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77" r:id="rId13"/>
    <p:sldId id="278" r:id="rId14"/>
    <p:sldId id="279" r:id="rId15"/>
    <p:sldId id="269" r:id="rId16"/>
    <p:sldId id="268" r:id="rId17"/>
    <p:sldId id="270" r:id="rId18"/>
    <p:sldId id="280" r:id="rId19"/>
    <p:sldId id="286" r:id="rId20"/>
    <p:sldId id="282" r:id="rId21"/>
    <p:sldId id="283" r:id="rId22"/>
    <p:sldId id="281" r:id="rId23"/>
    <p:sldId id="284" r:id="rId24"/>
    <p:sldId id="275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176DE-BF79-491A-AB21-D366ED892ADB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D881-D0FE-4B18-9978-3934F3D00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E9D7A-0063-4375-977D-A2D4FCBBBB34}" type="slidenum">
              <a:rPr lang="ru-RU"/>
              <a:pPr/>
              <a:t>12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Занятия по лепке с использованием природного материала - составление узоров камешками, семенами растений, фруктов и т. д. Это кропотливый, интересный труд, который развивает внимание, совершенствует сенсомоторику - согласованность в работе глаза и руки, координации движений, их точность.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5EE80-66AE-433F-9D34-762C0462759F}" type="slidenum">
              <a:rPr lang="ru-RU"/>
              <a:pPr/>
              <a:t>13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Они развивают мелкие мышцы руки, что очень важно для успешного обучения письму. Кроме этого пластили­новое рисование способствует воспитанию усидчивости, так необходимой любому уче­нику. В этих играх малыш должен обвести контур рисунка пластилиновыми колбаска-</a:t>
            </a:r>
          </a:p>
          <a:p>
            <a:pPr eaLnBrk="1" hangingPunct="1"/>
            <a:r>
              <a:rPr lang="ru-RU" dirty="0" smtClean="0"/>
              <a:t>ми-верёвочками.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F2A1D-5576-4309-BFAE-A41F519C4DA9}" type="slidenum">
              <a:rPr lang="ru-RU"/>
              <a:pPr/>
              <a:t>18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400" smtClean="0"/>
              <a:t>Картины из пуговиц.Выкладывание букв, силуэтов.Сортировка по заданному признаку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4" y="1598614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6" y="1598614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4" y="6242051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1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1" y="6242051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16D2E27-36A7-475E-93C9-8F66A5C6D5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2;&#1072;&#1089;&#1090;&#1077;&#1088;-&#1082;&#1083;&#1072;&#1089;&#1089;\MOV03503.M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6431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«Развитие мелкой моторики »</a:t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14679" y="5643578"/>
            <a:ext cx="14287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8" descr="C:\Documents and Settings\222\Мои документы\Мои рисунки\2008-04 (апр)\сканирование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8888" cy="23622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1214422"/>
            <a:ext cx="307183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dirty="0" smtClean="0"/>
              <a:t>Ум ребенка находится</a:t>
            </a:r>
            <a:endParaRPr lang="ru-RU" dirty="0" smtClean="0"/>
          </a:p>
          <a:p>
            <a:pPr algn="ctr"/>
            <a:r>
              <a:rPr lang="be-BY" dirty="0" smtClean="0"/>
              <a:t>на кончиках его пальцев.</a:t>
            </a:r>
            <a:endParaRPr lang="ru-RU" dirty="0" smtClean="0"/>
          </a:p>
          <a:p>
            <a:pPr algn="ctr"/>
            <a:r>
              <a:rPr lang="be-BY" i="1" dirty="0" smtClean="0"/>
              <a:t>В.А. Сухомлинский</a:t>
            </a:r>
            <a:endParaRPr lang="be-BY" i="1" dirty="0"/>
          </a:p>
        </p:txBody>
      </p:sp>
      <p:pic>
        <p:nvPicPr>
          <p:cNvPr id="6" name="Picture 6" descr="C:\Documents and Settings\222\Мои документы\Мои рисунки\2008-04 (апр)\сканирование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"/>
            <a:ext cx="2819400" cy="236696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10" descr="C:\Documents and Settings\222\Мои документы\Мои рисунки\2008-04 (апр)\сканирование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2667000" cy="23622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C:\Documents and Settings\222\Мои документы\Мои рисунки\2008-04 (апр)\сканирование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2538" y="4572000"/>
            <a:ext cx="2811463" cy="22860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7" y="274638"/>
            <a:ext cx="6786611" cy="114300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Работа с трафаретами</a:t>
            </a:r>
            <a:endParaRPr lang="ru-RU" dirty="0"/>
          </a:p>
        </p:txBody>
      </p:sp>
      <p:pic>
        <p:nvPicPr>
          <p:cNvPr id="4" name="Picture 7" descr="DSC033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3"/>
            <a:ext cx="4191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SC03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4214818"/>
            <a:ext cx="4191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SC033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9"/>
            <a:ext cx="42672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87cab3c712e64a45e4d444ffc17448про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035" y="4214819"/>
            <a:ext cx="2881312" cy="249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15239" cy="114300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</a:rPr>
              <a:t>Творческие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1" i="1" dirty="0" smtClean="0"/>
              <a:t>пластилиновое панно </a:t>
            </a:r>
            <a:r>
              <a:rPr lang="ru-RU" b="1" i="1" dirty="0" smtClean="0"/>
              <a:t>(картины из кусочков пластилина, выкладывание сюжета на пластилиновой основе крупами, пластилиновые узоры);</a:t>
            </a:r>
          </a:p>
          <a:p>
            <a:pPr>
              <a:lnSpc>
                <a:spcPct val="90000"/>
              </a:lnSpc>
            </a:pPr>
            <a:r>
              <a:rPr lang="ru-RU" sz="4400" b="1" i="1" dirty="0" smtClean="0"/>
              <a:t>игры с пуговицами;</a:t>
            </a:r>
          </a:p>
          <a:p>
            <a:pPr>
              <a:lnSpc>
                <a:spcPct val="90000"/>
              </a:lnSpc>
            </a:pPr>
            <a:r>
              <a:rPr lang="ru-RU" sz="4400" b="1" i="1" dirty="0" smtClean="0"/>
              <a:t>шнуровка; </a:t>
            </a:r>
          </a:p>
          <a:p>
            <a:pPr>
              <a:lnSpc>
                <a:spcPct val="90000"/>
              </a:lnSpc>
            </a:pPr>
            <a:r>
              <a:rPr lang="ru-RU" sz="4400" b="1" i="1" dirty="0" smtClean="0"/>
              <a:t>мозаика</a:t>
            </a:r>
          </a:p>
        </p:txBody>
      </p:sp>
      <p:pic>
        <p:nvPicPr>
          <p:cNvPr id="4" name="Picture 1" descr="C:\Documents and Settings\Я\Мои документы\Мои рисунки\Организатор клипов (Microsoft)\j04107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5" y="4429132"/>
            <a:ext cx="1809751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9D2C0-FE9E-4C3B-9E7A-3A953C76A1F4}" type="slidenum">
              <a:rPr lang="ru-RU"/>
              <a:pPr/>
              <a:t>12</a:t>
            </a:fld>
            <a:endParaRPr lang="ru-RU"/>
          </a:p>
        </p:txBody>
      </p:sp>
      <p:pic>
        <p:nvPicPr>
          <p:cNvPr id="16401" name="Picture 17" descr="DSC03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286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5" y="4071942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28601"/>
            <a:ext cx="2895600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CD7F83-F43C-4D83-A85F-D4BBC962ECCF}" type="slidenum">
              <a:rPr lang="ru-RU"/>
              <a:pPr/>
              <a:t>13</a:t>
            </a:fld>
            <a:endParaRPr lang="ru-RU"/>
          </a:p>
        </p:txBody>
      </p:sp>
      <p:pic>
        <p:nvPicPr>
          <p:cNvPr id="23555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19200"/>
            <a:ext cx="4114800" cy="2438400"/>
          </a:xfrm>
          <a:noFill/>
          <a:ln>
            <a:solidFill>
              <a:schemeClr val="tx1"/>
            </a:solidFill>
          </a:ln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3810000"/>
            <a:ext cx="4249739" cy="2655888"/>
          </a:xfrm>
          <a:noFill/>
          <a:ln>
            <a:solidFill>
              <a:schemeClr val="tx1"/>
            </a:solidFill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4038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86200"/>
            <a:ext cx="4038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736726" y="300038"/>
            <a:ext cx="546200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</a:rPr>
              <a:t>Пластилиновые узоры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C16C0-CE9E-4495-9B0B-4F223F236DB6}" type="slidenum">
              <a:rPr lang="ru-RU"/>
              <a:pPr/>
              <a:t>14</a:t>
            </a:fld>
            <a:endParaRPr lang="ru-RU"/>
          </a:p>
        </p:txBody>
      </p:sp>
      <p:pic>
        <p:nvPicPr>
          <p:cNvPr id="24579" name="Picture 3" descr="DSC03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1"/>
            <a:ext cx="4038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SC03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39624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SC03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DSC033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786478" cy="71438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ШНУРОВКА</a:t>
            </a:r>
            <a:endParaRPr lang="ru-RU" b="1" dirty="0"/>
          </a:p>
        </p:txBody>
      </p:sp>
      <p:pic>
        <p:nvPicPr>
          <p:cNvPr id="3075" name="Picture 3" descr="C:\Users\User\Documents\EA Games\Desktop\Новая папка\100_5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572032" cy="4572032"/>
          </a:xfrm>
          <a:prstGeom prst="rect">
            <a:avLst/>
          </a:prstGeom>
          <a:noFill/>
        </p:spPr>
      </p:pic>
      <p:pic>
        <p:nvPicPr>
          <p:cNvPr id="3077" name="Picture 5" descr="C:\Users\User\Documents\EA Games\Desktop\Новая папка\100_5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40" y="2428869"/>
            <a:ext cx="4354521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User\Documents\EA Games\Desktop\Новая папка\100_5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642919"/>
            <a:ext cx="7089275" cy="55546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cuments\EA Games\Desktop\Новая папка\100_5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7" y="2928935"/>
            <a:ext cx="5072067" cy="3779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572296" cy="654031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ИГРА С МОЗАИКОЙ</a:t>
            </a:r>
            <a:endParaRPr lang="ru-RU" dirty="0"/>
          </a:p>
        </p:txBody>
      </p:sp>
      <p:pic>
        <p:nvPicPr>
          <p:cNvPr id="4098" name="Picture 2" descr="C:\Users\User\Documents\EA Games\Desktop\Новая папка\100_58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572000" cy="3740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4E857-7FFC-4E3F-9947-4A63E90296E8}" type="slidenum">
              <a:rPr lang="ru-RU"/>
              <a:pPr/>
              <a:t>18</a:t>
            </a:fld>
            <a:endParaRPr 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1" y="142852"/>
            <a:ext cx="7358115" cy="83820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latin typeface="Times New Roman" pitchFamily="18" charset="0"/>
              </a:rPr>
              <a:t>Игры с пуговицами</a:t>
            </a:r>
          </a:p>
        </p:txBody>
      </p:sp>
      <p:pic>
        <p:nvPicPr>
          <p:cNvPr id="128003" name="Picture 3" descr="DSC03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2503488" cy="2895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8004" name="Picture 4" descr="DSC033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33800"/>
            <a:ext cx="2438400" cy="2895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8005" name="Picture 5" descr="DSC033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0"/>
            <a:ext cx="2600325" cy="28384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8006" name="Picture 6" descr="DSC033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1" y="1143000"/>
            <a:ext cx="2770188" cy="3352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00924" cy="86834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СУХОЙ БАССЕЙН</a:t>
            </a:r>
            <a:endParaRPr lang="ru-RU" dirty="0"/>
          </a:p>
        </p:txBody>
      </p:sp>
      <p:pic>
        <p:nvPicPr>
          <p:cNvPr id="1026" name="Picture 2" descr="C:\Users\User\Documents\EA Games\Desktop\Новая папка\100_5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929190" cy="3857652"/>
          </a:xfrm>
          <a:prstGeom prst="rect">
            <a:avLst/>
          </a:prstGeom>
          <a:noFill/>
        </p:spPr>
      </p:pic>
      <p:pic>
        <p:nvPicPr>
          <p:cNvPr id="1027" name="Picture 3" descr="C:\Users\User\Documents\EA Games\Desktop\Новая папка\100_5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57186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5697559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Развитие мелкой моторики положительно сказывается на становление детской речи, повышает работоспособность ребёнка, его внимание, умственную активность, стимулирует интеллектуальную и творческую деятельность.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9" y="285751"/>
            <a:ext cx="7610475" cy="1285875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Развитие мелкой моторики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домашних условиях:</a:t>
            </a:r>
            <a:endParaRPr lang="ru-RU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8115304" cy="4500594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-Нанизывание бусинок и пуговиц на шнурок;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-Переливание воды (из емкости с узким горлышком в емкость с широким горлышком)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-Массаж руки массажной расческой;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-Катание грецкого ореха между пальцами;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Развитие мелкой моторики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домашних </a:t>
            </a:r>
            <a:r>
              <a:rPr lang="ru-RU" sz="3200" dirty="0" smtClean="0">
                <a:solidFill>
                  <a:schemeClr val="tx1"/>
                </a:solidFill>
              </a:rPr>
              <a:t>условиях:</a:t>
            </a:r>
            <a:endParaRPr lang="ru-RU" sz="4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7" y="1857365"/>
            <a:ext cx="7543800" cy="4687888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-Золушка (перебор крупы, фасоли и т.д.);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-Узоры из крупы (на тонкий слой пластилина выкладываем узор, вдавливая горох, гречу, фасоль);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-Бусы (нанизывать макароны на шнурок)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-Рисунки крупой (рисуем на манке, грече, оставляя различные фигуры);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beads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8" y="1714489"/>
            <a:ext cx="3573463" cy="4148137"/>
          </a:xfr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9159" name="Picture 7" descr="apl_kr_ny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7" y="214290"/>
            <a:ext cx="4895851" cy="3455988"/>
          </a:xfr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9160" name="Picture 8" descr="igra_krup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3857628"/>
            <a:ext cx="3333751" cy="26479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4" y="273051"/>
            <a:ext cx="8226425" cy="45719"/>
          </a:xfrm>
          <a:noFill/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1" y="642918"/>
            <a:ext cx="4037012" cy="5715016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Возьмите яркий поднос. Тонким слоем рассыпьте любую мелкую крупу. Проведите пальчиком ребенка по крупе. Позвольте малышу самому нарисовать несколько хаотичных линий. Затем попробуйте вместе нарисовать рисунок: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</a:t>
            </a:r>
            <a:r>
              <a:rPr lang="ru-RU" sz="2400" i="1" dirty="0"/>
              <a:t>Я рисую горы,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     Лес дремучий, а потом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     Нарисую выше тучи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    Дом, в котором мы живем.</a:t>
            </a:r>
            <a:r>
              <a:rPr lang="ru-RU" sz="2400" dirty="0"/>
              <a:t> </a:t>
            </a:r>
          </a:p>
        </p:txBody>
      </p:sp>
      <p:pic>
        <p:nvPicPr>
          <p:cNvPr id="65544" name="Picture 8" descr="P10408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628800"/>
            <a:ext cx="4357719" cy="3599720"/>
          </a:xfrm>
          <a:noFill/>
          <a:ln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1481" y="285729"/>
            <a:ext cx="8446799" cy="5840435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ru-RU" sz="48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4800" b="1" i="1" dirty="0" smtClean="0">
                <a:solidFill>
                  <a:srgbClr val="0000FF"/>
                </a:solidFill>
                <a:latin typeface="Georgia" pitchFamily="18" charset="0"/>
              </a:rPr>
              <a:t>В данной презентации представлены лишь некоторые способы использования игр и пособий. </a:t>
            </a:r>
            <a:endParaRPr lang="ru-RU" sz="4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5016"/>
            <a:ext cx="7879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9" descr="vetton_ru_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7143800" cy="5715016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8286808" cy="107157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Развитие мелкой моторики начинается с первых дней жизни ребёнка. </a:t>
            </a:r>
          </a:p>
          <a:p>
            <a:endParaRPr lang="ru-RU" dirty="0"/>
          </a:p>
        </p:txBody>
      </p:sp>
      <p:pic>
        <p:nvPicPr>
          <p:cNvPr id="2050" name="Picture 2" descr="C:\Users\User\Documents\EA Games\Desktop\Новая папка\100_5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9"/>
            <a:ext cx="5500695" cy="4392488"/>
          </a:xfrm>
          <a:prstGeom prst="round2Diag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928671"/>
            <a:ext cx="3543296" cy="5214974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 Плохое развитие моторики руки приводит к большим умственным и физическим нагрузкам детей в школе.</a:t>
            </a:r>
            <a:endParaRPr lang="ru-RU" dirty="0"/>
          </a:p>
        </p:txBody>
      </p:sp>
      <p:pic>
        <p:nvPicPr>
          <p:cNvPr id="4" name="Picture 6" descr="8a9007d6eb73b482f79821ede54a06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928671"/>
            <a:ext cx="4103688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15287" cy="1285884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моторики: </a:t>
            </a:r>
            <a:br>
              <a:rPr lang="ru-RU" dirty="0" smtClean="0"/>
            </a:br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4" name="Picture 4" descr="r_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09" y="2857497"/>
            <a:ext cx="3357587" cy="3500462"/>
          </a:xfrm>
          <a:noFill/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6" descr="r_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857496"/>
            <a:ext cx="3171821" cy="342902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9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3829048" cy="4329130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800" b="1" dirty="0" smtClean="0"/>
              <a:t>Колечко.</a:t>
            </a:r>
          </a:p>
          <a:p>
            <a:pPr>
              <a:buNone/>
            </a:pPr>
            <a:r>
              <a:rPr lang="ru-RU" sz="2400" b="1" dirty="0" smtClean="0"/>
              <a:t>       </a:t>
            </a:r>
            <a:r>
              <a:rPr lang="ru-RU" b="1" dirty="0" smtClean="0"/>
              <a:t>Поочередно и как можно быстрее перебирайте пальцы рук, соединяя в кольцо с большим пальцем последовательно указательный, средний и т.д. </a:t>
            </a:r>
            <a:endParaRPr lang="ru-RU" dirty="0"/>
          </a:p>
        </p:txBody>
      </p:sp>
      <p:pic>
        <p:nvPicPr>
          <p:cNvPr id="4" name="MOV03503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9" y="500043"/>
            <a:ext cx="4114800" cy="3862406"/>
          </a:xfrm>
          <a:prstGeom prst="rect">
            <a:avLst/>
          </a:prstGeom>
        </p:spPr>
      </p:pic>
      <p:pic>
        <p:nvPicPr>
          <p:cNvPr id="5" name="Picture 4" descr="new_p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new_p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7" y="4857760"/>
            <a:ext cx="1873251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new_p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7" y="4857761"/>
            <a:ext cx="1727200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new_p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80" y="4857761"/>
            <a:ext cx="180022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video>
              <p:cMediaNode vol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Пальчиковая гимнастика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с предметами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5"/>
            <a:ext cx="2928959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25796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7" y="1500174"/>
            <a:ext cx="2362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286256"/>
            <a:ext cx="278608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9" descr="img1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1" y="4286256"/>
            <a:ext cx="271464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3" descr="img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57951" y="4286256"/>
            <a:ext cx="26670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274638"/>
            <a:ext cx="7286676" cy="114300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«Озорной карандаш»</a:t>
            </a:r>
            <a:endParaRPr lang="ru-RU" dirty="0"/>
          </a:p>
        </p:txBody>
      </p:sp>
      <p:pic>
        <p:nvPicPr>
          <p:cNvPr id="1026" name="Picture 2" descr="C:\Users\User\Documents\EA Games\Desktop\Новая папка\100_5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3" y="160020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929487" cy="108266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</a:rPr>
              <a:t>Штриховка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4" name="Picture 8" descr="DSC034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3124200" cy="29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1285860"/>
            <a:ext cx="2767003" cy="29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1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3" y="4429133"/>
            <a:ext cx="285752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571612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D:\Документы Елена\Мои рисунки\игры, рисунки\Штриховка\Штриховка-5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3" y="3714753"/>
            <a:ext cx="2543163" cy="2868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410</Words>
  <Application>Microsoft Office PowerPoint</Application>
  <PresentationFormat>Экран (4:3)</PresentationFormat>
  <Paragraphs>54</Paragraphs>
  <Slides>25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«Развитие мелкой моторики » </vt:lpstr>
      <vt:lpstr>Слайд 2</vt:lpstr>
      <vt:lpstr>Слайд 3</vt:lpstr>
      <vt:lpstr>Слайд 4</vt:lpstr>
      <vt:lpstr>Развитие мелкой моторики:  пальчиковая гимнастика</vt:lpstr>
      <vt:lpstr>Слайд 6</vt:lpstr>
      <vt:lpstr>Пальчиковая гимнастика  с предметами</vt:lpstr>
      <vt:lpstr>«Озорной карандаш»</vt:lpstr>
      <vt:lpstr>Штриховка</vt:lpstr>
      <vt:lpstr>Работа с трафаретами</vt:lpstr>
      <vt:lpstr>Творческие упражнения</vt:lpstr>
      <vt:lpstr>Слайд 12</vt:lpstr>
      <vt:lpstr>Слайд 13</vt:lpstr>
      <vt:lpstr>Слайд 14</vt:lpstr>
      <vt:lpstr>ШНУРОВКА</vt:lpstr>
      <vt:lpstr>Слайд 16</vt:lpstr>
      <vt:lpstr>ИГРА С МОЗАИКОЙ</vt:lpstr>
      <vt:lpstr>Игры с пуговицами</vt:lpstr>
      <vt:lpstr>СУХОЙ БАССЕЙН</vt:lpstr>
      <vt:lpstr>Развитие мелкой моторики  в домашних условиях:</vt:lpstr>
      <vt:lpstr>Развитие мелкой моторики  в домашних условиях: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2012-03-21T13:56:33Z</dcterms:created>
  <dcterms:modified xsi:type="dcterms:W3CDTF">2014-02-27T12:20:20Z</dcterms:modified>
</cp:coreProperties>
</file>