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92" r:id="rId5"/>
    <p:sldId id="295" r:id="rId6"/>
    <p:sldId id="293" r:id="rId7"/>
    <p:sldId id="297" r:id="rId8"/>
    <p:sldId id="294" r:id="rId9"/>
    <p:sldId id="278" r:id="rId10"/>
    <p:sldId id="260" r:id="rId11"/>
    <p:sldId id="281" r:id="rId12"/>
    <p:sldId id="262" r:id="rId13"/>
    <p:sldId id="282" r:id="rId14"/>
    <p:sldId id="283" r:id="rId15"/>
    <p:sldId id="264" r:id="rId16"/>
    <p:sldId id="284" r:id="rId17"/>
    <p:sldId id="285" r:id="rId18"/>
    <p:sldId id="263" r:id="rId19"/>
    <p:sldId id="286" r:id="rId20"/>
    <p:sldId id="287" r:id="rId21"/>
    <p:sldId id="296" r:id="rId22"/>
    <p:sldId id="290" r:id="rId23"/>
    <p:sldId id="275" r:id="rId24"/>
    <p:sldId id="29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8" d="100"/>
          <a:sy n="68" d="100"/>
        </p:scale>
        <p:origin x="-588"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Лист1!$B$1</c:f>
              <c:strCache>
                <c:ptCount val="1"/>
                <c:pt idx="0">
                  <c:v>декабрь</c:v>
                </c:pt>
              </c:strCache>
            </c:strRef>
          </c:tx>
          <c:cat>
            <c:strRef>
              <c:f>Лист1!$A$2:$A$13</c:f>
              <c:strCache>
                <c:ptCount val="12"/>
                <c:pt idx="0">
                  <c:v>Исаак Ньютон</c:v>
                </c:pt>
                <c:pt idx="1">
                  <c:v>Даниэль Дефо</c:v>
                </c:pt>
                <c:pt idx="2">
                  <c:v>Кира Найтли</c:v>
                </c:pt>
                <c:pt idx="3">
                  <c:v>Елизавета 2</c:v>
                </c:pt>
                <c:pt idx="4">
                  <c:v>Дэвид Бэкхем</c:v>
                </c:pt>
                <c:pt idx="5">
                  <c:v>Пол Маккартни</c:v>
                </c:pt>
                <c:pt idx="6">
                  <c:v>Леди Диана</c:v>
                </c:pt>
                <c:pt idx="7">
                  <c:v>Шон Коннери</c:v>
                </c:pt>
                <c:pt idx="8">
                  <c:v>Агата Кристи</c:v>
                </c:pt>
                <c:pt idx="9">
                  <c:v>Маргарет Тэтчер</c:v>
                </c:pt>
                <c:pt idx="10">
                  <c:v>Уинстон Черчилль</c:v>
                </c:pt>
                <c:pt idx="11">
                  <c:v>Джейн Остин</c:v>
                </c:pt>
              </c:strCache>
            </c:strRef>
          </c:cat>
          <c:val>
            <c:numRef>
              <c:f>Лист1!$B$2:$B$13</c:f>
              <c:numCache>
                <c:formatCode>General</c:formatCode>
                <c:ptCount val="12"/>
                <c:pt idx="0">
                  <c:v>5</c:v>
                </c:pt>
                <c:pt idx="1">
                  <c:v>25</c:v>
                </c:pt>
                <c:pt idx="2">
                  <c:v>30</c:v>
                </c:pt>
                <c:pt idx="3">
                  <c:v>64</c:v>
                </c:pt>
                <c:pt idx="4">
                  <c:v>30</c:v>
                </c:pt>
                <c:pt idx="5">
                  <c:v>25</c:v>
                </c:pt>
                <c:pt idx="6">
                  <c:v>36</c:v>
                </c:pt>
                <c:pt idx="7">
                  <c:v>20</c:v>
                </c:pt>
                <c:pt idx="8">
                  <c:v>10</c:v>
                </c:pt>
                <c:pt idx="9">
                  <c:v>30</c:v>
                </c:pt>
                <c:pt idx="10">
                  <c:v>22</c:v>
                </c:pt>
                <c:pt idx="11">
                  <c:v>5</c:v>
                </c:pt>
              </c:numCache>
            </c:numRef>
          </c:val>
        </c:ser>
        <c:ser>
          <c:idx val="1"/>
          <c:order val="1"/>
          <c:tx>
            <c:strRef>
              <c:f>Лист1!$C$1</c:f>
              <c:strCache>
                <c:ptCount val="1"/>
                <c:pt idx="0">
                  <c:v>Ряд 2</c:v>
                </c:pt>
              </c:strCache>
            </c:strRef>
          </c:tx>
          <c:cat>
            <c:strRef>
              <c:f>Лист1!$A$2:$A$13</c:f>
              <c:strCache>
                <c:ptCount val="12"/>
                <c:pt idx="0">
                  <c:v>Исаак Ньютон</c:v>
                </c:pt>
                <c:pt idx="1">
                  <c:v>Даниэль Дефо</c:v>
                </c:pt>
                <c:pt idx="2">
                  <c:v>Кира Найтли</c:v>
                </c:pt>
                <c:pt idx="3">
                  <c:v>Елизавета 2</c:v>
                </c:pt>
                <c:pt idx="4">
                  <c:v>Дэвид Бэкхем</c:v>
                </c:pt>
                <c:pt idx="5">
                  <c:v>Пол Маккартни</c:v>
                </c:pt>
                <c:pt idx="6">
                  <c:v>Леди Диана</c:v>
                </c:pt>
                <c:pt idx="7">
                  <c:v>Шон Коннери</c:v>
                </c:pt>
                <c:pt idx="8">
                  <c:v>Агата Кристи</c:v>
                </c:pt>
                <c:pt idx="9">
                  <c:v>Маргарет Тэтчер</c:v>
                </c:pt>
                <c:pt idx="10">
                  <c:v>Уинстон Черчилль</c:v>
                </c:pt>
                <c:pt idx="11">
                  <c:v>Джейн Остин</c:v>
                </c:pt>
              </c:strCache>
            </c:strRef>
          </c:cat>
          <c:val>
            <c:numRef>
              <c:f>Лист1!$C$2:$C$13</c:f>
              <c:numCache>
                <c:formatCode>General</c:formatCode>
                <c:ptCount val="12"/>
              </c:numCache>
            </c:numRef>
          </c:val>
        </c:ser>
        <c:axId val="66524672"/>
        <c:axId val="66526208"/>
      </c:barChart>
      <c:catAx>
        <c:axId val="66524672"/>
        <c:scaling>
          <c:orientation val="minMax"/>
        </c:scaling>
        <c:axPos val="b"/>
        <c:tickLblPos val="nextTo"/>
        <c:crossAx val="66526208"/>
        <c:crosses val="autoZero"/>
        <c:auto val="1"/>
        <c:lblAlgn val="ctr"/>
        <c:lblOffset val="100"/>
      </c:catAx>
      <c:valAx>
        <c:axId val="66526208"/>
        <c:scaling>
          <c:orientation val="minMax"/>
        </c:scaling>
        <c:axPos val="l"/>
        <c:majorGridlines/>
        <c:numFmt formatCode="General" sourceLinked="1"/>
        <c:tickLblPos val="nextTo"/>
        <c:crossAx val="66524672"/>
        <c:crosses val="autoZero"/>
        <c:crossBetween val="between"/>
      </c:valAx>
    </c:plotArea>
    <c:legend>
      <c:legendPos val="r"/>
      <c:legendEntry>
        <c:idx val="1"/>
        <c:delete val="1"/>
      </c:legendEntry>
      <c:layout/>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Лист1!$B$1</c:f>
              <c:strCache>
                <c:ptCount val="1"/>
                <c:pt idx="0">
                  <c:v>Ряд 1</c:v>
                </c:pt>
              </c:strCache>
            </c:strRef>
          </c:tx>
          <c:cat>
            <c:strRef>
              <c:f>Лист1!$A$2:$A$13</c:f>
              <c:strCache>
                <c:ptCount val="12"/>
                <c:pt idx="0">
                  <c:v>Исаак Ньютон</c:v>
                </c:pt>
                <c:pt idx="1">
                  <c:v>Даниэль Дефо</c:v>
                </c:pt>
                <c:pt idx="2">
                  <c:v>Кира Найтли</c:v>
                </c:pt>
                <c:pt idx="3">
                  <c:v>Елизавета 2</c:v>
                </c:pt>
                <c:pt idx="4">
                  <c:v>Дэвид Бэкхем</c:v>
                </c:pt>
                <c:pt idx="5">
                  <c:v>Пол Маккартни</c:v>
                </c:pt>
                <c:pt idx="6">
                  <c:v>Леди Диана</c:v>
                </c:pt>
                <c:pt idx="7">
                  <c:v>Шон Коннери</c:v>
                </c:pt>
                <c:pt idx="8">
                  <c:v>Агата Кристи</c:v>
                </c:pt>
                <c:pt idx="9">
                  <c:v>Маргарет Тэтчер</c:v>
                </c:pt>
                <c:pt idx="10">
                  <c:v>Уинстон Черчилль</c:v>
                </c:pt>
                <c:pt idx="11">
                  <c:v>Джейн Остин</c:v>
                </c:pt>
              </c:strCache>
            </c:strRef>
          </c:cat>
          <c:val>
            <c:numRef>
              <c:f>Лист1!$B$2:$B$13</c:f>
              <c:numCache>
                <c:formatCode>General</c:formatCode>
                <c:ptCount val="12"/>
                <c:pt idx="0">
                  <c:v>5</c:v>
                </c:pt>
                <c:pt idx="1">
                  <c:v>63</c:v>
                </c:pt>
                <c:pt idx="2">
                  <c:v>30</c:v>
                </c:pt>
                <c:pt idx="3">
                  <c:v>64</c:v>
                </c:pt>
                <c:pt idx="4">
                  <c:v>30</c:v>
                </c:pt>
                <c:pt idx="5">
                  <c:v>25</c:v>
                </c:pt>
                <c:pt idx="6">
                  <c:v>36</c:v>
                </c:pt>
                <c:pt idx="7">
                  <c:v>20</c:v>
                </c:pt>
                <c:pt idx="8">
                  <c:v>10</c:v>
                </c:pt>
                <c:pt idx="9">
                  <c:v>30</c:v>
                </c:pt>
                <c:pt idx="10">
                  <c:v>22</c:v>
                </c:pt>
                <c:pt idx="11">
                  <c:v>5</c:v>
                </c:pt>
              </c:numCache>
            </c:numRef>
          </c:val>
        </c:ser>
        <c:ser>
          <c:idx val="1"/>
          <c:order val="1"/>
          <c:tx>
            <c:strRef>
              <c:f>Лист1!$C$1</c:f>
              <c:strCache>
                <c:ptCount val="1"/>
                <c:pt idx="0">
                  <c:v>Ряд 2</c:v>
                </c:pt>
              </c:strCache>
            </c:strRef>
          </c:tx>
          <c:cat>
            <c:strRef>
              <c:f>Лист1!$A$2:$A$13</c:f>
              <c:strCache>
                <c:ptCount val="12"/>
                <c:pt idx="0">
                  <c:v>Исаак Ньютон</c:v>
                </c:pt>
                <c:pt idx="1">
                  <c:v>Даниэль Дефо</c:v>
                </c:pt>
                <c:pt idx="2">
                  <c:v>Кира Найтли</c:v>
                </c:pt>
                <c:pt idx="3">
                  <c:v>Елизавета 2</c:v>
                </c:pt>
                <c:pt idx="4">
                  <c:v>Дэвид Бэкхем</c:v>
                </c:pt>
                <c:pt idx="5">
                  <c:v>Пол Маккартни</c:v>
                </c:pt>
                <c:pt idx="6">
                  <c:v>Леди Диана</c:v>
                </c:pt>
                <c:pt idx="7">
                  <c:v>Шон Коннери</c:v>
                </c:pt>
                <c:pt idx="8">
                  <c:v>Агата Кристи</c:v>
                </c:pt>
                <c:pt idx="9">
                  <c:v>Маргарет Тэтчер</c:v>
                </c:pt>
                <c:pt idx="10">
                  <c:v>Уинстон Черчилль</c:v>
                </c:pt>
                <c:pt idx="11">
                  <c:v>Джейн Остин</c:v>
                </c:pt>
              </c:strCache>
            </c:strRef>
          </c:cat>
          <c:val>
            <c:numRef>
              <c:f>Лист1!$C$2:$C$13</c:f>
              <c:numCache>
                <c:formatCode>General</c:formatCode>
                <c:ptCount val="12"/>
                <c:pt idx="0">
                  <c:v>31</c:v>
                </c:pt>
                <c:pt idx="1">
                  <c:v>67</c:v>
                </c:pt>
                <c:pt idx="2">
                  <c:v>58</c:v>
                </c:pt>
                <c:pt idx="3">
                  <c:v>90</c:v>
                </c:pt>
                <c:pt idx="4">
                  <c:v>49</c:v>
                </c:pt>
                <c:pt idx="5">
                  <c:v>60</c:v>
                </c:pt>
                <c:pt idx="6">
                  <c:v>75</c:v>
                </c:pt>
                <c:pt idx="7">
                  <c:v>49</c:v>
                </c:pt>
                <c:pt idx="8">
                  <c:v>36</c:v>
                </c:pt>
                <c:pt idx="9">
                  <c:v>80</c:v>
                </c:pt>
                <c:pt idx="10">
                  <c:v>70</c:v>
                </c:pt>
                <c:pt idx="11">
                  <c:v>45</c:v>
                </c:pt>
              </c:numCache>
            </c:numRef>
          </c:val>
        </c:ser>
        <c:axId val="69164416"/>
        <c:axId val="69186688"/>
      </c:barChart>
      <c:catAx>
        <c:axId val="69164416"/>
        <c:scaling>
          <c:orientation val="minMax"/>
        </c:scaling>
        <c:axPos val="b"/>
        <c:tickLblPos val="nextTo"/>
        <c:crossAx val="69186688"/>
        <c:crosses val="autoZero"/>
        <c:auto val="1"/>
        <c:lblAlgn val="ctr"/>
        <c:lblOffset val="100"/>
      </c:catAx>
      <c:valAx>
        <c:axId val="69186688"/>
        <c:scaling>
          <c:orientation val="minMax"/>
        </c:scaling>
        <c:axPos val="l"/>
        <c:majorGridlines/>
        <c:numFmt formatCode="General" sourceLinked="1"/>
        <c:tickLblPos val="nextTo"/>
        <c:crossAx val="69164416"/>
        <c:crosses val="autoZero"/>
        <c:crossBetween val="between"/>
      </c:valAx>
    </c:plotArea>
    <c:legend>
      <c:legendPos val="r"/>
      <c:layout/>
    </c:legend>
    <c:plotVisOnly val="1"/>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16.03.2015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16.03.2015</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transition>
    <p:circl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16.03.2015</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16.03.2015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16.03.2015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16.03.2015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16.03.2015</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16.03.2015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16.03.2015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transition>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16.03.2015</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circle/>
  </p:transition>
  <p:timing>
    <p:tnLst>
      <p:par>
        <p:cTn id="1" dur="indefinite" restart="never" nodeType="tmRoot"/>
      </p:par>
    </p:tn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ru.wikipedia.org/wik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4291"/>
            <a:ext cx="7772400" cy="928693"/>
          </a:xfrm>
        </p:spPr>
        <p:txBody>
          <a:bodyPr>
            <a:normAutofit/>
          </a:bodyPr>
          <a:lstStyle/>
          <a:p>
            <a:r>
              <a:rPr lang="en-US" dirty="0" smtClean="0"/>
              <a:t>Famous people of Britain</a:t>
            </a:r>
            <a:endParaRPr lang="ru-RU" dirty="0"/>
          </a:p>
        </p:txBody>
      </p:sp>
      <p:sp>
        <p:nvSpPr>
          <p:cNvPr id="4" name="Подзаголовок 2"/>
          <p:cNvSpPr>
            <a:spLocks noGrp="1"/>
          </p:cNvSpPr>
          <p:nvPr>
            <p:ph type="subTitle" idx="1"/>
          </p:nvPr>
        </p:nvSpPr>
        <p:spPr>
          <a:xfrm>
            <a:off x="1371600" y="1142984"/>
            <a:ext cx="6400800" cy="785818"/>
          </a:xfrm>
        </p:spPr>
        <p:txBody>
          <a:bodyPr>
            <a:normAutofit/>
          </a:bodyPr>
          <a:lstStyle/>
          <a:p>
            <a:r>
              <a:rPr lang="ru-RU" sz="4000" b="1" i="1" dirty="0" smtClean="0"/>
              <a:t>Знаменитые британцы </a:t>
            </a:r>
            <a:endParaRPr lang="ru-RU" sz="4000" b="1" i="1" dirty="0"/>
          </a:p>
        </p:txBody>
      </p:sp>
      <p:sp>
        <p:nvSpPr>
          <p:cNvPr id="5" name="TextBox 4"/>
          <p:cNvSpPr txBox="1"/>
          <p:nvPr/>
        </p:nvSpPr>
        <p:spPr>
          <a:xfrm>
            <a:off x="6572264" y="4786322"/>
            <a:ext cx="2571736" cy="1969770"/>
          </a:xfrm>
          <a:prstGeom prst="rect">
            <a:avLst/>
          </a:prstGeom>
          <a:noFill/>
        </p:spPr>
        <p:txBody>
          <a:bodyPr wrap="square" rtlCol="0">
            <a:spAutoFit/>
          </a:bodyPr>
          <a:lstStyle/>
          <a:p>
            <a:r>
              <a:rPr lang="ru-RU" b="1" dirty="0" smtClean="0"/>
              <a:t>Работу выполнили</a:t>
            </a:r>
            <a:r>
              <a:rPr lang="en-US" b="1" dirty="0" smtClean="0"/>
              <a:t>:</a:t>
            </a:r>
            <a:endParaRPr lang="ru-RU" b="1" dirty="0" smtClean="0"/>
          </a:p>
          <a:p>
            <a:r>
              <a:rPr lang="ru-RU" dirty="0" smtClean="0"/>
              <a:t>Ученики 7 класса </a:t>
            </a:r>
          </a:p>
          <a:p>
            <a:r>
              <a:rPr lang="ru-RU" dirty="0" smtClean="0"/>
              <a:t>МБОУ </a:t>
            </a:r>
            <a:r>
              <a:rPr lang="en-US" dirty="0" smtClean="0"/>
              <a:t>“</a:t>
            </a:r>
            <a:r>
              <a:rPr lang="ru-RU" dirty="0" err="1" smtClean="0"/>
              <a:t>Тотемская</a:t>
            </a:r>
            <a:r>
              <a:rPr lang="ru-RU" dirty="0" smtClean="0"/>
              <a:t> СОШ №</a:t>
            </a:r>
            <a:r>
              <a:rPr lang="en-US" dirty="0" smtClean="0"/>
              <a:t> </a:t>
            </a:r>
            <a:r>
              <a:rPr lang="ru-RU" dirty="0" smtClean="0"/>
              <a:t>1</a:t>
            </a:r>
            <a:r>
              <a:rPr lang="en-US" dirty="0" smtClean="0"/>
              <a:t>”</a:t>
            </a:r>
            <a:endParaRPr lang="ru-RU" dirty="0" smtClean="0"/>
          </a:p>
          <a:p>
            <a:r>
              <a:rPr lang="ru-RU" b="1" dirty="0" smtClean="0"/>
              <a:t>Руководитель</a:t>
            </a:r>
            <a:r>
              <a:rPr lang="en-US" b="1" dirty="0" smtClean="0"/>
              <a:t>:</a:t>
            </a:r>
            <a:endParaRPr lang="ru-RU" b="1" dirty="0" smtClean="0"/>
          </a:p>
          <a:p>
            <a:r>
              <a:rPr lang="ru-RU" dirty="0" err="1" smtClean="0"/>
              <a:t>Дианова</a:t>
            </a:r>
            <a:r>
              <a:rPr lang="ru-RU" dirty="0" smtClean="0"/>
              <a:t> Е.А.</a:t>
            </a:r>
          </a:p>
          <a:p>
            <a:endParaRPr lang="ru-RU" sz="1400" dirty="0"/>
          </a:p>
        </p:txBody>
      </p:sp>
      <p:sp>
        <p:nvSpPr>
          <p:cNvPr id="6" name="TextBox 5"/>
          <p:cNvSpPr txBox="1"/>
          <p:nvPr/>
        </p:nvSpPr>
        <p:spPr>
          <a:xfrm>
            <a:off x="5143504" y="6072207"/>
            <a:ext cx="740908" cy="646331"/>
          </a:xfrm>
          <a:prstGeom prst="rect">
            <a:avLst/>
          </a:prstGeom>
          <a:noFill/>
        </p:spPr>
        <p:txBody>
          <a:bodyPr wrap="square" rtlCol="0">
            <a:spAutoFit/>
          </a:bodyPr>
          <a:lstStyle/>
          <a:p>
            <a:r>
              <a:rPr lang="ru-RU" dirty="0" smtClean="0"/>
              <a:t>2015 </a:t>
            </a:r>
          </a:p>
          <a:p>
            <a:r>
              <a:rPr lang="ru-RU" dirty="0" smtClean="0"/>
              <a:t>год</a:t>
            </a:r>
            <a:endParaRPr lang="ru-RU" dirty="0"/>
          </a:p>
        </p:txBody>
      </p:sp>
      <p:pic>
        <p:nvPicPr>
          <p:cNvPr id="3" name="Picture 2" descr="C:\Documents and Settings\Elena\Рабочий стол\биг бен.jpg"/>
          <p:cNvPicPr>
            <a:picLocks noChangeAspect="1" noChangeArrowheads="1"/>
          </p:cNvPicPr>
          <p:nvPr/>
        </p:nvPicPr>
        <p:blipFill>
          <a:blip r:embed="rId2" cstate="print"/>
          <a:srcRect/>
          <a:stretch>
            <a:fillRect/>
          </a:stretch>
        </p:blipFill>
        <p:spPr bwMode="auto">
          <a:xfrm>
            <a:off x="3000364" y="1903412"/>
            <a:ext cx="4643470" cy="2811471"/>
          </a:xfrm>
          <a:prstGeom prst="rect">
            <a:avLst/>
          </a:prstGeom>
          <a:noFill/>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danieldefoe.png"/>
          <p:cNvPicPr/>
          <p:nvPr/>
        </p:nvPicPr>
        <p:blipFill>
          <a:blip r:embed="rId2" cstate="print"/>
          <a:stretch>
            <a:fillRect/>
          </a:stretch>
        </p:blipFill>
        <p:spPr>
          <a:xfrm>
            <a:off x="285720" y="1214422"/>
            <a:ext cx="2857520" cy="3798754"/>
          </a:xfrm>
          <a:prstGeom prst="rect">
            <a:avLst/>
          </a:prstGeom>
        </p:spPr>
      </p:pic>
      <p:sp>
        <p:nvSpPr>
          <p:cNvPr id="7" name="TextBox 6"/>
          <p:cNvSpPr txBox="1"/>
          <p:nvPr/>
        </p:nvSpPr>
        <p:spPr>
          <a:xfrm>
            <a:off x="4214810" y="1714488"/>
            <a:ext cx="3500462" cy="369332"/>
          </a:xfrm>
          <a:prstGeom prst="rect">
            <a:avLst/>
          </a:prstGeom>
          <a:noFill/>
        </p:spPr>
        <p:txBody>
          <a:bodyPr wrap="square" rtlCol="0">
            <a:spAutoFit/>
          </a:bodyPr>
          <a:lstStyle/>
          <a:p>
            <a:endParaRPr lang="ru-RU" dirty="0"/>
          </a:p>
        </p:txBody>
      </p:sp>
      <p:sp>
        <p:nvSpPr>
          <p:cNvPr id="4" name="TextBox 3"/>
          <p:cNvSpPr txBox="1"/>
          <p:nvPr/>
        </p:nvSpPr>
        <p:spPr>
          <a:xfrm>
            <a:off x="3214678" y="1"/>
            <a:ext cx="4857783" cy="11541621"/>
          </a:xfrm>
          <a:prstGeom prst="rect">
            <a:avLst/>
          </a:prstGeom>
          <a:noFill/>
        </p:spPr>
        <p:txBody>
          <a:bodyPr wrap="square" rtlCol="0">
            <a:spAutoFit/>
          </a:bodyPr>
          <a:lstStyle/>
          <a:p>
            <a:endParaRPr lang="ru-RU" dirty="0" smtClean="0"/>
          </a:p>
          <a:p>
            <a:r>
              <a:rPr lang="ru-RU" sz="2400" b="1" i="1" dirty="0" smtClean="0"/>
              <a:t>Даниэль Дефо</a:t>
            </a:r>
            <a:r>
              <a:rPr lang="ru-RU" sz="2400" i="1" dirty="0" smtClean="0"/>
              <a:t>-английский писатель, публицист и журналист 17 века,</a:t>
            </a:r>
            <a:r>
              <a:rPr lang="en-US" sz="2400" i="1" dirty="0" smtClean="0"/>
              <a:t> </a:t>
            </a:r>
            <a:r>
              <a:rPr lang="ru-RU" sz="2400" i="1" dirty="0" smtClean="0"/>
              <a:t>основоположник жанра романа в Великобритании. Автор романа о Робинзоне Крузо.</a:t>
            </a:r>
            <a:r>
              <a:rPr lang="en-US" sz="2400" i="1" dirty="0" smtClean="0"/>
              <a:t> </a:t>
            </a:r>
            <a:r>
              <a:rPr lang="ru-RU" sz="2400" i="1" dirty="0" smtClean="0"/>
              <a:t>Родился в феврале 1660 года.</a:t>
            </a:r>
          </a:p>
          <a:p>
            <a:endParaRPr lang="ru-RU" sz="2400" i="1" dirty="0" smtClean="0"/>
          </a:p>
          <a:p>
            <a:endParaRPr lang="ru-RU" sz="2400" i="1" dirty="0" smtClean="0"/>
          </a:p>
          <a:p>
            <a:r>
              <a:rPr lang="en-US" sz="2400" b="1" dirty="0" smtClean="0"/>
              <a:t>Daniel Defoe-English writer and journalist of the 17 century. One of the first novelist in Britain. The author of the novel “Robinson Crusoe’’. Was born in February, 1660.</a:t>
            </a:r>
            <a:endParaRPr lang="ru-RU" sz="2400" b="1"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Elena\Рабочий стол\найтли.jpg"/>
          <p:cNvPicPr>
            <a:picLocks noChangeAspect="1" noChangeArrowheads="1"/>
          </p:cNvPicPr>
          <p:nvPr/>
        </p:nvPicPr>
        <p:blipFill>
          <a:blip r:embed="rId2" cstate="print"/>
          <a:srcRect/>
          <a:stretch>
            <a:fillRect/>
          </a:stretch>
        </p:blipFill>
        <p:spPr bwMode="auto">
          <a:xfrm>
            <a:off x="105300" y="1484784"/>
            <a:ext cx="2978373" cy="3096344"/>
          </a:xfrm>
          <a:prstGeom prst="rect">
            <a:avLst/>
          </a:prstGeom>
          <a:noFill/>
        </p:spPr>
      </p:pic>
      <p:sp>
        <p:nvSpPr>
          <p:cNvPr id="3" name="TextBox 2"/>
          <p:cNvSpPr txBox="1"/>
          <p:nvPr/>
        </p:nvSpPr>
        <p:spPr>
          <a:xfrm>
            <a:off x="3143240" y="0"/>
            <a:ext cx="4929222" cy="7478970"/>
          </a:xfrm>
          <a:prstGeom prst="rect">
            <a:avLst/>
          </a:prstGeom>
          <a:noFill/>
        </p:spPr>
        <p:txBody>
          <a:bodyPr wrap="square" rtlCol="0">
            <a:spAutoFit/>
          </a:bodyPr>
          <a:lstStyle/>
          <a:p>
            <a:endParaRPr lang="ru-RU" sz="2000" b="1" i="1" dirty="0" smtClean="0"/>
          </a:p>
          <a:p>
            <a:r>
              <a:rPr lang="ru-RU" sz="2000" b="1" i="1" dirty="0" smtClean="0"/>
              <a:t>Кира </a:t>
            </a:r>
            <a:r>
              <a:rPr lang="ru-RU" sz="2000" b="1" i="1" dirty="0" err="1" smtClean="0"/>
              <a:t>Найтли</a:t>
            </a:r>
            <a:r>
              <a:rPr lang="en-US" sz="2000" b="1" i="1" dirty="0" smtClean="0"/>
              <a:t> </a:t>
            </a:r>
            <a:r>
              <a:rPr lang="ru-RU" sz="2000" i="1" dirty="0" smtClean="0"/>
              <a:t>-</a:t>
            </a:r>
            <a:r>
              <a:rPr lang="en-US" sz="2000" i="1" dirty="0" smtClean="0"/>
              <a:t> </a:t>
            </a:r>
            <a:r>
              <a:rPr lang="ru-RU" sz="2000" i="1" dirty="0" smtClean="0"/>
              <a:t>английская актриса, прославилась своими ролями в </a:t>
            </a:r>
          </a:p>
          <a:p>
            <a:r>
              <a:rPr lang="ru-RU" sz="2000" i="1" dirty="0" smtClean="0"/>
              <a:t>« Пиратах Карибского моря» и «Гордости и предубеждении». Известна как актриса, которой больше всего подходят костюмы ушедших эпох. Родилась в марте 1985 года.</a:t>
            </a:r>
            <a:endParaRPr lang="en-US" sz="2000" i="1" dirty="0" smtClean="0"/>
          </a:p>
          <a:p>
            <a:endParaRPr lang="en-US" sz="2000" i="1" dirty="0" smtClean="0"/>
          </a:p>
          <a:p>
            <a:endParaRPr lang="en-US" sz="2000" i="1" dirty="0" smtClean="0"/>
          </a:p>
          <a:p>
            <a:endParaRPr lang="ru-RU" sz="2000" i="1" dirty="0" smtClean="0"/>
          </a:p>
          <a:p>
            <a:r>
              <a:rPr lang="en-US" sz="2000" b="1" dirty="0" err="1" smtClean="0"/>
              <a:t>Keira</a:t>
            </a:r>
            <a:r>
              <a:rPr lang="en-US" sz="2000" b="1" dirty="0" smtClean="0"/>
              <a:t> </a:t>
            </a:r>
            <a:r>
              <a:rPr lang="en-US" sz="2000" b="1" dirty="0" err="1" smtClean="0"/>
              <a:t>Knightley</a:t>
            </a:r>
            <a:r>
              <a:rPr lang="en-US" sz="2000" b="1" dirty="0" smtClean="0"/>
              <a:t>  is an English actress.</a:t>
            </a:r>
          </a:p>
          <a:p>
            <a:r>
              <a:rPr lang="en-US" sz="2000" b="1" dirty="0" smtClean="0"/>
              <a:t>Became famous for her roles in </a:t>
            </a:r>
            <a:r>
              <a:rPr lang="ru-RU" sz="2000" b="1" dirty="0" smtClean="0"/>
              <a:t>«</a:t>
            </a:r>
            <a:r>
              <a:rPr lang="en-US" sz="2000" b="1" dirty="0" smtClean="0"/>
              <a:t>Pirates of the Caribbean</a:t>
            </a:r>
            <a:r>
              <a:rPr lang="ru-RU" sz="2000" b="1" dirty="0" smtClean="0"/>
              <a:t>»</a:t>
            </a:r>
            <a:r>
              <a:rPr lang="en-US" sz="2000" b="1" dirty="0" smtClean="0"/>
              <a:t> and</a:t>
            </a:r>
            <a:r>
              <a:rPr lang="ru-RU" sz="2000" b="1" dirty="0" smtClean="0"/>
              <a:t> «</a:t>
            </a:r>
            <a:r>
              <a:rPr lang="en-US" sz="2000" b="1" dirty="0" smtClean="0"/>
              <a:t> Pride and Prejudice</a:t>
            </a:r>
            <a:r>
              <a:rPr lang="ru-RU" sz="2000" b="1" dirty="0" smtClean="0"/>
              <a:t>»</a:t>
            </a:r>
            <a:r>
              <a:rPr lang="en-US" sz="2000" b="1" dirty="0" smtClean="0"/>
              <a:t>. She is well-known as an actress,</a:t>
            </a:r>
            <a:r>
              <a:rPr lang="ru-RU" sz="2000" b="1" dirty="0" smtClean="0"/>
              <a:t> </a:t>
            </a:r>
            <a:r>
              <a:rPr lang="en-US" sz="2000" b="1" dirty="0" smtClean="0"/>
              <a:t>whom the costumes of the previous  ages suit most of all.</a:t>
            </a:r>
          </a:p>
          <a:p>
            <a:endParaRPr lang="en-US" sz="2000" i="1" dirty="0" smtClean="0"/>
          </a:p>
          <a:p>
            <a:endParaRPr lang="en-US" sz="2000" i="1" dirty="0" smtClean="0"/>
          </a:p>
          <a:p>
            <a:endParaRPr lang="en-US" sz="2000" i="1" dirty="0" smtClean="0"/>
          </a:p>
          <a:p>
            <a:endParaRPr lang="en-US" sz="2000" i="1" dirty="0" smtClean="0"/>
          </a:p>
          <a:p>
            <a:endParaRPr lang="ru-RU" sz="2000" i="1" dirty="0" smtClean="0"/>
          </a:p>
        </p:txBody>
      </p:sp>
    </p:spTree>
  </p:cSld>
  <p:clrMapOvr>
    <a:masterClrMapping/>
  </p:clrMapOvr>
  <p:transition>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jpg"/>
          <p:cNvPicPr>
            <a:picLocks noGrp="1"/>
          </p:cNvPicPr>
          <p:nvPr>
            <p:ph idx="1"/>
          </p:nvPr>
        </p:nvPicPr>
        <p:blipFill>
          <a:blip r:embed="rId2" cstate="print"/>
          <a:stretch>
            <a:fillRect/>
          </a:stretch>
        </p:blipFill>
        <p:spPr>
          <a:xfrm>
            <a:off x="142844" y="1643050"/>
            <a:ext cx="2571768" cy="3643339"/>
          </a:xfrm>
          <a:prstGeom prst="rect">
            <a:avLst/>
          </a:prstGeom>
        </p:spPr>
      </p:pic>
      <p:sp>
        <p:nvSpPr>
          <p:cNvPr id="5" name="TextBox 4"/>
          <p:cNvSpPr txBox="1"/>
          <p:nvPr/>
        </p:nvSpPr>
        <p:spPr>
          <a:xfrm>
            <a:off x="2714612" y="1428736"/>
            <a:ext cx="5143537" cy="4154984"/>
          </a:xfrm>
          <a:prstGeom prst="rect">
            <a:avLst/>
          </a:prstGeom>
          <a:noFill/>
        </p:spPr>
        <p:txBody>
          <a:bodyPr wrap="square" rtlCol="0">
            <a:spAutoFit/>
          </a:bodyPr>
          <a:lstStyle/>
          <a:p>
            <a:r>
              <a:rPr lang="ru-RU" sz="2400" b="1" i="1" dirty="0" smtClean="0"/>
              <a:t>Елизавета 2</a:t>
            </a:r>
            <a:r>
              <a:rPr lang="ru-RU" sz="2400" i="1" dirty="0" smtClean="0"/>
              <a:t>-королева Великобритании с 1953 года  и по наши дни. Из династии </a:t>
            </a:r>
            <a:r>
              <a:rPr lang="ru-RU" sz="2400" i="1" dirty="0" err="1" smtClean="0"/>
              <a:t>Виндзоров</a:t>
            </a:r>
            <a:r>
              <a:rPr lang="ru-RU" sz="2400" i="1" dirty="0" smtClean="0"/>
              <a:t>. Родилась  21 апреля 1926. Сейчас ей 88 лет.</a:t>
            </a:r>
          </a:p>
          <a:p>
            <a:endParaRPr lang="ru-RU" sz="2400" i="1" dirty="0" smtClean="0"/>
          </a:p>
          <a:p>
            <a:endParaRPr lang="ru-RU" sz="2400" i="1" dirty="0" smtClean="0"/>
          </a:p>
          <a:p>
            <a:r>
              <a:rPr lang="en-US" sz="2400" b="1" dirty="0" smtClean="0"/>
              <a:t>Elizabeth 2- the queen of  Great Britain since 1953 till nowadays. Was born in April 1926.</a:t>
            </a:r>
          </a:p>
          <a:p>
            <a:r>
              <a:rPr lang="en-US" sz="2400" b="1" dirty="0" smtClean="0"/>
              <a:t>Now she is 88.</a:t>
            </a:r>
            <a:endParaRPr lang="ru-RU" sz="2400" b="1" dirty="0"/>
          </a:p>
        </p:txBody>
      </p:sp>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844" y="500042"/>
            <a:ext cx="5077228" cy="6555641"/>
          </a:xfrm>
          <a:prstGeom prst="rect">
            <a:avLst/>
          </a:prstGeom>
          <a:noFill/>
        </p:spPr>
        <p:txBody>
          <a:bodyPr wrap="square" rtlCol="0">
            <a:spAutoFit/>
          </a:bodyPr>
          <a:lstStyle/>
          <a:p>
            <a:r>
              <a:rPr lang="ru-RU" sz="2000" b="1" i="1" dirty="0" smtClean="0"/>
              <a:t>Дэвид </a:t>
            </a:r>
            <a:r>
              <a:rPr lang="ru-RU" sz="2000" b="1" i="1" dirty="0" err="1" smtClean="0"/>
              <a:t>Бэкхем</a:t>
            </a:r>
            <a:r>
              <a:rPr lang="ru-RU" sz="2000" i="1" dirty="0" err="1" smtClean="0"/>
              <a:t>-знаменитый</a:t>
            </a:r>
            <a:r>
              <a:rPr lang="ru-RU" sz="2000" i="1" dirty="0" smtClean="0"/>
              <a:t> английский футболист команды «Манчестер </a:t>
            </a:r>
            <a:r>
              <a:rPr lang="ru-RU" sz="2000" i="1" dirty="0" err="1" smtClean="0"/>
              <a:t>Юнайтед</a:t>
            </a:r>
            <a:r>
              <a:rPr lang="ru-RU" sz="2000" i="1" dirty="0" smtClean="0"/>
              <a:t>». Известен своими навыками виртуозного исполнения штрафных ударов. Сегодня имя </a:t>
            </a:r>
            <a:r>
              <a:rPr lang="ru-RU" sz="2000" i="1" dirty="0" err="1" smtClean="0"/>
              <a:t>Бэкхема</a:t>
            </a:r>
            <a:r>
              <a:rPr lang="ru-RU" sz="2000" i="1" dirty="0" smtClean="0"/>
              <a:t> является популярным рекламным брендом. Дата рождения-2 мая 1975 года.</a:t>
            </a:r>
          </a:p>
          <a:p>
            <a:endParaRPr lang="ru-RU" sz="2000" i="1" dirty="0" smtClean="0"/>
          </a:p>
          <a:p>
            <a:endParaRPr lang="ru-RU" sz="2000" i="1" dirty="0" smtClean="0"/>
          </a:p>
          <a:p>
            <a:endParaRPr lang="ru-RU" sz="2000" i="1" dirty="0" smtClean="0"/>
          </a:p>
          <a:p>
            <a:endParaRPr lang="en-US" sz="2000" i="1" dirty="0" smtClean="0"/>
          </a:p>
          <a:p>
            <a:r>
              <a:rPr lang="en-US" sz="2000" b="1" dirty="0" smtClean="0"/>
              <a:t>David Beckham-a famous English football-player of the team </a:t>
            </a:r>
            <a:r>
              <a:rPr lang="ru-RU" sz="2000" b="1" dirty="0" smtClean="0"/>
              <a:t>«</a:t>
            </a:r>
            <a:r>
              <a:rPr lang="en-US" sz="2000" b="1" dirty="0" smtClean="0"/>
              <a:t>Manchester United</a:t>
            </a:r>
            <a:r>
              <a:rPr lang="ru-RU" sz="2000" b="1" dirty="0" smtClean="0"/>
              <a:t>»</a:t>
            </a:r>
            <a:r>
              <a:rPr lang="en-US" sz="2000" b="1" dirty="0" smtClean="0"/>
              <a:t>.</a:t>
            </a:r>
            <a:endParaRPr lang="ru-RU" sz="2000" b="1" dirty="0" smtClean="0"/>
          </a:p>
          <a:p>
            <a:r>
              <a:rPr lang="en-US" sz="2000" b="1" dirty="0" smtClean="0"/>
              <a:t>Famous for his skill of virtuosic act of penalty.</a:t>
            </a:r>
          </a:p>
          <a:p>
            <a:r>
              <a:rPr lang="en-US" sz="2000" b="1" dirty="0" smtClean="0"/>
              <a:t>Today the name of Beckham is a popular advertising  brand.</a:t>
            </a:r>
            <a:endParaRPr lang="ru-RU" sz="2000" b="1" dirty="0" smtClean="0"/>
          </a:p>
          <a:p>
            <a:endParaRPr lang="ru-RU" sz="2000" i="1" dirty="0" smtClean="0"/>
          </a:p>
          <a:p>
            <a:endParaRPr lang="ru-RU" sz="2000" i="1" dirty="0" smtClean="0"/>
          </a:p>
          <a:p>
            <a:endParaRPr lang="ru-RU" sz="2000" i="1" dirty="0"/>
          </a:p>
        </p:txBody>
      </p:sp>
      <p:pic>
        <p:nvPicPr>
          <p:cNvPr id="3074" name="Picture 2" descr="C:\Documents and Settings\Elena\Рабочий стол\бэкхем.jpg"/>
          <p:cNvPicPr>
            <a:picLocks noChangeAspect="1" noChangeArrowheads="1"/>
          </p:cNvPicPr>
          <p:nvPr/>
        </p:nvPicPr>
        <p:blipFill>
          <a:blip r:embed="rId2" cstate="print"/>
          <a:srcRect/>
          <a:stretch>
            <a:fillRect/>
          </a:stretch>
        </p:blipFill>
        <p:spPr bwMode="auto">
          <a:xfrm>
            <a:off x="5148064" y="1772816"/>
            <a:ext cx="2952328" cy="3024336"/>
          </a:xfrm>
          <a:prstGeom prst="rect">
            <a:avLst/>
          </a:prstGeom>
          <a:noFill/>
        </p:spPr>
      </p:pic>
    </p:spTree>
  </p:cSld>
  <p:clrMapOvr>
    <a:masterClrMapping/>
  </p:clrMapOvr>
  <p:transition>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Elena\Рабочий стол\маккартни.jpg"/>
          <p:cNvPicPr>
            <a:picLocks noChangeAspect="1" noChangeArrowheads="1"/>
          </p:cNvPicPr>
          <p:nvPr/>
        </p:nvPicPr>
        <p:blipFill>
          <a:blip r:embed="rId2" cstate="print"/>
          <a:srcRect/>
          <a:stretch>
            <a:fillRect/>
          </a:stretch>
        </p:blipFill>
        <p:spPr bwMode="auto">
          <a:xfrm>
            <a:off x="4860032" y="1196752"/>
            <a:ext cx="3069555" cy="3456384"/>
          </a:xfrm>
          <a:prstGeom prst="rect">
            <a:avLst/>
          </a:prstGeom>
          <a:noFill/>
        </p:spPr>
      </p:pic>
      <p:sp>
        <p:nvSpPr>
          <p:cNvPr id="6" name="TextBox 5"/>
          <p:cNvSpPr txBox="1"/>
          <p:nvPr/>
        </p:nvSpPr>
        <p:spPr>
          <a:xfrm>
            <a:off x="285720" y="571480"/>
            <a:ext cx="4643471" cy="5632311"/>
          </a:xfrm>
          <a:prstGeom prst="rect">
            <a:avLst/>
          </a:prstGeom>
          <a:noFill/>
        </p:spPr>
        <p:txBody>
          <a:bodyPr wrap="square" rtlCol="0">
            <a:spAutoFit/>
          </a:bodyPr>
          <a:lstStyle/>
          <a:p>
            <a:r>
              <a:rPr lang="ru-RU" sz="2000" b="1" i="1" dirty="0" smtClean="0"/>
              <a:t>Пол </a:t>
            </a:r>
            <a:r>
              <a:rPr lang="ru-RU" sz="2000" b="1" i="1" dirty="0" err="1" smtClean="0"/>
              <a:t>Маккартни</a:t>
            </a:r>
            <a:r>
              <a:rPr lang="en-US" sz="2000" b="1" i="1" dirty="0" smtClean="0"/>
              <a:t> </a:t>
            </a:r>
            <a:r>
              <a:rPr lang="ru-RU" sz="2000" i="1" dirty="0" smtClean="0"/>
              <a:t>-</a:t>
            </a:r>
            <a:r>
              <a:rPr lang="en-US" sz="2000" i="1" dirty="0" smtClean="0"/>
              <a:t> </a:t>
            </a:r>
            <a:r>
              <a:rPr lang="ru-RU" sz="2000" i="1" dirty="0" smtClean="0"/>
              <a:t>британский музыкант, певец, композитор, </a:t>
            </a:r>
          </a:p>
          <a:p>
            <a:r>
              <a:rPr lang="ru-RU" sz="2000" i="1" dirty="0" err="1" smtClean="0"/>
              <a:t>мультиинструменталист</a:t>
            </a:r>
            <a:r>
              <a:rPr lang="ru-RU" sz="2000" i="1" dirty="0" smtClean="0"/>
              <a:t>. Один из основателей всемирно-известной группы «Битлз». Их песню «</a:t>
            </a:r>
            <a:r>
              <a:rPr lang="en-US" sz="2000" i="1" dirty="0" smtClean="0"/>
              <a:t>Yesterday</a:t>
            </a:r>
            <a:r>
              <a:rPr lang="ru-RU" sz="2000" i="1" dirty="0" smtClean="0"/>
              <a:t>» знают и поют люди во всем мире. Родился 18 июня 1942 года.</a:t>
            </a:r>
            <a:endParaRPr lang="en-US" sz="2000" i="1" dirty="0" smtClean="0"/>
          </a:p>
          <a:p>
            <a:endParaRPr lang="en-US" sz="2000" i="1" dirty="0" smtClean="0"/>
          </a:p>
          <a:p>
            <a:endParaRPr lang="en-US" sz="2000" i="1" dirty="0" smtClean="0"/>
          </a:p>
          <a:p>
            <a:r>
              <a:rPr lang="en-US" sz="2000" b="1" dirty="0" smtClean="0"/>
              <a:t>Paul McCartney – British musician,</a:t>
            </a:r>
            <a:r>
              <a:rPr lang="ru-RU" sz="2000" b="1" dirty="0" smtClean="0"/>
              <a:t> </a:t>
            </a:r>
            <a:r>
              <a:rPr lang="en-US" sz="2000" b="1" dirty="0" smtClean="0"/>
              <a:t>singer,</a:t>
            </a:r>
            <a:r>
              <a:rPr lang="ru-RU" sz="2000" b="1" dirty="0" smtClean="0"/>
              <a:t> </a:t>
            </a:r>
            <a:r>
              <a:rPr lang="en-US" sz="2000" b="1" dirty="0" smtClean="0"/>
              <a:t>composer,</a:t>
            </a:r>
            <a:r>
              <a:rPr lang="ru-RU" sz="2000" b="1" dirty="0" smtClean="0"/>
              <a:t> </a:t>
            </a:r>
            <a:r>
              <a:rPr lang="en-US" sz="2000" b="1" dirty="0" err="1" smtClean="0"/>
              <a:t>multiinstrumentalist</a:t>
            </a:r>
            <a:r>
              <a:rPr lang="en-US" sz="2000" b="1" dirty="0" smtClean="0"/>
              <a:t>. One of the founders of the world-famous band </a:t>
            </a:r>
            <a:r>
              <a:rPr lang="ru-RU" sz="2000" b="1" dirty="0" smtClean="0"/>
              <a:t>«</a:t>
            </a:r>
            <a:r>
              <a:rPr lang="en-US" sz="2000" b="1" dirty="0" smtClean="0"/>
              <a:t>The Beatles</a:t>
            </a:r>
            <a:r>
              <a:rPr lang="ru-RU" sz="2000" b="1" dirty="0" smtClean="0"/>
              <a:t>»</a:t>
            </a:r>
            <a:r>
              <a:rPr lang="en-US" sz="2000" b="1" dirty="0" smtClean="0"/>
              <a:t>.</a:t>
            </a:r>
          </a:p>
          <a:p>
            <a:r>
              <a:rPr lang="en-US" sz="2000" b="1" dirty="0" smtClean="0"/>
              <a:t>People all over the world know and sing their song </a:t>
            </a:r>
            <a:r>
              <a:rPr lang="ru-RU" sz="2000" b="1" dirty="0" smtClean="0"/>
              <a:t>«</a:t>
            </a:r>
            <a:r>
              <a:rPr lang="en-US" sz="2000" b="1" dirty="0" smtClean="0"/>
              <a:t>Yesterday</a:t>
            </a:r>
            <a:r>
              <a:rPr lang="ru-RU" sz="2000" b="1" dirty="0" smtClean="0"/>
              <a:t>»</a:t>
            </a:r>
            <a:r>
              <a:rPr lang="en-US" sz="2000" b="1" dirty="0" smtClean="0"/>
              <a:t>.</a:t>
            </a:r>
            <a:endParaRPr lang="ru-RU" sz="2000" b="1" dirty="0" smtClean="0"/>
          </a:p>
          <a:p>
            <a:r>
              <a:rPr lang="en-US" sz="2000" b="1" dirty="0" smtClean="0"/>
              <a:t>Was born on June,18 in 1942.</a:t>
            </a:r>
            <a:endParaRPr lang="ru-RU" sz="2000" b="1" dirty="0"/>
          </a:p>
        </p:txBody>
      </p:sp>
    </p:spTree>
  </p:cSld>
  <p:clrMapOvr>
    <a:masterClrMapping/>
  </p:clrMapOvr>
  <p:transition>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a30a6ea1dbfa6edcd311c915be5380c.jpg"/>
          <p:cNvPicPr>
            <a:picLocks noGrp="1"/>
          </p:cNvPicPr>
          <p:nvPr>
            <p:ph idx="1"/>
          </p:nvPr>
        </p:nvPicPr>
        <p:blipFill>
          <a:blip r:embed="rId2" cstate="print"/>
          <a:stretch>
            <a:fillRect/>
          </a:stretch>
        </p:blipFill>
        <p:spPr>
          <a:xfrm>
            <a:off x="179512" y="1556792"/>
            <a:ext cx="2715214" cy="3384376"/>
          </a:xfrm>
          <a:prstGeom prst="rect">
            <a:avLst/>
          </a:prstGeom>
        </p:spPr>
      </p:pic>
      <p:sp>
        <p:nvSpPr>
          <p:cNvPr id="5" name="TextBox 4"/>
          <p:cNvSpPr txBox="1"/>
          <p:nvPr/>
        </p:nvSpPr>
        <p:spPr>
          <a:xfrm>
            <a:off x="2928926" y="214290"/>
            <a:ext cx="5286412" cy="5632311"/>
          </a:xfrm>
          <a:prstGeom prst="rect">
            <a:avLst/>
          </a:prstGeom>
          <a:noFill/>
        </p:spPr>
        <p:txBody>
          <a:bodyPr wrap="square" rtlCol="0">
            <a:spAutoFit/>
          </a:bodyPr>
          <a:lstStyle/>
          <a:p>
            <a:r>
              <a:rPr lang="ru-RU" sz="2000" b="1" i="1" dirty="0" smtClean="0"/>
              <a:t>Леди Диана </a:t>
            </a:r>
            <a:r>
              <a:rPr lang="ru-RU" sz="2000" i="1" dirty="0" smtClean="0"/>
              <a:t>–принцесса Уэльская. Родилась 1 июля 1961 года. Активно занималась благотворительной и миротворческой деятельностью. По данным опроса </a:t>
            </a:r>
            <a:r>
              <a:rPr lang="en-US" sz="2000" i="1" dirty="0" smtClean="0"/>
              <a:t>BBC</a:t>
            </a:r>
            <a:r>
              <a:rPr lang="ru-RU" sz="2000" i="1" dirty="0" smtClean="0"/>
              <a:t>  2002 года заняла 3 место в списке 100 величайших британцев в истории. Погибла в автокатастрофе  в 1997 году в Париже.</a:t>
            </a:r>
            <a:endParaRPr lang="en-US" sz="2000" i="1" dirty="0" smtClean="0"/>
          </a:p>
          <a:p>
            <a:endParaRPr lang="en-US" sz="2000" i="1" dirty="0" smtClean="0"/>
          </a:p>
          <a:p>
            <a:endParaRPr lang="en-US" sz="2000" b="1" dirty="0" smtClean="0"/>
          </a:p>
          <a:p>
            <a:endParaRPr lang="en-US" sz="2000" b="1" dirty="0" smtClean="0"/>
          </a:p>
          <a:p>
            <a:r>
              <a:rPr lang="en-US" sz="2000" b="1" dirty="0" smtClean="0"/>
              <a:t>Lady Diana, princess of Wales</a:t>
            </a:r>
            <a:r>
              <a:rPr lang="ru-RU" sz="2000" b="1" dirty="0" smtClean="0"/>
              <a:t>.</a:t>
            </a:r>
            <a:r>
              <a:rPr lang="en-US" sz="2000" b="1" dirty="0" smtClean="0"/>
              <a:t> Was born on July, 1 in 1961. Made a charity work and fought for peace in the world.</a:t>
            </a:r>
          </a:p>
          <a:p>
            <a:r>
              <a:rPr lang="en-US" sz="2000" b="1" dirty="0" smtClean="0"/>
              <a:t>According to BBC survey 2002 she took the 3-rd place among 100 of the greatest British people in the history.</a:t>
            </a:r>
          </a:p>
          <a:p>
            <a:r>
              <a:rPr lang="en-US" sz="2000" b="1" dirty="0" smtClean="0"/>
              <a:t>Died in a car  accident in Paris in 1997</a:t>
            </a:r>
            <a:r>
              <a:rPr lang="en-US" b="1" dirty="0" smtClean="0"/>
              <a:t>.</a:t>
            </a:r>
            <a:endParaRPr lang="ru-RU" b="1" dirty="0"/>
          </a:p>
        </p:txBody>
      </p:sp>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1802" y="500042"/>
            <a:ext cx="5072098" cy="6001643"/>
          </a:xfrm>
          <a:prstGeom prst="rect">
            <a:avLst/>
          </a:prstGeom>
          <a:noFill/>
        </p:spPr>
        <p:txBody>
          <a:bodyPr wrap="square" rtlCol="0">
            <a:spAutoFit/>
          </a:bodyPr>
          <a:lstStyle/>
          <a:p>
            <a:r>
              <a:rPr lang="ru-RU" sz="2400" b="1" i="1" dirty="0" err="1" smtClean="0"/>
              <a:t>Шон</a:t>
            </a:r>
            <a:r>
              <a:rPr lang="ru-RU" sz="2400" b="1" i="1" dirty="0" smtClean="0"/>
              <a:t> </a:t>
            </a:r>
            <a:r>
              <a:rPr lang="ru-RU" sz="2400" b="1" i="1" dirty="0" err="1" smtClean="0"/>
              <a:t>Коннери</a:t>
            </a:r>
            <a:r>
              <a:rPr lang="ru-RU" sz="2400" b="1" i="1" dirty="0" smtClean="0"/>
              <a:t> </a:t>
            </a:r>
            <a:r>
              <a:rPr lang="ru-RU" sz="2400" i="1" dirty="0" smtClean="0"/>
              <a:t>(родился 25 августа 1930 года)-британский киноактер и продюсер. Снялся в 70 фильмах, среди которых 7 экранизаций произведений Яна Флеминга. Самая известная роль-роль </a:t>
            </a:r>
            <a:r>
              <a:rPr lang="ru-RU" sz="2400" i="1" dirty="0" err="1" smtClean="0"/>
              <a:t>супершпиона</a:t>
            </a:r>
            <a:r>
              <a:rPr lang="ru-RU" sz="2400" i="1" dirty="0" smtClean="0"/>
              <a:t> Джеймса Бонда, агента 007.</a:t>
            </a:r>
          </a:p>
          <a:p>
            <a:endParaRPr lang="ru-RU" sz="2400" dirty="0" smtClean="0"/>
          </a:p>
          <a:p>
            <a:r>
              <a:rPr lang="en-US" sz="2400" b="1" dirty="0" smtClean="0"/>
              <a:t>Sean Connery-famous British actor and producer. Acted in 70 films, including 7 </a:t>
            </a:r>
            <a:r>
              <a:rPr lang="en-US" sz="2400" b="1" dirty="0" err="1" smtClean="0"/>
              <a:t>filmings</a:t>
            </a:r>
            <a:r>
              <a:rPr lang="en-US" sz="2400" b="1" dirty="0" smtClean="0"/>
              <a:t> of Ian Fleming novels.</a:t>
            </a:r>
          </a:p>
          <a:p>
            <a:r>
              <a:rPr lang="en-US" sz="2400" b="1" dirty="0" smtClean="0"/>
              <a:t>The most famous role is the role of super-spy James Bond, the agent 007.</a:t>
            </a:r>
            <a:endParaRPr lang="ru-RU" sz="2400" b="1" dirty="0"/>
          </a:p>
        </p:txBody>
      </p:sp>
      <p:pic>
        <p:nvPicPr>
          <p:cNvPr id="1026" name="Picture 2" descr="C:\Documents and Settings\Elena\Рабочий стол\коннери.jpg"/>
          <p:cNvPicPr>
            <a:picLocks noChangeAspect="1" noChangeArrowheads="1"/>
          </p:cNvPicPr>
          <p:nvPr/>
        </p:nvPicPr>
        <p:blipFill>
          <a:blip r:embed="rId2" cstate="print"/>
          <a:srcRect/>
          <a:stretch>
            <a:fillRect/>
          </a:stretch>
        </p:blipFill>
        <p:spPr bwMode="auto">
          <a:xfrm>
            <a:off x="142844" y="1916832"/>
            <a:ext cx="2928957" cy="2655175"/>
          </a:xfrm>
          <a:prstGeom prst="rect">
            <a:avLst/>
          </a:prstGeom>
          <a:noFill/>
        </p:spPr>
      </p:pic>
    </p:spTree>
  </p:cSld>
  <p:clrMapOvr>
    <a:masterClrMapping/>
  </p:clrMapOvr>
  <p:transition>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Elena\Рабочий стол\кристи.jpg"/>
          <p:cNvPicPr>
            <a:picLocks noChangeAspect="1" noChangeArrowheads="1"/>
          </p:cNvPicPr>
          <p:nvPr/>
        </p:nvPicPr>
        <p:blipFill>
          <a:blip r:embed="rId2" cstate="print"/>
          <a:srcRect/>
          <a:stretch>
            <a:fillRect/>
          </a:stretch>
        </p:blipFill>
        <p:spPr bwMode="auto">
          <a:xfrm>
            <a:off x="5292080" y="1214422"/>
            <a:ext cx="2608939" cy="3786214"/>
          </a:xfrm>
          <a:prstGeom prst="rect">
            <a:avLst/>
          </a:prstGeom>
          <a:noFill/>
        </p:spPr>
      </p:pic>
      <p:sp>
        <p:nvSpPr>
          <p:cNvPr id="5" name="TextBox 4"/>
          <p:cNvSpPr txBox="1"/>
          <p:nvPr/>
        </p:nvSpPr>
        <p:spPr>
          <a:xfrm>
            <a:off x="214282" y="285728"/>
            <a:ext cx="5000661" cy="5940088"/>
          </a:xfrm>
          <a:prstGeom prst="rect">
            <a:avLst/>
          </a:prstGeom>
          <a:noFill/>
        </p:spPr>
        <p:txBody>
          <a:bodyPr wrap="square" rtlCol="0">
            <a:spAutoFit/>
          </a:bodyPr>
          <a:lstStyle/>
          <a:p>
            <a:r>
              <a:rPr lang="ru-RU" sz="2000" b="1" i="1" dirty="0" smtClean="0"/>
              <a:t>Агата Кристи </a:t>
            </a:r>
            <a:r>
              <a:rPr lang="ru-RU" sz="2000" i="1" dirty="0" smtClean="0"/>
              <a:t>(15 сентября 1890 ) –самая читаемая писательница 20 века. Ее называют «королевой детектива». За 60 лет работы издала 68 романов, 100 рассказов и 17 пьес. Герои ее книг – сыщик </a:t>
            </a:r>
            <a:r>
              <a:rPr lang="ru-RU" sz="2000" i="1" dirty="0" err="1" smtClean="0"/>
              <a:t>Эркюль</a:t>
            </a:r>
            <a:r>
              <a:rPr lang="ru-RU" sz="2000" i="1" dirty="0" smtClean="0"/>
              <a:t> </a:t>
            </a:r>
            <a:r>
              <a:rPr lang="ru-RU" sz="2000" i="1" dirty="0" err="1" smtClean="0"/>
              <a:t>Пуаро</a:t>
            </a:r>
            <a:r>
              <a:rPr lang="ru-RU" sz="2000" i="1" dirty="0" smtClean="0"/>
              <a:t> и мисс </a:t>
            </a:r>
            <a:r>
              <a:rPr lang="ru-RU" sz="2000" i="1" dirty="0" err="1" smtClean="0"/>
              <a:t>Марпл</a:t>
            </a:r>
            <a:r>
              <a:rPr lang="ru-RU" sz="2000" i="1" dirty="0" smtClean="0"/>
              <a:t> – известны во всем мире.</a:t>
            </a:r>
            <a:endParaRPr lang="en-US" sz="2000" i="1" dirty="0" smtClean="0"/>
          </a:p>
          <a:p>
            <a:endParaRPr lang="en-US" sz="2000" i="1" dirty="0" smtClean="0"/>
          </a:p>
          <a:p>
            <a:endParaRPr lang="en-US" sz="2000" i="1" dirty="0" smtClean="0"/>
          </a:p>
          <a:p>
            <a:r>
              <a:rPr lang="en-US" sz="2000" b="1" dirty="0" smtClean="0"/>
              <a:t>Agatha Christie ( September,15  1890 ) – the most readable writer of the 20 century. She was called the Queen of detective stories. During 60 years of work she published  68 novels, 100 stories and 17 plays. The characters of her books – the detective </a:t>
            </a:r>
            <a:r>
              <a:rPr lang="en-US" sz="2000" b="1" dirty="0" err="1" smtClean="0"/>
              <a:t>Hercule</a:t>
            </a:r>
            <a:r>
              <a:rPr lang="en-US" sz="2000" b="1" dirty="0" smtClean="0"/>
              <a:t> </a:t>
            </a:r>
            <a:r>
              <a:rPr lang="en-US" sz="2000" b="1" dirty="0" err="1" smtClean="0"/>
              <a:t>Poirot</a:t>
            </a:r>
            <a:r>
              <a:rPr lang="en-US" sz="2000" b="1" dirty="0" smtClean="0"/>
              <a:t> and miss </a:t>
            </a:r>
            <a:r>
              <a:rPr lang="en-US" sz="2000" b="1" dirty="0" err="1" smtClean="0"/>
              <a:t>Marple</a:t>
            </a:r>
            <a:r>
              <a:rPr lang="en-US" sz="2000" b="1" dirty="0" smtClean="0"/>
              <a:t> are well-known all over the world.</a:t>
            </a:r>
            <a:endParaRPr lang="ru-RU" sz="2000" b="1" dirty="0"/>
          </a:p>
        </p:txBody>
      </p:sp>
    </p:spTree>
  </p:cSld>
  <p:clrMapOvr>
    <a:masterClrMapping/>
  </p:clrMapOvr>
  <p:transition>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9475.jpg"/>
          <p:cNvPicPr>
            <a:picLocks noGrp="1"/>
          </p:cNvPicPr>
          <p:nvPr>
            <p:ph idx="1"/>
          </p:nvPr>
        </p:nvPicPr>
        <p:blipFill>
          <a:blip r:embed="rId2" cstate="print"/>
          <a:stretch>
            <a:fillRect/>
          </a:stretch>
        </p:blipFill>
        <p:spPr>
          <a:xfrm>
            <a:off x="214282" y="1500174"/>
            <a:ext cx="2428892" cy="3405707"/>
          </a:xfrm>
          <a:prstGeom prst="rect">
            <a:avLst/>
          </a:prstGeom>
        </p:spPr>
      </p:pic>
      <p:sp>
        <p:nvSpPr>
          <p:cNvPr id="5" name="TextBox 4"/>
          <p:cNvSpPr txBox="1"/>
          <p:nvPr/>
        </p:nvSpPr>
        <p:spPr>
          <a:xfrm>
            <a:off x="2786050" y="357166"/>
            <a:ext cx="4929222" cy="7848302"/>
          </a:xfrm>
          <a:prstGeom prst="rect">
            <a:avLst/>
          </a:prstGeom>
          <a:noFill/>
        </p:spPr>
        <p:txBody>
          <a:bodyPr wrap="square" rtlCol="0">
            <a:spAutoFit/>
          </a:bodyPr>
          <a:lstStyle/>
          <a:p>
            <a:r>
              <a:rPr lang="ru-RU" sz="2400" b="1" i="1" dirty="0" smtClean="0"/>
              <a:t>Маргарет Тэтчер </a:t>
            </a:r>
            <a:r>
              <a:rPr lang="ru-RU" sz="2400" i="1" dirty="0" smtClean="0"/>
              <a:t>(13 октября 1925)  хорошо известна как «Железная леди». Британский государственный и политический деятель. Первая и пока что единственная женщина, занимавшая пост премьер-министра Великобритании в 1979-1990.</a:t>
            </a:r>
          </a:p>
          <a:p>
            <a:endParaRPr lang="ru-RU" sz="2400" i="1" dirty="0" smtClean="0"/>
          </a:p>
          <a:p>
            <a:r>
              <a:rPr lang="en-US" sz="2400" b="1" dirty="0" smtClean="0"/>
              <a:t>Margaret Thatcher (October,13 1925) is well-known as  “The Iron Lady”. British state and political leader. </a:t>
            </a:r>
          </a:p>
          <a:p>
            <a:r>
              <a:rPr lang="en-US" sz="2400" b="1" dirty="0" smtClean="0"/>
              <a:t>The first and the only woman-prime-minister of Britain in 1979-1990.</a:t>
            </a:r>
            <a:endParaRPr lang="ru-RU" sz="2400" b="1" dirty="0" smtClean="0"/>
          </a:p>
          <a:p>
            <a:endParaRPr lang="ru-RU" sz="2400" i="1" dirty="0" smtClean="0"/>
          </a:p>
          <a:p>
            <a:endParaRPr lang="ru-RU" dirty="0" smtClean="0"/>
          </a:p>
          <a:p>
            <a:endParaRPr lang="ru-RU" dirty="0" smtClean="0"/>
          </a:p>
          <a:p>
            <a:endParaRPr lang="ru-RU" dirty="0" smtClean="0"/>
          </a:p>
          <a:p>
            <a:endParaRPr lang="ru-RU" dirty="0"/>
          </a:p>
        </p:txBody>
      </p:sp>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Elena\Рабочий стол\churchill-200x200.jpg"/>
          <p:cNvPicPr>
            <a:picLocks noChangeAspect="1" noChangeArrowheads="1"/>
          </p:cNvPicPr>
          <p:nvPr/>
        </p:nvPicPr>
        <p:blipFill>
          <a:blip r:embed="rId2" cstate="print"/>
          <a:srcRect/>
          <a:stretch>
            <a:fillRect/>
          </a:stretch>
        </p:blipFill>
        <p:spPr bwMode="auto">
          <a:xfrm>
            <a:off x="341312" y="1700808"/>
            <a:ext cx="2730490" cy="3299828"/>
          </a:xfrm>
          <a:prstGeom prst="rect">
            <a:avLst/>
          </a:prstGeom>
          <a:noFill/>
        </p:spPr>
      </p:pic>
      <p:sp>
        <p:nvSpPr>
          <p:cNvPr id="4" name="TextBox 3"/>
          <p:cNvSpPr txBox="1"/>
          <p:nvPr/>
        </p:nvSpPr>
        <p:spPr>
          <a:xfrm>
            <a:off x="3214678" y="214290"/>
            <a:ext cx="4786346" cy="5940088"/>
          </a:xfrm>
          <a:prstGeom prst="rect">
            <a:avLst/>
          </a:prstGeom>
          <a:noFill/>
        </p:spPr>
        <p:txBody>
          <a:bodyPr wrap="square" rtlCol="0">
            <a:spAutoFit/>
          </a:bodyPr>
          <a:lstStyle/>
          <a:p>
            <a:r>
              <a:rPr lang="ru-RU" sz="2000" b="1" i="1" dirty="0" smtClean="0"/>
              <a:t>Уинстон Черчилль </a:t>
            </a:r>
            <a:r>
              <a:rPr lang="ru-RU" sz="2000" i="1" dirty="0" smtClean="0"/>
              <a:t>–британский государственный и политический деятель. 61-й премьер-министр Великобритании во время второй мировой войны. Министр обороны Британии, военный, а также журналист и лауреат  Нобелевской премии по литературе. Родился 30 ноября 1874 года.</a:t>
            </a:r>
            <a:endParaRPr lang="en-US" sz="2000" i="1" dirty="0" smtClean="0"/>
          </a:p>
          <a:p>
            <a:endParaRPr lang="en-US" sz="2000" i="1" dirty="0" smtClean="0"/>
          </a:p>
          <a:p>
            <a:r>
              <a:rPr lang="en-US" sz="2000" b="1" dirty="0" smtClean="0"/>
              <a:t>Winston Churchill- British state and political leader. The 61-st prime-minister  of Britain during World War 2.</a:t>
            </a:r>
          </a:p>
          <a:p>
            <a:r>
              <a:rPr lang="en-US" sz="2000" b="1" dirty="0" smtClean="0"/>
              <a:t>The secretary of defense of Britain, military man, also the journalist and the prize-winner of the Nobel Prize in literature. Was born on November, 30 in 1847.</a:t>
            </a:r>
            <a:endParaRPr lang="ru-RU" sz="2000" b="1" dirty="0"/>
          </a:p>
        </p:txBody>
      </p:sp>
    </p:spTree>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Введение</a:t>
            </a:r>
            <a:endParaRPr lang="ru-RU" dirty="0"/>
          </a:p>
        </p:txBody>
      </p:sp>
      <p:sp>
        <p:nvSpPr>
          <p:cNvPr id="3" name="Содержимое 2"/>
          <p:cNvSpPr>
            <a:spLocks noGrp="1"/>
          </p:cNvSpPr>
          <p:nvPr>
            <p:ph idx="1"/>
          </p:nvPr>
        </p:nvSpPr>
        <p:spPr/>
        <p:txBody>
          <a:bodyPr/>
          <a:lstStyle/>
          <a:p>
            <a:pPr>
              <a:buFontTx/>
              <a:buNone/>
            </a:pPr>
            <a:r>
              <a:rPr lang="en-US" sz="2800" b="1" i="1" dirty="0" smtClean="0"/>
              <a:t>   </a:t>
            </a:r>
            <a:r>
              <a:rPr lang="ru-RU" sz="2800" b="1" i="1" dirty="0" smtClean="0"/>
              <a:t>Британские острова дали миру огромное</a:t>
            </a:r>
            <a:r>
              <a:rPr lang="en-US" sz="2800" b="1" i="1" dirty="0" smtClean="0"/>
              <a:t> </a:t>
            </a:r>
            <a:r>
              <a:rPr lang="ru-RU" sz="2800" b="1" i="1" dirty="0" smtClean="0"/>
              <a:t>количество знаменитостей  во всех без исключения отраслях человеческой деятельности.</a:t>
            </a:r>
          </a:p>
          <a:p>
            <a:pPr>
              <a:buFontTx/>
              <a:buNone/>
            </a:pPr>
            <a:r>
              <a:rPr lang="ru-RU" sz="2800" b="1" i="1" dirty="0" smtClean="0"/>
              <a:t>   </a:t>
            </a:r>
            <a:r>
              <a:rPr lang="en-US" sz="2800" b="1" i="1" dirty="0" smtClean="0"/>
              <a:t> </a:t>
            </a:r>
            <a:r>
              <a:rPr lang="ru-RU" sz="2800" b="1" i="1" dirty="0" smtClean="0"/>
              <a:t>Ученые, писатели, исторические деятели и легенды шоу-бизнеса принесли Британии славу  одного из  наиболее  богатых на таланты регионов мира</a:t>
            </a:r>
            <a:r>
              <a:rPr lang="ru-RU" sz="2800" b="1" dirty="0" smtClean="0"/>
              <a:t>.</a:t>
            </a:r>
          </a:p>
          <a:p>
            <a:pPr>
              <a:buNone/>
            </a:pPr>
            <a:endParaRPr lang="ru-RU" dirty="0"/>
          </a:p>
        </p:txBody>
      </p:sp>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Elena\Рабочий стол\остин.jpg"/>
          <p:cNvPicPr>
            <a:picLocks noChangeAspect="1" noChangeArrowheads="1"/>
          </p:cNvPicPr>
          <p:nvPr/>
        </p:nvPicPr>
        <p:blipFill>
          <a:blip r:embed="rId2" cstate="print"/>
          <a:srcRect/>
          <a:stretch>
            <a:fillRect/>
          </a:stretch>
        </p:blipFill>
        <p:spPr bwMode="auto">
          <a:xfrm>
            <a:off x="5214942" y="1571612"/>
            <a:ext cx="2786082" cy="3143272"/>
          </a:xfrm>
          <a:prstGeom prst="rect">
            <a:avLst/>
          </a:prstGeom>
          <a:noFill/>
        </p:spPr>
      </p:pic>
      <p:sp>
        <p:nvSpPr>
          <p:cNvPr id="6" name="TextBox 5"/>
          <p:cNvSpPr txBox="1"/>
          <p:nvPr/>
        </p:nvSpPr>
        <p:spPr>
          <a:xfrm>
            <a:off x="142844" y="357166"/>
            <a:ext cx="4929222" cy="5632311"/>
          </a:xfrm>
          <a:prstGeom prst="rect">
            <a:avLst/>
          </a:prstGeom>
          <a:noFill/>
        </p:spPr>
        <p:txBody>
          <a:bodyPr wrap="square" rtlCol="0">
            <a:spAutoFit/>
          </a:bodyPr>
          <a:lstStyle/>
          <a:p>
            <a:r>
              <a:rPr lang="ru-RU" sz="2000" b="1" i="1" dirty="0" smtClean="0"/>
              <a:t>Джейн </a:t>
            </a:r>
            <a:r>
              <a:rPr lang="ru-RU" sz="2000" b="1" i="1" dirty="0" err="1" smtClean="0"/>
              <a:t>Остин</a:t>
            </a:r>
            <a:r>
              <a:rPr lang="ru-RU" sz="2000" b="1" i="1" dirty="0" smtClean="0"/>
              <a:t> </a:t>
            </a:r>
            <a:r>
              <a:rPr lang="ru-RU" sz="2000" i="1" dirty="0" smtClean="0"/>
              <a:t>(16 декабря 1775 года)- английская писательница. Основатель семейного, « дамского романа» в британской литературе. Писала так называемые романы нравов. Ее книги «Гордость и предубеждение», «Разум и чувства» считаются признанными шедеврами мировой литературы.</a:t>
            </a:r>
          </a:p>
          <a:p>
            <a:endParaRPr lang="ru-RU" sz="2000" i="1" dirty="0" smtClean="0"/>
          </a:p>
          <a:p>
            <a:endParaRPr lang="ru-RU" sz="2000" i="1" dirty="0" smtClean="0"/>
          </a:p>
          <a:p>
            <a:r>
              <a:rPr lang="en-US" sz="2000" b="1" dirty="0" smtClean="0"/>
              <a:t>Jane Austen-the English writer, the founder of family, </a:t>
            </a:r>
            <a:r>
              <a:rPr lang="ru-RU" sz="2000" b="1" dirty="0" smtClean="0"/>
              <a:t>«</a:t>
            </a:r>
            <a:r>
              <a:rPr lang="en-US" sz="2000" b="1" dirty="0" smtClean="0"/>
              <a:t>woman novel</a:t>
            </a:r>
            <a:r>
              <a:rPr lang="ru-RU" sz="2000" b="1" dirty="0" smtClean="0"/>
              <a:t>» </a:t>
            </a:r>
            <a:r>
              <a:rPr lang="en-US" sz="2000" b="1" dirty="0" smtClean="0"/>
              <a:t>in British literature. Wrote so called moral novels. Her books </a:t>
            </a:r>
            <a:r>
              <a:rPr lang="ru-RU" sz="2000" b="1" dirty="0" smtClean="0"/>
              <a:t>«</a:t>
            </a:r>
            <a:r>
              <a:rPr lang="en-US" sz="2000" b="1" dirty="0" smtClean="0"/>
              <a:t>Pride and Prejudice</a:t>
            </a:r>
            <a:r>
              <a:rPr lang="ru-RU" sz="2000" b="1" dirty="0" smtClean="0"/>
              <a:t>»</a:t>
            </a:r>
            <a:r>
              <a:rPr lang="en-US" sz="2000" b="1" dirty="0" smtClean="0"/>
              <a:t>, </a:t>
            </a:r>
            <a:r>
              <a:rPr lang="ru-RU" sz="2000" b="1" dirty="0" smtClean="0"/>
              <a:t>«</a:t>
            </a:r>
            <a:r>
              <a:rPr lang="en-US" sz="2000" b="1" dirty="0" smtClean="0"/>
              <a:t>Mind and </a:t>
            </a:r>
            <a:r>
              <a:rPr lang="en-US" sz="2000" b="1" dirty="0" err="1" smtClean="0"/>
              <a:t>Feellings</a:t>
            </a:r>
            <a:r>
              <a:rPr lang="ru-RU" sz="2000" b="1" dirty="0" smtClean="0"/>
              <a:t>»</a:t>
            </a:r>
            <a:r>
              <a:rPr lang="en-US" sz="2000" b="1" dirty="0" smtClean="0"/>
              <a:t> are considered  the masterpieces of world literature.</a:t>
            </a:r>
            <a:endParaRPr lang="ru-RU" sz="2000" b="1" dirty="0"/>
          </a:p>
        </p:txBody>
      </p:sp>
    </p:spTree>
  </p:cSld>
  <p:clrMapOvr>
    <a:masterClrMapping/>
  </p:clrMapOvr>
  <p:transition>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14282" y="0"/>
            <a:ext cx="7786742" cy="6078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tab pos="571500" algn="l"/>
              </a:tabLst>
            </a:pPr>
            <a:r>
              <a:rPr kumimoji="0" lang="en-US" sz="1800" b="1" i="1" u="none" strike="noStrike" cap="none" normalizeH="0" baseline="0" dirty="0" smtClean="0">
                <a:ln>
                  <a:noFill/>
                </a:ln>
                <a:solidFill>
                  <a:schemeClr val="tx1"/>
                </a:solidFill>
                <a:effectLst/>
                <a:latin typeface="Arial" pitchFamily="34" charset="0"/>
                <a:ea typeface="Times New Roman" pitchFamily="18" charset="0"/>
              </a:rPr>
              <a:t>     </a:t>
            </a:r>
          </a:p>
          <a:p>
            <a:pPr marL="0" marR="0" lvl="0" indent="450850" algn="l" defTabSz="914400" rtl="0" eaLnBrk="1" fontAlgn="base" latinLnBrk="0" hangingPunct="1">
              <a:lnSpc>
                <a:spcPct val="100000"/>
              </a:lnSpc>
              <a:spcBef>
                <a:spcPct val="0"/>
              </a:spcBef>
              <a:spcAft>
                <a:spcPct val="0"/>
              </a:spcAft>
              <a:buClrTx/>
              <a:buSzTx/>
              <a:buFontTx/>
              <a:buNone/>
              <a:tabLst>
                <a:tab pos="571500" algn="l"/>
              </a:tabLst>
            </a:pPr>
            <a:endParaRPr lang="en-US" b="1" i="1" dirty="0" smtClean="0">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tab pos="571500" algn="l"/>
              </a:tabLst>
            </a:pPr>
            <a:endParaRPr kumimoji="0" lang="en-US" sz="1800" b="1" i="1"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tab pos="571500" algn="l"/>
              </a:tabLst>
            </a:pPr>
            <a:r>
              <a:rPr kumimoji="0" lang="ru-RU" sz="1800" b="1" i="1" u="none" strike="noStrike" cap="none" normalizeH="0" baseline="0" dirty="0" smtClean="0">
                <a:ln>
                  <a:noFill/>
                </a:ln>
                <a:solidFill>
                  <a:schemeClr val="tx1"/>
                </a:solidFill>
                <a:effectLst/>
                <a:latin typeface="Arial" pitchFamily="34" charset="0"/>
                <a:ea typeface="Times New Roman" pitchFamily="18" charset="0"/>
              </a:rPr>
              <a:t>Список литературы</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5715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М.З.Биболетова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О.А.Денисенко,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Н.Н.Трубанева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Английский с удовольствием.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Учебник английского языка для 5 класса. Титул, 2012</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571500" algn="l"/>
              </a:tabLst>
            </a:pPr>
            <a:r>
              <a:rPr kumimoji="0" lang="ru-RU" sz="1800" b="0" i="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М.З.Биболетова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О.А.Денисенко,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Н.Н.Трубанева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Английский с удовольствием. Учебник английского языка для 6 класса. Титул, 2013</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5715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М.З.Биболетова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О.А.Денисенко,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Н.Н.Трубанева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Английский с удовольствием. Рабочая тетрадь к учебнику для 5 класса. Титул, 2012</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5715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М.З.Биболетова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О.А.Денисенко,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Н.Н.Трубанева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Английский с удовольствием. Рабочая тетрадь к учебнику для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6 </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класса. Титул, 2013</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5715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Русско-английский словарь Сократ.2012</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5715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А.В.Шереметьева.</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English</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speaking countries</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.Страноведческий справочник. Саратов. Издательство «Лицей», 2008</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5715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Все знаменитые британцы. Энциклопедия о Великобритании.</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5715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Знаменитые британцы. Рассказы о Британии.</a:t>
            </a:r>
          </a:p>
          <a:p>
            <a:pPr marL="0" marR="0" lvl="0" indent="450850" algn="l" defTabSz="914400" rtl="0" eaLnBrk="0" fontAlgn="base" latinLnBrk="0" hangingPunct="0">
              <a:lnSpc>
                <a:spcPct val="100000"/>
              </a:lnSpc>
              <a:spcBef>
                <a:spcPct val="0"/>
              </a:spcBef>
              <a:spcAft>
                <a:spcPct val="0"/>
              </a:spcAft>
              <a:buClrTx/>
              <a:buSzTx/>
              <a:buFontTx/>
              <a:buChar char="•"/>
              <a:tabLst>
                <a:tab pos="571500" algn="l"/>
              </a:tabLst>
            </a:pPr>
            <a:endParaRPr lang="ru-RU" sz="1400" dirty="0" smtClean="0">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571500" algn="l"/>
              </a:tabLst>
            </a:pP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571500" algn="l"/>
              </a:tabLst>
            </a:pPr>
            <a:r>
              <a:rPr kumimoji="0" lang="ru-RU" sz="1800" b="1" i="1" u="none" strike="noStrike" cap="none" normalizeH="0" baseline="0" dirty="0" smtClean="0">
                <a:ln>
                  <a:noFill/>
                </a:ln>
                <a:solidFill>
                  <a:schemeClr val="tx1"/>
                </a:solidFill>
                <a:effectLst/>
                <a:latin typeface="Arial" pitchFamily="34" charset="0"/>
                <a:ea typeface="Times New Roman" pitchFamily="18" charset="0"/>
              </a:rPr>
              <a:t>Интернет</a:t>
            </a:r>
            <a:r>
              <a:rPr kumimoji="0" lang="en-US" sz="1800" b="1" i="1" u="none" strike="noStrike" cap="none" normalizeH="0" baseline="0" dirty="0" smtClean="0">
                <a:ln>
                  <a:noFill/>
                </a:ln>
                <a:solidFill>
                  <a:schemeClr val="tx1"/>
                </a:solidFill>
                <a:effectLst/>
                <a:latin typeface="Arial" pitchFamily="34" charset="0"/>
                <a:ea typeface="Times New Roman" pitchFamily="18" charset="0"/>
              </a:rPr>
              <a:t> – </a:t>
            </a:r>
            <a:r>
              <a:rPr kumimoji="0" lang="ru-RU" sz="1800" b="1" i="1" u="none" strike="noStrike" cap="none" normalizeH="0" baseline="0" dirty="0" smtClean="0">
                <a:ln>
                  <a:noFill/>
                </a:ln>
                <a:solidFill>
                  <a:schemeClr val="tx1"/>
                </a:solidFill>
                <a:effectLst/>
                <a:latin typeface="Arial" pitchFamily="34" charset="0"/>
                <a:ea typeface="Times New Roman" pitchFamily="18" charset="0"/>
              </a:rPr>
              <a:t>ресурсы</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5715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1)  classes.ru/dictionary-russian-english-universal-term-65808.htm</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5715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2)  adelanta.info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rPr>
              <a:t>encyclopaedia</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rPr>
              <a:t>bomonde</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571500" algn="l"/>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rPr>
              <a:t>            3)   </a:t>
            </a:r>
            <a:r>
              <a:rPr kumimoji="0" lang="en-US" sz="1400" b="0" i="0" u="none" strike="noStrike" cap="none" normalizeH="0" baseline="0" dirty="0" smtClean="0">
                <a:ln>
                  <a:noFill/>
                </a:ln>
                <a:solidFill>
                  <a:srgbClr val="000000"/>
                </a:solidFill>
                <a:effectLst/>
                <a:latin typeface="Arial" pitchFamily="34" charset="0"/>
                <a:ea typeface="Times New Roman" pitchFamily="18" charset="0"/>
                <a:hlinkClick r:id="rId2"/>
              </a:rPr>
              <a:t>http://ru.wikipedia.org/wiki</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571500" algn="l"/>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rPr>
              <a:t>            4)  7b.edusite.ru</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571500" algn="l"/>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rPr>
              <a:t>            5)  londonmania.ru</a:t>
            </a:r>
            <a:endParaRPr kumimoji="0" lang="ru-RU" sz="11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571500" algn="l"/>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8"/>
            <a:ext cx="7267604" cy="6170008"/>
          </a:xfrm>
        </p:spPr>
        <p:txBody>
          <a:bodyPr>
            <a:normAutofit/>
          </a:bodyPr>
          <a:lstStyle/>
          <a:p>
            <a:pPr algn="ctr">
              <a:buNone/>
            </a:pPr>
            <a:endParaRPr lang="ru-RU" sz="4400" b="1" i="1" dirty="0" smtClean="0">
              <a:solidFill>
                <a:schemeClr val="tx2"/>
              </a:solidFill>
              <a:latin typeface="Century Gothic" pitchFamily="34" charset="0"/>
            </a:endParaRPr>
          </a:p>
          <a:p>
            <a:pPr algn="ctr">
              <a:buNone/>
            </a:pPr>
            <a:endParaRPr lang="ru-RU" sz="4400" b="1" i="1" dirty="0" smtClean="0">
              <a:solidFill>
                <a:schemeClr val="tx2"/>
              </a:solidFill>
              <a:latin typeface="Century Gothic" pitchFamily="34" charset="0"/>
            </a:endParaRPr>
          </a:p>
          <a:p>
            <a:pPr algn="ctr">
              <a:buNone/>
            </a:pPr>
            <a:endParaRPr lang="ru-RU" sz="4400" b="1" i="1" dirty="0" smtClean="0">
              <a:solidFill>
                <a:schemeClr val="tx2"/>
              </a:solidFill>
              <a:latin typeface="Century Gothic" pitchFamily="34" charset="0"/>
            </a:endParaRPr>
          </a:p>
          <a:p>
            <a:pPr algn="ctr">
              <a:buNone/>
            </a:pPr>
            <a:r>
              <a:rPr lang="ru-RU" sz="4400" b="1" i="1" smtClean="0">
                <a:solidFill>
                  <a:schemeClr val="tx2"/>
                </a:solidFill>
                <a:latin typeface="Century Gothic" pitchFamily="34" charset="0"/>
              </a:rPr>
              <a:t>Спасибо за </a:t>
            </a:r>
            <a:r>
              <a:rPr lang="ru-RU" sz="4400" b="1" i="1" dirty="0" smtClean="0">
                <a:solidFill>
                  <a:schemeClr val="tx2"/>
                </a:solidFill>
                <a:latin typeface="Century Gothic" pitchFamily="34" charset="0"/>
              </a:rPr>
              <a:t>внимание!</a:t>
            </a:r>
          </a:p>
          <a:p>
            <a:pPr algn="ctr">
              <a:buNone/>
            </a:pPr>
            <a:endParaRPr lang="ru-RU" sz="4400" b="1" i="1" dirty="0">
              <a:solidFill>
                <a:schemeClr val="tx2"/>
              </a:solidFill>
              <a:latin typeface="Century Gothic" pitchFamily="34" charset="0"/>
            </a:endParaRPr>
          </a:p>
        </p:txBody>
      </p:sp>
    </p:spTree>
  </p:cSld>
  <p:clrMapOvr>
    <a:masterClrMapping/>
  </p:clrMapOvr>
  <p:transition>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4291"/>
            <a:ext cx="7772400" cy="928693"/>
          </a:xfrm>
        </p:spPr>
        <p:txBody>
          <a:bodyPr>
            <a:normAutofit/>
          </a:bodyPr>
          <a:lstStyle/>
          <a:p>
            <a:r>
              <a:rPr lang="en-US" dirty="0" smtClean="0"/>
              <a:t>Famous people of Britain</a:t>
            </a:r>
            <a:endParaRPr lang="ru-RU" dirty="0"/>
          </a:p>
        </p:txBody>
      </p:sp>
      <p:sp>
        <p:nvSpPr>
          <p:cNvPr id="4" name="Подзаголовок 2"/>
          <p:cNvSpPr>
            <a:spLocks noGrp="1"/>
          </p:cNvSpPr>
          <p:nvPr>
            <p:ph type="subTitle" idx="1"/>
          </p:nvPr>
        </p:nvSpPr>
        <p:spPr>
          <a:xfrm>
            <a:off x="1371600" y="1142984"/>
            <a:ext cx="6400800" cy="785818"/>
          </a:xfrm>
        </p:spPr>
        <p:txBody>
          <a:bodyPr>
            <a:normAutofit/>
          </a:bodyPr>
          <a:lstStyle/>
          <a:p>
            <a:r>
              <a:rPr lang="ru-RU" sz="4000" b="1" i="1" dirty="0" smtClean="0"/>
              <a:t> Знаменитые </a:t>
            </a:r>
            <a:r>
              <a:rPr lang="ru-RU" sz="4000" b="1" i="1" dirty="0" smtClean="0"/>
              <a:t>британцы </a:t>
            </a:r>
            <a:endParaRPr lang="ru-RU" sz="4000" b="1" i="1" dirty="0"/>
          </a:p>
        </p:txBody>
      </p:sp>
      <p:sp>
        <p:nvSpPr>
          <p:cNvPr id="5" name="TextBox 4"/>
          <p:cNvSpPr txBox="1"/>
          <p:nvPr/>
        </p:nvSpPr>
        <p:spPr>
          <a:xfrm>
            <a:off x="6572264" y="4786322"/>
            <a:ext cx="2571736" cy="307777"/>
          </a:xfrm>
          <a:prstGeom prst="rect">
            <a:avLst/>
          </a:prstGeom>
          <a:noFill/>
        </p:spPr>
        <p:txBody>
          <a:bodyPr wrap="square" rtlCol="0">
            <a:spAutoFit/>
          </a:bodyPr>
          <a:lstStyle/>
          <a:p>
            <a:endParaRPr lang="ru-RU" sz="1400" dirty="0"/>
          </a:p>
        </p:txBody>
      </p:sp>
      <p:pic>
        <p:nvPicPr>
          <p:cNvPr id="3" name="Picture 2" descr="C:\Documents and Settings\Elena\Рабочий стол\биг бен.jpg"/>
          <p:cNvPicPr>
            <a:picLocks noChangeAspect="1" noChangeArrowheads="1"/>
          </p:cNvPicPr>
          <p:nvPr/>
        </p:nvPicPr>
        <p:blipFill>
          <a:blip r:embed="rId2" cstate="print"/>
          <a:srcRect/>
          <a:stretch>
            <a:fillRect/>
          </a:stretch>
        </p:blipFill>
        <p:spPr bwMode="auto">
          <a:xfrm>
            <a:off x="3000364" y="1903412"/>
            <a:ext cx="4643470" cy="2811471"/>
          </a:xfrm>
          <a:prstGeom prst="rect">
            <a:avLst/>
          </a:prstGeom>
          <a:noFill/>
        </p:spPr>
      </p:pic>
      <p:sp>
        <p:nvSpPr>
          <p:cNvPr id="6" name="TextBox 5"/>
          <p:cNvSpPr txBox="1"/>
          <p:nvPr/>
        </p:nvSpPr>
        <p:spPr>
          <a:xfrm>
            <a:off x="3143240" y="5286388"/>
            <a:ext cx="5286412" cy="523220"/>
          </a:xfrm>
          <a:prstGeom prst="rect">
            <a:avLst/>
          </a:prstGeom>
          <a:noFill/>
        </p:spPr>
        <p:txBody>
          <a:bodyPr wrap="square" rtlCol="0">
            <a:spAutoFit/>
          </a:bodyPr>
          <a:lstStyle/>
          <a:p>
            <a:r>
              <a:rPr lang="ru-RU" sz="2800" b="1" i="1" u="sng" dirty="0" smtClean="0"/>
              <a:t>Календарь на 2015-2016 годы</a:t>
            </a:r>
            <a:endParaRPr lang="ru-RU" sz="2800" b="1" i="1" u="sng" dirty="0"/>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Актуальность</a:t>
            </a:r>
            <a:endParaRPr lang="ru-RU" dirty="0"/>
          </a:p>
        </p:txBody>
      </p:sp>
      <p:sp>
        <p:nvSpPr>
          <p:cNvPr id="3" name="Содержимое 2"/>
          <p:cNvSpPr>
            <a:spLocks noGrp="1"/>
          </p:cNvSpPr>
          <p:nvPr>
            <p:ph idx="1"/>
          </p:nvPr>
        </p:nvSpPr>
        <p:spPr/>
        <p:txBody>
          <a:bodyPr/>
          <a:lstStyle/>
          <a:p>
            <a:pPr>
              <a:buNone/>
              <a:defRPr/>
            </a:pPr>
            <a:r>
              <a:rPr lang="ru-RU" altLang="ru-RU" sz="2800" b="1" i="1" dirty="0" smtClean="0"/>
              <a:t>    данной работы обусловлена тем, что при  выполнении  заданий  типа «Соотнеси фото и  имена» на уроках английского языка  у нас часто возникали затруднения. </a:t>
            </a:r>
          </a:p>
          <a:p>
            <a:pPr>
              <a:buNone/>
              <a:defRPr/>
            </a:pPr>
            <a:r>
              <a:rPr lang="ru-RU" altLang="ru-RU" sz="2800" b="1" i="1" dirty="0" smtClean="0"/>
              <a:t>     Мы решили  провести анкетирование  и  выявить уровень  знаний  учащихся 5-6 классов по теме  «Известные британцы».</a:t>
            </a:r>
          </a:p>
          <a:p>
            <a:endParaRPr lang="ru-RU"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7239000" cy="6170008"/>
          </a:xfrm>
        </p:spPr>
        <p:txBody>
          <a:bodyPr/>
          <a:lstStyle/>
          <a:p>
            <a:pPr>
              <a:buNone/>
            </a:pPr>
            <a:r>
              <a:rPr lang="ru-RU" b="1" i="1" dirty="0" smtClean="0"/>
              <a:t>Цель:</a:t>
            </a:r>
          </a:p>
          <a:p>
            <a:pPr>
              <a:buNone/>
            </a:pPr>
            <a:r>
              <a:rPr lang="ru-RU" dirty="0" smtClean="0"/>
              <a:t>   расширить знания обучающихся 5-6 классов об известных людях  Великобритании и их  общий кругозор; повысить  интерес к изучению предмета.</a:t>
            </a:r>
          </a:p>
          <a:p>
            <a:pPr>
              <a:buNone/>
            </a:pPr>
            <a:r>
              <a:rPr lang="ru-RU" b="1" i="1" dirty="0" smtClean="0"/>
              <a:t>Задачи:</a:t>
            </a:r>
          </a:p>
          <a:p>
            <a:pPr>
              <a:buNone/>
            </a:pPr>
            <a:r>
              <a:rPr lang="ru-RU" dirty="0" smtClean="0"/>
              <a:t>1)Провести анкетирование по теме «Известные британцы» в 5-6 классах.</a:t>
            </a:r>
          </a:p>
          <a:p>
            <a:pPr>
              <a:buNone/>
            </a:pPr>
            <a:r>
              <a:rPr lang="ru-RU" dirty="0" smtClean="0"/>
              <a:t>2)Найти информацию о них в Интернете и других источниках.</a:t>
            </a:r>
          </a:p>
          <a:p>
            <a:pPr>
              <a:buNone/>
            </a:pPr>
            <a:r>
              <a:rPr lang="ru-RU" dirty="0" smtClean="0"/>
              <a:t>3)Создать настольный календарь «Знаменитые британцы».   </a:t>
            </a:r>
            <a:endParaRPr lang="en-US" dirty="0" smtClean="0"/>
          </a:p>
          <a:p>
            <a:pPr>
              <a:buNone/>
            </a:pPr>
            <a:r>
              <a:rPr lang="ru-RU" b="1" i="1" dirty="0" smtClean="0"/>
              <a:t>Объект:</a:t>
            </a:r>
            <a:r>
              <a:rPr lang="ru-RU" dirty="0" smtClean="0"/>
              <a:t> знаменитые люди Великобритании         </a:t>
            </a:r>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14282" y="1357299"/>
          <a:ext cx="7786742" cy="3705545"/>
        </p:xfrm>
        <a:graphic>
          <a:graphicData uri="http://schemas.openxmlformats.org/drawingml/2006/table">
            <a:tbl>
              <a:tblPr firstRow="1" bandRow="1">
                <a:tableStyleId>{FABFCF23-3B69-468F-B69F-88F6DE6A72F2}</a:tableStyleId>
              </a:tblPr>
              <a:tblGrid>
                <a:gridCol w="5032603"/>
                <a:gridCol w="2754139"/>
              </a:tblGrid>
              <a:tr h="500065">
                <a:tc>
                  <a:txBody>
                    <a:bodyPr/>
                    <a:lstStyle/>
                    <a:p>
                      <a:pPr algn="ctr"/>
                      <a:r>
                        <a:rPr lang="ru-RU" dirty="0" smtClean="0"/>
                        <a:t>Этапы</a:t>
                      </a:r>
                      <a:r>
                        <a:rPr lang="ru-RU" baseline="0" dirty="0" smtClean="0"/>
                        <a:t> работы</a:t>
                      </a:r>
                      <a:endParaRPr lang="ru-RU" dirty="0"/>
                    </a:p>
                  </a:txBody>
                  <a:tcPr/>
                </a:tc>
                <a:tc>
                  <a:txBody>
                    <a:bodyPr/>
                    <a:lstStyle/>
                    <a:p>
                      <a:pPr algn="ctr"/>
                      <a:r>
                        <a:rPr lang="ru-RU" dirty="0" smtClean="0"/>
                        <a:t>Ответственные</a:t>
                      </a:r>
                      <a:endParaRPr lang="ru-RU" dirty="0"/>
                    </a:p>
                  </a:txBody>
                  <a:tcPr/>
                </a:tc>
              </a:tr>
              <a:tr h="370840">
                <a:tc>
                  <a:txBody>
                    <a:bodyPr/>
                    <a:lstStyle/>
                    <a:p>
                      <a:r>
                        <a:rPr lang="ru-RU" dirty="0" smtClean="0"/>
                        <a:t>1)</a:t>
                      </a:r>
                      <a:r>
                        <a:rPr lang="ru-RU" baseline="0" dirty="0" smtClean="0"/>
                        <a:t> Выбор темы</a:t>
                      </a:r>
                      <a:endParaRPr lang="ru-RU" dirty="0"/>
                    </a:p>
                  </a:txBody>
                  <a:tcPr/>
                </a:tc>
                <a:tc>
                  <a:txBody>
                    <a:bodyPr/>
                    <a:lstStyle/>
                    <a:p>
                      <a:r>
                        <a:rPr lang="ru-RU" dirty="0" smtClean="0"/>
                        <a:t>Все участники проекта</a:t>
                      </a:r>
                      <a:endParaRPr lang="ru-RU" dirty="0"/>
                    </a:p>
                  </a:txBody>
                  <a:tcPr/>
                </a:tc>
              </a:tr>
              <a:tr h="370840">
                <a:tc>
                  <a:txBody>
                    <a:bodyPr/>
                    <a:lstStyle/>
                    <a:p>
                      <a:r>
                        <a:rPr lang="ru-RU" dirty="0" smtClean="0"/>
                        <a:t>2) Определение цели, задач, объекта</a:t>
                      </a:r>
                      <a:r>
                        <a:rPr lang="ru-RU" baseline="0" dirty="0" smtClean="0"/>
                        <a:t> и методов исследования</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Все участники проекта</a:t>
                      </a:r>
                    </a:p>
                    <a:p>
                      <a:endParaRPr lang="ru-RU" dirty="0"/>
                    </a:p>
                  </a:txBody>
                  <a:tcPr/>
                </a:tc>
              </a:tr>
              <a:tr h="370840">
                <a:tc>
                  <a:txBody>
                    <a:bodyPr/>
                    <a:lstStyle/>
                    <a:p>
                      <a:r>
                        <a:rPr lang="ru-RU" dirty="0" smtClean="0"/>
                        <a:t>3) Анкетирование обучающихся 5-6 классов и анализ результатов</a:t>
                      </a:r>
                      <a:endParaRPr lang="ru-RU" dirty="0"/>
                    </a:p>
                  </a:txBody>
                  <a:tcPr/>
                </a:tc>
                <a:tc>
                  <a:txBody>
                    <a:bodyPr/>
                    <a:lstStyle/>
                    <a:p>
                      <a:r>
                        <a:rPr lang="ru-RU" dirty="0" err="1" smtClean="0"/>
                        <a:t>Паричева</a:t>
                      </a:r>
                      <a:r>
                        <a:rPr lang="ru-RU" baseline="0" dirty="0" smtClean="0"/>
                        <a:t> </a:t>
                      </a:r>
                      <a:r>
                        <a:rPr lang="ru-RU" dirty="0" smtClean="0"/>
                        <a:t>Алена,</a:t>
                      </a:r>
                      <a:r>
                        <a:rPr lang="ru-RU" baseline="0" dirty="0" smtClean="0"/>
                        <a:t> Копосова Елизавета</a:t>
                      </a:r>
                      <a:endParaRPr lang="ru-RU" dirty="0"/>
                    </a:p>
                  </a:txBody>
                  <a:tcPr/>
                </a:tc>
              </a:tr>
              <a:tr h="370840">
                <a:tc>
                  <a:txBody>
                    <a:bodyPr/>
                    <a:lstStyle/>
                    <a:p>
                      <a:r>
                        <a:rPr lang="ru-RU" dirty="0" smtClean="0"/>
                        <a:t>4) Поиск и отбор информации</a:t>
                      </a:r>
                      <a:endParaRPr lang="ru-RU" dirty="0"/>
                    </a:p>
                  </a:txBody>
                  <a:tcPr/>
                </a:tc>
                <a:tc>
                  <a:txBody>
                    <a:bodyPr/>
                    <a:lstStyle/>
                    <a:p>
                      <a:r>
                        <a:rPr lang="ru-RU" dirty="0" smtClean="0"/>
                        <a:t>Климова Александра, </a:t>
                      </a:r>
                      <a:r>
                        <a:rPr lang="ru-RU" dirty="0" err="1" smtClean="0"/>
                        <a:t>Линькова</a:t>
                      </a:r>
                      <a:r>
                        <a:rPr lang="ru-RU" dirty="0" smtClean="0"/>
                        <a:t> Анастасия</a:t>
                      </a:r>
                      <a:endParaRPr lang="ru-RU" dirty="0"/>
                    </a:p>
                  </a:txBody>
                  <a:tcPr/>
                </a:tc>
              </a:tr>
              <a:tr h="370840">
                <a:tc>
                  <a:txBody>
                    <a:bodyPr/>
                    <a:lstStyle/>
                    <a:p>
                      <a:r>
                        <a:rPr lang="ru-RU" dirty="0" smtClean="0"/>
                        <a:t>5)</a:t>
                      </a:r>
                      <a:r>
                        <a:rPr lang="ru-RU" baseline="0" dirty="0" smtClean="0"/>
                        <a:t> Создание презентации и настольного календаря « Знаменитые британцы»</a:t>
                      </a:r>
                      <a:endParaRPr lang="ru-RU" dirty="0"/>
                    </a:p>
                  </a:txBody>
                  <a:tcPr/>
                </a:tc>
                <a:tc>
                  <a:txBody>
                    <a:bodyPr/>
                    <a:lstStyle/>
                    <a:p>
                      <a:r>
                        <a:rPr lang="ru-RU" dirty="0" err="1" smtClean="0"/>
                        <a:t>Абанин</a:t>
                      </a:r>
                      <a:r>
                        <a:rPr lang="ru-RU" dirty="0" smtClean="0"/>
                        <a:t> Андрей, Копосова Елизавета, </a:t>
                      </a:r>
                      <a:r>
                        <a:rPr lang="ru-RU" dirty="0" err="1" smtClean="0"/>
                        <a:t>Линькова</a:t>
                      </a:r>
                      <a:r>
                        <a:rPr lang="ru-RU" dirty="0" smtClean="0"/>
                        <a:t> Анастасия</a:t>
                      </a:r>
                      <a:endParaRPr lang="ru-RU" dirty="0"/>
                    </a:p>
                  </a:txBody>
                  <a:tcPr/>
                </a:tc>
              </a:tr>
            </a:tbl>
          </a:graphicData>
        </a:graphic>
      </p:graphicFrame>
      <p:sp>
        <p:nvSpPr>
          <p:cNvPr id="6" name="TextBox 5"/>
          <p:cNvSpPr txBox="1"/>
          <p:nvPr/>
        </p:nvSpPr>
        <p:spPr>
          <a:xfrm>
            <a:off x="1428728" y="714356"/>
            <a:ext cx="4929222" cy="461665"/>
          </a:xfrm>
          <a:prstGeom prst="rect">
            <a:avLst/>
          </a:prstGeom>
          <a:noFill/>
        </p:spPr>
        <p:txBody>
          <a:bodyPr wrap="square" rtlCol="0">
            <a:spAutoFit/>
          </a:bodyPr>
          <a:lstStyle/>
          <a:p>
            <a:pPr algn="ctr"/>
            <a:r>
              <a:rPr lang="ru-RU" sz="2400" b="1" i="1" dirty="0" smtClean="0"/>
              <a:t>План работы над проектом</a:t>
            </a:r>
            <a:endParaRPr lang="ru-RU" sz="2400" b="1" i="1" dirty="0"/>
          </a:p>
        </p:txBody>
      </p:sp>
    </p:spTree>
  </p:cSld>
  <p:clrMapOvr>
    <a:masterClrMapping/>
  </p:clrMapOvr>
  <p:transition>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danieldefoe.png"/>
          <p:cNvPicPr/>
          <p:nvPr/>
        </p:nvPicPr>
        <p:blipFill>
          <a:blip r:embed="rId2" cstate="print"/>
          <a:stretch>
            <a:fillRect/>
          </a:stretch>
        </p:blipFill>
        <p:spPr>
          <a:xfrm>
            <a:off x="214282" y="285728"/>
            <a:ext cx="1071570" cy="1357322"/>
          </a:xfrm>
          <a:prstGeom prst="rect">
            <a:avLst/>
          </a:prstGeom>
        </p:spPr>
      </p:pic>
      <p:pic>
        <p:nvPicPr>
          <p:cNvPr id="8" name="Рисунок 7" descr="2.jpg"/>
          <p:cNvPicPr/>
          <p:nvPr/>
        </p:nvPicPr>
        <p:blipFill>
          <a:blip r:embed="rId3" cstate="print"/>
          <a:stretch>
            <a:fillRect/>
          </a:stretch>
        </p:blipFill>
        <p:spPr>
          <a:xfrm>
            <a:off x="1571604" y="285728"/>
            <a:ext cx="1071570" cy="1357322"/>
          </a:xfrm>
          <a:prstGeom prst="rect">
            <a:avLst/>
          </a:prstGeom>
        </p:spPr>
      </p:pic>
      <p:pic>
        <p:nvPicPr>
          <p:cNvPr id="10" name="Рисунок 9" descr="0a30a6ea1dbfa6edcd311c915be5380c.jpg"/>
          <p:cNvPicPr/>
          <p:nvPr/>
        </p:nvPicPr>
        <p:blipFill>
          <a:blip r:embed="rId4" cstate="print"/>
          <a:stretch>
            <a:fillRect/>
          </a:stretch>
        </p:blipFill>
        <p:spPr>
          <a:xfrm>
            <a:off x="3000364" y="285728"/>
            <a:ext cx="1071570" cy="1357322"/>
          </a:xfrm>
          <a:prstGeom prst="rect">
            <a:avLst/>
          </a:prstGeom>
        </p:spPr>
      </p:pic>
      <p:sp>
        <p:nvSpPr>
          <p:cNvPr id="14" name="TextBox 13"/>
          <p:cNvSpPr txBox="1"/>
          <p:nvPr/>
        </p:nvSpPr>
        <p:spPr>
          <a:xfrm>
            <a:off x="5357818" y="857232"/>
            <a:ext cx="2643206" cy="4247317"/>
          </a:xfrm>
          <a:prstGeom prst="rect">
            <a:avLst/>
          </a:prstGeom>
          <a:noFill/>
        </p:spPr>
        <p:txBody>
          <a:bodyPr wrap="square" rtlCol="0">
            <a:spAutoFit/>
          </a:bodyPr>
          <a:lstStyle/>
          <a:p>
            <a:r>
              <a:rPr lang="ru-RU" dirty="0" smtClean="0"/>
              <a:t>  </a:t>
            </a:r>
            <a:r>
              <a:rPr lang="en-US" dirty="0" smtClean="0"/>
              <a:t>A</a:t>
            </a:r>
            <a:r>
              <a:rPr lang="ru-RU" dirty="0" smtClean="0"/>
              <a:t>  </a:t>
            </a:r>
            <a:r>
              <a:rPr lang="ru-RU" i="1" dirty="0" smtClean="0"/>
              <a:t>Королева</a:t>
            </a:r>
            <a:endParaRPr lang="en-US" i="1" dirty="0" smtClean="0"/>
          </a:p>
          <a:p>
            <a:r>
              <a:rPr lang="en-US" i="1" dirty="0" smtClean="0"/>
              <a:t>     </a:t>
            </a:r>
            <a:r>
              <a:rPr lang="ru-RU" i="1" dirty="0" smtClean="0"/>
              <a:t>Елизавета</a:t>
            </a:r>
            <a:endParaRPr lang="ru-RU" dirty="0" smtClean="0"/>
          </a:p>
          <a:p>
            <a:r>
              <a:rPr lang="ru-RU" dirty="0" smtClean="0"/>
              <a:t>  </a:t>
            </a:r>
            <a:r>
              <a:rPr lang="en-US" dirty="0" smtClean="0"/>
              <a:t>B</a:t>
            </a:r>
            <a:r>
              <a:rPr lang="ru-RU" dirty="0" smtClean="0"/>
              <a:t>  </a:t>
            </a:r>
            <a:r>
              <a:rPr lang="ru-RU" i="1" dirty="0" smtClean="0"/>
              <a:t>Маргарет Тэтчер</a:t>
            </a:r>
            <a:endParaRPr lang="ru-RU" dirty="0" smtClean="0"/>
          </a:p>
          <a:p>
            <a:r>
              <a:rPr lang="ru-RU" dirty="0" smtClean="0"/>
              <a:t>  </a:t>
            </a:r>
            <a:r>
              <a:rPr lang="en-US" dirty="0" smtClean="0"/>
              <a:t>C</a:t>
            </a:r>
            <a:r>
              <a:rPr lang="ru-RU" dirty="0" smtClean="0"/>
              <a:t>  </a:t>
            </a:r>
            <a:r>
              <a:rPr lang="ru-RU" i="1" dirty="0" smtClean="0"/>
              <a:t>Принцесса Диана</a:t>
            </a:r>
            <a:endParaRPr lang="ru-RU" dirty="0" smtClean="0"/>
          </a:p>
          <a:p>
            <a:r>
              <a:rPr lang="ru-RU" dirty="0" smtClean="0"/>
              <a:t>  </a:t>
            </a:r>
            <a:r>
              <a:rPr lang="en-US" dirty="0" smtClean="0"/>
              <a:t>D</a:t>
            </a:r>
            <a:r>
              <a:rPr lang="ru-RU" dirty="0" smtClean="0"/>
              <a:t>  Исаак Ньютон</a:t>
            </a:r>
          </a:p>
          <a:p>
            <a:r>
              <a:rPr lang="ru-RU" dirty="0" smtClean="0"/>
              <a:t>  </a:t>
            </a:r>
            <a:r>
              <a:rPr lang="en-US" dirty="0" smtClean="0"/>
              <a:t>E</a:t>
            </a:r>
            <a:r>
              <a:rPr lang="ru-RU" dirty="0" smtClean="0"/>
              <a:t>   </a:t>
            </a:r>
            <a:r>
              <a:rPr lang="ru-RU" i="1" dirty="0" smtClean="0"/>
              <a:t>Даниэль Дефо</a:t>
            </a:r>
            <a:endParaRPr lang="en-US" i="1" dirty="0" smtClean="0"/>
          </a:p>
          <a:p>
            <a:r>
              <a:rPr lang="en-US" i="1" dirty="0" smtClean="0"/>
              <a:t>  F  </a:t>
            </a:r>
            <a:r>
              <a:rPr lang="ru-RU" i="1" dirty="0" smtClean="0"/>
              <a:t>Уинстон Черчилль</a:t>
            </a:r>
          </a:p>
          <a:p>
            <a:r>
              <a:rPr lang="ru-RU" i="1" dirty="0" smtClean="0"/>
              <a:t>  </a:t>
            </a:r>
            <a:r>
              <a:rPr lang="en-US" i="1" dirty="0" smtClean="0"/>
              <a:t>G  </a:t>
            </a:r>
            <a:r>
              <a:rPr lang="ru-RU" i="1" dirty="0" smtClean="0"/>
              <a:t>Кира </a:t>
            </a:r>
            <a:r>
              <a:rPr lang="ru-RU" i="1" dirty="0" err="1" smtClean="0"/>
              <a:t>Найтли</a:t>
            </a:r>
            <a:endParaRPr lang="ru-RU" i="1" dirty="0" smtClean="0"/>
          </a:p>
          <a:p>
            <a:r>
              <a:rPr lang="ru-RU" i="1" dirty="0" smtClean="0"/>
              <a:t>  </a:t>
            </a:r>
            <a:r>
              <a:rPr lang="en-US" i="1" dirty="0" smtClean="0"/>
              <a:t>H  </a:t>
            </a:r>
            <a:r>
              <a:rPr lang="ru-RU" i="1" dirty="0" smtClean="0"/>
              <a:t>Пол </a:t>
            </a:r>
            <a:r>
              <a:rPr lang="ru-RU" i="1" dirty="0" err="1" smtClean="0"/>
              <a:t>Маккартни</a:t>
            </a:r>
            <a:endParaRPr lang="ru-RU" i="1" dirty="0" smtClean="0"/>
          </a:p>
          <a:p>
            <a:r>
              <a:rPr lang="ru-RU" i="1" dirty="0" smtClean="0"/>
              <a:t>  </a:t>
            </a:r>
            <a:r>
              <a:rPr lang="en-US" i="1" dirty="0" smtClean="0"/>
              <a:t> I  </a:t>
            </a:r>
            <a:r>
              <a:rPr lang="ru-RU" i="1" dirty="0" smtClean="0"/>
              <a:t>Агата Кристи</a:t>
            </a:r>
          </a:p>
          <a:p>
            <a:r>
              <a:rPr lang="ru-RU" i="1" dirty="0" smtClean="0"/>
              <a:t>   </a:t>
            </a:r>
            <a:r>
              <a:rPr lang="en-US" i="1" dirty="0" smtClean="0"/>
              <a:t>J  </a:t>
            </a:r>
            <a:r>
              <a:rPr lang="ru-RU" i="1" dirty="0" err="1" smtClean="0"/>
              <a:t>Шон</a:t>
            </a:r>
            <a:r>
              <a:rPr lang="ru-RU" i="1" dirty="0" smtClean="0"/>
              <a:t> </a:t>
            </a:r>
            <a:r>
              <a:rPr lang="ru-RU" i="1" dirty="0" err="1" smtClean="0"/>
              <a:t>Коннери</a:t>
            </a:r>
            <a:endParaRPr lang="ru-RU" i="1" dirty="0" smtClean="0"/>
          </a:p>
          <a:p>
            <a:r>
              <a:rPr lang="ru-RU" i="1" dirty="0" smtClean="0"/>
              <a:t>   </a:t>
            </a:r>
            <a:r>
              <a:rPr lang="en-US" i="1" dirty="0" smtClean="0"/>
              <a:t>K  </a:t>
            </a:r>
            <a:r>
              <a:rPr lang="ru-RU" i="1" dirty="0" smtClean="0"/>
              <a:t>Джейн </a:t>
            </a:r>
            <a:r>
              <a:rPr lang="ru-RU" i="1" dirty="0" err="1" smtClean="0"/>
              <a:t>Остин</a:t>
            </a:r>
            <a:endParaRPr lang="ru-RU" i="1" dirty="0" smtClean="0"/>
          </a:p>
          <a:p>
            <a:r>
              <a:rPr lang="ru-RU" i="1" dirty="0" smtClean="0"/>
              <a:t>  </a:t>
            </a:r>
            <a:r>
              <a:rPr lang="en-US" i="1" dirty="0" smtClean="0"/>
              <a:t> L  </a:t>
            </a:r>
            <a:r>
              <a:rPr lang="ru-RU" i="1" dirty="0" smtClean="0"/>
              <a:t>Дэвид </a:t>
            </a:r>
            <a:r>
              <a:rPr lang="ru-RU" i="1" dirty="0" err="1" smtClean="0"/>
              <a:t>Бэкхем</a:t>
            </a:r>
            <a:endParaRPr lang="en-US" i="1" dirty="0" smtClean="0"/>
          </a:p>
          <a:p>
            <a:endParaRPr lang="ru-RU" i="1" dirty="0" smtClean="0"/>
          </a:p>
          <a:p>
            <a:r>
              <a:rPr lang="ru-RU" i="1" dirty="0" smtClean="0"/>
              <a:t>  </a:t>
            </a:r>
            <a:endParaRPr lang="ru-RU" i="1" dirty="0"/>
          </a:p>
        </p:txBody>
      </p:sp>
      <p:pic>
        <p:nvPicPr>
          <p:cNvPr id="1026" name="Picture 2" descr="C:\Documents and Settings\Elena\Рабочий стол\найтли.jpg"/>
          <p:cNvPicPr>
            <a:picLocks noChangeAspect="1" noChangeArrowheads="1"/>
          </p:cNvPicPr>
          <p:nvPr/>
        </p:nvPicPr>
        <p:blipFill>
          <a:blip r:embed="rId5" cstate="print"/>
          <a:srcRect/>
          <a:stretch>
            <a:fillRect/>
          </a:stretch>
        </p:blipFill>
        <p:spPr bwMode="auto">
          <a:xfrm>
            <a:off x="4286248" y="285728"/>
            <a:ext cx="1000132" cy="1357312"/>
          </a:xfrm>
          <a:prstGeom prst="rect">
            <a:avLst/>
          </a:prstGeom>
          <a:noFill/>
        </p:spPr>
      </p:pic>
      <p:pic>
        <p:nvPicPr>
          <p:cNvPr id="1027" name="Picture 3" descr="C:\Documents and Settings\Elena\Рабочий стол\churchill-200x200.jpg"/>
          <p:cNvPicPr>
            <a:picLocks noChangeAspect="1" noChangeArrowheads="1"/>
          </p:cNvPicPr>
          <p:nvPr/>
        </p:nvPicPr>
        <p:blipFill>
          <a:blip r:embed="rId6" cstate="print"/>
          <a:srcRect/>
          <a:stretch>
            <a:fillRect/>
          </a:stretch>
        </p:blipFill>
        <p:spPr bwMode="auto">
          <a:xfrm>
            <a:off x="214282" y="2643182"/>
            <a:ext cx="1071570" cy="1357322"/>
          </a:xfrm>
          <a:prstGeom prst="rect">
            <a:avLst/>
          </a:prstGeom>
          <a:noFill/>
        </p:spPr>
      </p:pic>
      <p:pic>
        <p:nvPicPr>
          <p:cNvPr id="1028" name="Picture 4" descr="C:\Documents and Settings\Elena\Рабочий стол\бэкхем.jpg"/>
          <p:cNvPicPr>
            <a:picLocks noChangeAspect="1" noChangeArrowheads="1"/>
          </p:cNvPicPr>
          <p:nvPr/>
        </p:nvPicPr>
        <p:blipFill>
          <a:blip r:embed="rId7" cstate="print"/>
          <a:srcRect/>
          <a:stretch>
            <a:fillRect/>
          </a:stretch>
        </p:blipFill>
        <p:spPr bwMode="auto">
          <a:xfrm>
            <a:off x="1571604" y="2643182"/>
            <a:ext cx="1071570" cy="1357322"/>
          </a:xfrm>
          <a:prstGeom prst="rect">
            <a:avLst/>
          </a:prstGeom>
          <a:noFill/>
        </p:spPr>
      </p:pic>
      <p:pic>
        <p:nvPicPr>
          <p:cNvPr id="1029" name="Picture 5" descr="C:\Documents and Settings\Elena\Рабочий стол\маккартни.jpg"/>
          <p:cNvPicPr>
            <a:picLocks noChangeAspect="1" noChangeArrowheads="1"/>
          </p:cNvPicPr>
          <p:nvPr/>
        </p:nvPicPr>
        <p:blipFill>
          <a:blip r:embed="rId8" cstate="print"/>
          <a:srcRect/>
          <a:stretch>
            <a:fillRect/>
          </a:stretch>
        </p:blipFill>
        <p:spPr bwMode="auto">
          <a:xfrm>
            <a:off x="2928926" y="2643182"/>
            <a:ext cx="1071570" cy="1357322"/>
          </a:xfrm>
          <a:prstGeom prst="rect">
            <a:avLst/>
          </a:prstGeom>
          <a:noFill/>
        </p:spPr>
      </p:pic>
      <p:pic>
        <p:nvPicPr>
          <p:cNvPr id="1030" name="Picture 6" descr="C:\Documents and Settings\Elena\Рабочий стол\кристи.jpg"/>
          <p:cNvPicPr>
            <a:picLocks noChangeAspect="1" noChangeArrowheads="1"/>
          </p:cNvPicPr>
          <p:nvPr/>
        </p:nvPicPr>
        <p:blipFill>
          <a:blip r:embed="rId9" cstate="print"/>
          <a:srcRect/>
          <a:stretch>
            <a:fillRect/>
          </a:stretch>
        </p:blipFill>
        <p:spPr bwMode="auto">
          <a:xfrm>
            <a:off x="2928926" y="4786322"/>
            <a:ext cx="1071570" cy="1428760"/>
          </a:xfrm>
          <a:prstGeom prst="rect">
            <a:avLst/>
          </a:prstGeom>
          <a:noFill/>
        </p:spPr>
      </p:pic>
      <p:pic>
        <p:nvPicPr>
          <p:cNvPr id="1031" name="Picture 7" descr="C:\Documents and Settings\Elena\Рабочий стол\newton.jpg"/>
          <p:cNvPicPr>
            <a:picLocks noChangeAspect="1" noChangeArrowheads="1"/>
          </p:cNvPicPr>
          <p:nvPr/>
        </p:nvPicPr>
        <p:blipFill>
          <a:blip r:embed="rId10" cstate="print"/>
          <a:srcRect/>
          <a:stretch>
            <a:fillRect/>
          </a:stretch>
        </p:blipFill>
        <p:spPr bwMode="auto">
          <a:xfrm>
            <a:off x="4214810" y="4786322"/>
            <a:ext cx="1071570" cy="1428760"/>
          </a:xfrm>
          <a:prstGeom prst="rect">
            <a:avLst/>
          </a:prstGeom>
          <a:noFill/>
        </p:spPr>
      </p:pic>
      <p:pic>
        <p:nvPicPr>
          <p:cNvPr id="23" name="Рисунок 22" descr="59475.jpg"/>
          <p:cNvPicPr/>
          <p:nvPr/>
        </p:nvPicPr>
        <p:blipFill>
          <a:blip r:embed="rId11" cstate="print"/>
          <a:stretch>
            <a:fillRect/>
          </a:stretch>
        </p:blipFill>
        <p:spPr>
          <a:xfrm>
            <a:off x="4214810" y="2643182"/>
            <a:ext cx="1071570" cy="1357322"/>
          </a:xfrm>
          <a:prstGeom prst="rect">
            <a:avLst/>
          </a:prstGeom>
        </p:spPr>
      </p:pic>
      <p:pic>
        <p:nvPicPr>
          <p:cNvPr id="2" name="Picture 2" descr="C:\Documents and Settings\Elena\Рабочий стол\коннери.jpg"/>
          <p:cNvPicPr>
            <a:picLocks noChangeAspect="1" noChangeArrowheads="1"/>
          </p:cNvPicPr>
          <p:nvPr/>
        </p:nvPicPr>
        <p:blipFill>
          <a:blip r:embed="rId12" cstate="print"/>
          <a:srcRect/>
          <a:stretch>
            <a:fillRect/>
          </a:stretch>
        </p:blipFill>
        <p:spPr bwMode="auto">
          <a:xfrm>
            <a:off x="214282" y="4786322"/>
            <a:ext cx="1071570" cy="1428760"/>
          </a:xfrm>
          <a:prstGeom prst="rect">
            <a:avLst/>
          </a:prstGeom>
          <a:noFill/>
        </p:spPr>
      </p:pic>
      <p:pic>
        <p:nvPicPr>
          <p:cNvPr id="3" name="Picture 3" descr="C:\Documents and Settings\Elena\Рабочий стол\остин.jpg"/>
          <p:cNvPicPr>
            <a:picLocks noChangeAspect="1" noChangeArrowheads="1"/>
          </p:cNvPicPr>
          <p:nvPr/>
        </p:nvPicPr>
        <p:blipFill>
          <a:blip r:embed="rId13" cstate="print"/>
          <a:srcRect/>
          <a:stretch>
            <a:fillRect/>
          </a:stretch>
        </p:blipFill>
        <p:spPr bwMode="auto">
          <a:xfrm>
            <a:off x="1571604" y="4786322"/>
            <a:ext cx="1096962" cy="1428760"/>
          </a:xfrm>
          <a:prstGeom prst="rect">
            <a:avLst/>
          </a:prstGeom>
          <a:noFill/>
        </p:spPr>
      </p:pic>
      <p:sp>
        <p:nvSpPr>
          <p:cNvPr id="24" name="TextBox 23"/>
          <p:cNvSpPr txBox="1"/>
          <p:nvPr/>
        </p:nvSpPr>
        <p:spPr>
          <a:xfrm>
            <a:off x="0" y="428604"/>
            <a:ext cx="306494" cy="369332"/>
          </a:xfrm>
          <a:prstGeom prst="rect">
            <a:avLst/>
          </a:prstGeom>
          <a:noFill/>
        </p:spPr>
        <p:txBody>
          <a:bodyPr wrap="none" rtlCol="0">
            <a:spAutoFit/>
          </a:bodyPr>
          <a:lstStyle/>
          <a:p>
            <a:r>
              <a:rPr lang="ru-RU" dirty="0" smtClean="0"/>
              <a:t>1</a:t>
            </a:r>
            <a:endParaRPr lang="ru-RU" dirty="0"/>
          </a:p>
        </p:txBody>
      </p:sp>
      <p:sp>
        <p:nvSpPr>
          <p:cNvPr id="26" name="TextBox 25"/>
          <p:cNvSpPr txBox="1"/>
          <p:nvPr/>
        </p:nvSpPr>
        <p:spPr>
          <a:xfrm>
            <a:off x="1357290" y="357166"/>
            <a:ext cx="306494" cy="369332"/>
          </a:xfrm>
          <a:prstGeom prst="rect">
            <a:avLst/>
          </a:prstGeom>
          <a:noFill/>
        </p:spPr>
        <p:txBody>
          <a:bodyPr wrap="none" rtlCol="0">
            <a:spAutoFit/>
          </a:bodyPr>
          <a:lstStyle/>
          <a:p>
            <a:r>
              <a:rPr lang="ru-RU" dirty="0" smtClean="0"/>
              <a:t>2</a:t>
            </a:r>
            <a:endParaRPr lang="ru-RU" dirty="0"/>
          </a:p>
        </p:txBody>
      </p:sp>
      <p:sp>
        <p:nvSpPr>
          <p:cNvPr id="28" name="TextBox 27"/>
          <p:cNvSpPr txBox="1"/>
          <p:nvPr/>
        </p:nvSpPr>
        <p:spPr>
          <a:xfrm>
            <a:off x="2714612" y="357166"/>
            <a:ext cx="306494" cy="369332"/>
          </a:xfrm>
          <a:prstGeom prst="rect">
            <a:avLst/>
          </a:prstGeom>
          <a:noFill/>
        </p:spPr>
        <p:txBody>
          <a:bodyPr wrap="none" rtlCol="0">
            <a:spAutoFit/>
          </a:bodyPr>
          <a:lstStyle/>
          <a:p>
            <a:r>
              <a:rPr lang="ru-RU" dirty="0" smtClean="0"/>
              <a:t>3</a:t>
            </a:r>
            <a:endParaRPr lang="ru-RU" dirty="0"/>
          </a:p>
        </p:txBody>
      </p:sp>
      <p:sp>
        <p:nvSpPr>
          <p:cNvPr id="30" name="TextBox 29"/>
          <p:cNvSpPr txBox="1"/>
          <p:nvPr/>
        </p:nvSpPr>
        <p:spPr>
          <a:xfrm>
            <a:off x="4071934" y="357166"/>
            <a:ext cx="306494" cy="369332"/>
          </a:xfrm>
          <a:prstGeom prst="rect">
            <a:avLst/>
          </a:prstGeom>
          <a:noFill/>
        </p:spPr>
        <p:txBody>
          <a:bodyPr wrap="none" rtlCol="0">
            <a:spAutoFit/>
          </a:bodyPr>
          <a:lstStyle/>
          <a:p>
            <a:r>
              <a:rPr lang="ru-RU" dirty="0" smtClean="0"/>
              <a:t>4</a:t>
            </a:r>
            <a:endParaRPr lang="ru-RU" dirty="0"/>
          </a:p>
        </p:txBody>
      </p:sp>
      <p:sp>
        <p:nvSpPr>
          <p:cNvPr id="19" name="TextBox 18"/>
          <p:cNvSpPr txBox="1"/>
          <p:nvPr/>
        </p:nvSpPr>
        <p:spPr>
          <a:xfrm>
            <a:off x="0" y="2214554"/>
            <a:ext cx="306494" cy="369332"/>
          </a:xfrm>
          <a:prstGeom prst="rect">
            <a:avLst/>
          </a:prstGeom>
          <a:noFill/>
        </p:spPr>
        <p:txBody>
          <a:bodyPr wrap="none" rtlCol="0">
            <a:spAutoFit/>
          </a:bodyPr>
          <a:lstStyle/>
          <a:p>
            <a:r>
              <a:rPr lang="en-US" dirty="0" smtClean="0"/>
              <a:t>5</a:t>
            </a:r>
            <a:endParaRPr lang="ru-RU" dirty="0"/>
          </a:p>
        </p:txBody>
      </p:sp>
      <p:sp>
        <p:nvSpPr>
          <p:cNvPr id="20" name="TextBox 19"/>
          <p:cNvSpPr txBox="1"/>
          <p:nvPr/>
        </p:nvSpPr>
        <p:spPr>
          <a:xfrm>
            <a:off x="1357290" y="2285992"/>
            <a:ext cx="306494" cy="369332"/>
          </a:xfrm>
          <a:prstGeom prst="rect">
            <a:avLst/>
          </a:prstGeom>
          <a:noFill/>
        </p:spPr>
        <p:txBody>
          <a:bodyPr wrap="none" rtlCol="0">
            <a:spAutoFit/>
          </a:bodyPr>
          <a:lstStyle/>
          <a:p>
            <a:r>
              <a:rPr lang="en-US" dirty="0" smtClean="0"/>
              <a:t>6</a:t>
            </a:r>
            <a:endParaRPr lang="ru-RU" dirty="0"/>
          </a:p>
        </p:txBody>
      </p:sp>
      <p:sp>
        <p:nvSpPr>
          <p:cNvPr id="21" name="TextBox 20"/>
          <p:cNvSpPr txBox="1"/>
          <p:nvPr/>
        </p:nvSpPr>
        <p:spPr>
          <a:xfrm>
            <a:off x="2714612" y="2285992"/>
            <a:ext cx="306494" cy="369332"/>
          </a:xfrm>
          <a:prstGeom prst="rect">
            <a:avLst/>
          </a:prstGeom>
          <a:noFill/>
        </p:spPr>
        <p:txBody>
          <a:bodyPr wrap="none" rtlCol="0">
            <a:spAutoFit/>
          </a:bodyPr>
          <a:lstStyle/>
          <a:p>
            <a:r>
              <a:rPr lang="en-US" dirty="0" smtClean="0"/>
              <a:t>7</a:t>
            </a:r>
            <a:endParaRPr lang="ru-RU" dirty="0"/>
          </a:p>
        </p:txBody>
      </p:sp>
      <p:sp>
        <p:nvSpPr>
          <p:cNvPr id="22" name="TextBox 21"/>
          <p:cNvSpPr txBox="1"/>
          <p:nvPr/>
        </p:nvSpPr>
        <p:spPr>
          <a:xfrm>
            <a:off x="4143372" y="2285992"/>
            <a:ext cx="306494" cy="369332"/>
          </a:xfrm>
          <a:prstGeom prst="rect">
            <a:avLst/>
          </a:prstGeom>
          <a:noFill/>
        </p:spPr>
        <p:txBody>
          <a:bodyPr wrap="none" rtlCol="0">
            <a:spAutoFit/>
          </a:bodyPr>
          <a:lstStyle/>
          <a:p>
            <a:r>
              <a:rPr lang="en-US" dirty="0" smtClean="0"/>
              <a:t>8</a:t>
            </a:r>
            <a:endParaRPr lang="ru-RU" dirty="0"/>
          </a:p>
        </p:txBody>
      </p:sp>
      <p:sp>
        <p:nvSpPr>
          <p:cNvPr id="25" name="TextBox 24"/>
          <p:cNvSpPr txBox="1"/>
          <p:nvPr/>
        </p:nvSpPr>
        <p:spPr>
          <a:xfrm>
            <a:off x="0" y="4786322"/>
            <a:ext cx="306494" cy="369332"/>
          </a:xfrm>
          <a:prstGeom prst="rect">
            <a:avLst/>
          </a:prstGeom>
          <a:noFill/>
        </p:spPr>
        <p:txBody>
          <a:bodyPr wrap="none" rtlCol="0">
            <a:spAutoFit/>
          </a:bodyPr>
          <a:lstStyle/>
          <a:p>
            <a:r>
              <a:rPr lang="en-US" dirty="0" smtClean="0"/>
              <a:t>9</a:t>
            </a:r>
            <a:endParaRPr lang="ru-RU" dirty="0"/>
          </a:p>
        </p:txBody>
      </p:sp>
      <p:sp>
        <p:nvSpPr>
          <p:cNvPr id="29" name="TextBox 28"/>
          <p:cNvSpPr txBox="1"/>
          <p:nvPr/>
        </p:nvSpPr>
        <p:spPr>
          <a:xfrm>
            <a:off x="1357290" y="4857760"/>
            <a:ext cx="428322" cy="369332"/>
          </a:xfrm>
          <a:prstGeom prst="rect">
            <a:avLst/>
          </a:prstGeom>
          <a:noFill/>
        </p:spPr>
        <p:txBody>
          <a:bodyPr wrap="none" rtlCol="0">
            <a:spAutoFit/>
          </a:bodyPr>
          <a:lstStyle/>
          <a:p>
            <a:r>
              <a:rPr lang="en-US" dirty="0" smtClean="0"/>
              <a:t>10</a:t>
            </a:r>
            <a:endParaRPr lang="ru-RU" dirty="0"/>
          </a:p>
        </p:txBody>
      </p:sp>
      <p:sp>
        <p:nvSpPr>
          <p:cNvPr id="31" name="TextBox 30"/>
          <p:cNvSpPr txBox="1"/>
          <p:nvPr/>
        </p:nvSpPr>
        <p:spPr>
          <a:xfrm>
            <a:off x="2714612" y="5000636"/>
            <a:ext cx="428322" cy="369332"/>
          </a:xfrm>
          <a:prstGeom prst="rect">
            <a:avLst/>
          </a:prstGeom>
          <a:noFill/>
        </p:spPr>
        <p:txBody>
          <a:bodyPr wrap="none" rtlCol="0">
            <a:spAutoFit/>
          </a:bodyPr>
          <a:lstStyle/>
          <a:p>
            <a:r>
              <a:rPr lang="en-US" dirty="0" smtClean="0"/>
              <a:t>11</a:t>
            </a:r>
            <a:endParaRPr lang="ru-RU" dirty="0"/>
          </a:p>
        </p:txBody>
      </p:sp>
      <p:sp>
        <p:nvSpPr>
          <p:cNvPr id="32" name="TextBox 31"/>
          <p:cNvSpPr txBox="1"/>
          <p:nvPr/>
        </p:nvSpPr>
        <p:spPr>
          <a:xfrm>
            <a:off x="4000496" y="4857760"/>
            <a:ext cx="428322" cy="369332"/>
          </a:xfrm>
          <a:prstGeom prst="rect">
            <a:avLst/>
          </a:prstGeom>
          <a:noFill/>
        </p:spPr>
        <p:txBody>
          <a:bodyPr wrap="none" rtlCol="0">
            <a:spAutoFit/>
          </a:bodyPr>
          <a:lstStyle/>
          <a:p>
            <a:r>
              <a:rPr lang="en-US" dirty="0" smtClean="0"/>
              <a:t>12</a:t>
            </a:r>
            <a:endParaRPr lang="ru-RU" dirty="0"/>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ts\Desktop\20141218_104703.jpg"/>
          <p:cNvPicPr>
            <a:picLocks noChangeAspect="1" noChangeArrowheads="1"/>
          </p:cNvPicPr>
          <p:nvPr/>
        </p:nvPicPr>
        <p:blipFill>
          <a:blip r:embed="rId2" cstate="print"/>
          <a:srcRect/>
          <a:stretch>
            <a:fillRect/>
          </a:stretch>
        </p:blipFill>
        <p:spPr bwMode="auto">
          <a:xfrm rot="5400000">
            <a:off x="2348492" y="1437668"/>
            <a:ext cx="3357588" cy="2625347"/>
          </a:xfrm>
          <a:prstGeom prst="rect">
            <a:avLst/>
          </a:prstGeom>
          <a:noFill/>
        </p:spPr>
      </p:pic>
      <p:pic>
        <p:nvPicPr>
          <p:cNvPr id="1028" name="Picture 4" descr="C:\Users\its\Desktop\123.jpg"/>
          <p:cNvPicPr>
            <a:picLocks noChangeAspect="1" noChangeArrowheads="1"/>
          </p:cNvPicPr>
          <p:nvPr/>
        </p:nvPicPr>
        <p:blipFill>
          <a:blip r:embed="rId3" cstate="print"/>
          <a:srcRect/>
          <a:stretch>
            <a:fillRect/>
          </a:stretch>
        </p:blipFill>
        <p:spPr bwMode="auto">
          <a:xfrm rot="5400000">
            <a:off x="-135150" y="635161"/>
            <a:ext cx="3071836" cy="2230096"/>
          </a:xfrm>
          <a:prstGeom prst="rect">
            <a:avLst/>
          </a:prstGeom>
          <a:noFill/>
        </p:spPr>
      </p:pic>
      <p:pic>
        <p:nvPicPr>
          <p:cNvPr id="3" name="Picture 2" descr="I:\Анкета\20141218_104846.jpg"/>
          <p:cNvPicPr>
            <a:picLocks noChangeAspect="1" noChangeArrowheads="1"/>
          </p:cNvPicPr>
          <p:nvPr/>
        </p:nvPicPr>
        <p:blipFill>
          <a:blip r:embed="rId4" cstate="print"/>
          <a:srcRect/>
          <a:stretch>
            <a:fillRect/>
          </a:stretch>
        </p:blipFill>
        <p:spPr bwMode="auto">
          <a:xfrm>
            <a:off x="168191" y="3500438"/>
            <a:ext cx="2332106" cy="3071834"/>
          </a:xfrm>
          <a:prstGeom prst="rect">
            <a:avLst/>
          </a:prstGeom>
          <a:noFill/>
        </p:spPr>
      </p:pic>
      <p:pic>
        <p:nvPicPr>
          <p:cNvPr id="1027" name="Picture 3" descr="I:\Анкета\20141218_104816.jpg"/>
          <p:cNvPicPr>
            <a:picLocks noChangeAspect="1" noChangeArrowheads="1"/>
          </p:cNvPicPr>
          <p:nvPr/>
        </p:nvPicPr>
        <p:blipFill>
          <a:blip r:embed="rId5" cstate="print"/>
          <a:srcRect/>
          <a:stretch>
            <a:fillRect/>
          </a:stretch>
        </p:blipFill>
        <p:spPr bwMode="auto">
          <a:xfrm>
            <a:off x="5484813" y="3500438"/>
            <a:ext cx="2388962" cy="3071834"/>
          </a:xfrm>
          <a:prstGeom prst="rect">
            <a:avLst/>
          </a:prstGeom>
          <a:noFill/>
        </p:spPr>
      </p:pic>
      <p:pic>
        <p:nvPicPr>
          <p:cNvPr id="4" name="Picture 4" descr="I:\Анкета\20141218_104912.jpg"/>
          <p:cNvPicPr>
            <a:picLocks noChangeAspect="1" noChangeArrowheads="1"/>
          </p:cNvPicPr>
          <p:nvPr/>
        </p:nvPicPr>
        <p:blipFill>
          <a:blip r:embed="rId6" cstate="print"/>
          <a:srcRect/>
          <a:stretch>
            <a:fillRect/>
          </a:stretch>
        </p:blipFill>
        <p:spPr bwMode="auto">
          <a:xfrm rot="5400000">
            <a:off x="5303650" y="525727"/>
            <a:ext cx="3028881" cy="2206166"/>
          </a:xfrm>
          <a:prstGeom prst="rect">
            <a:avLst/>
          </a:prstGeom>
          <a:noFill/>
        </p:spPr>
      </p:pic>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проект\newton.jpg"/>
          <p:cNvPicPr>
            <a:picLocks noChangeAspect="1" noChangeArrowheads="1"/>
          </p:cNvPicPr>
          <p:nvPr/>
        </p:nvPicPr>
        <p:blipFill>
          <a:blip r:embed="rId2" cstate="print"/>
          <a:srcRect/>
          <a:stretch>
            <a:fillRect/>
          </a:stretch>
        </p:blipFill>
        <p:spPr bwMode="auto">
          <a:xfrm>
            <a:off x="142844" y="1142984"/>
            <a:ext cx="2428892" cy="3350196"/>
          </a:xfrm>
          <a:prstGeom prst="rect">
            <a:avLst/>
          </a:prstGeom>
          <a:noFill/>
        </p:spPr>
      </p:pic>
      <p:sp>
        <p:nvSpPr>
          <p:cNvPr id="5" name="TextBox 4"/>
          <p:cNvSpPr txBox="1"/>
          <p:nvPr/>
        </p:nvSpPr>
        <p:spPr>
          <a:xfrm>
            <a:off x="3857620" y="1714488"/>
            <a:ext cx="184731" cy="369332"/>
          </a:xfrm>
          <a:prstGeom prst="rect">
            <a:avLst/>
          </a:prstGeom>
          <a:noFill/>
        </p:spPr>
        <p:txBody>
          <a:bodyPr wrap="none" rtlCol="0">
            <a:spAutoFit/>
          </a:bodyPr>
          <a:lstStyle/>
          <a:p>
            <a:endParaRPr lang="ru-RU"/>
          </a:p>
        </p:txBody>
      </p:sp>
      <p:sp>
        <p:nvSpPr>
          <p:cNvPr id="6" name="TextBox 5"/>
          <p:cNvSpPr txBox="1"/>
          <p:nvPr/>
        </p:nvSpPr>
        <p:spPr>
          <a:xfrm>
            <a:off x="2786050" y="285728"/>
            <a:ext cx="5000660" cy="7478970"/>
          </a:xfrm>
          <a:prstGeom prst="rect">
            <a:avLst/>
          </a:prstGeom>
          <a:noFill/>
        </p:spPr>
        <p:txBody>
          <a:bodyPr wrap="square" rtlCol="0">
            <a:spAutoFit/>
          </a:bodyPr>
          <a:lstStyle/>
          <a:p>
            <a:r>
              <a:rPr lang="ru-RU" sz="2000" b="1" i="1" dirty="0" smtClean="0"/>
              <a:t>Исаак Ньютон- </a:t>
            </a:r>
            <a:r>
              <a:rPr lang="ru-RU" sz="2000" i="1" dirty="0" smtClean="0"/>
              <a:t>великий английский физик,</a:t>
            </a:r>
          </a:p>
          <a:p>
            <a:r>
              <a:rPr lang="ru-RU" sz="2000" i="1" dirty="0" smtClean="0"/>
              <a:t>математик и астроном. Автор труда «Математические начала натуральной философии», в котором описал закон всемирного тяготения и так называемые законы Ньютона. Родился 4 января 1643 года.</a:t>
            </a:r>
            <a:endParaRPr lang="en-US" sz="2000" i="1" dirty="0" smtClean="0"/>
          </a:p>
          <a:p>
            <a:endParaRPr lang="en-US" sz="2000" i="1" dirty="0" smtClean="0"/>
          </a:p>
          <a:p>
            <a:endParaRPr lang="en-US" sz="2000" i="1" dirty="0" smtClean="0"/>
          </a:p>
          <a:p>
            <a:endParaRPr lang="en-US" sz="2000" i="1" dirty="0" smtClean="0"/>
          </a:p>
          <a:p>
            <a:r>
              <a:rPr lang="en-US" sz="2000" b="1" dirty="0" smtClean="0"/>
              <a:t>Isaac  Newton is a great English  physicist, mathematician  and  astronomer.</a:t>
            </a:r>
          </a:p>
          <a:p>
            <a:r>
              <a:rPr lang="en-US" sz="2000" b="1" dirty="0" smtClean="0"/>
              <a:t>The author  of the work, in which he described the law of gravitation  and Newton laws. </a:t>
            </a:r>
          </a:p>
          <a:p>
            <a:r>
              <a:rPr lang="en-US" sz="2000" b="1" dirty="0" smtClean="0"/>
              <a:t>Was born on January, 4 in 1643.</a:t>
            </a:r>
          </a:p>
          <a:p>
            <a:endParaRPr lang="en-US" sz="2000" dirty="0" smtClean="0"/>
          </a:p>
          <a:p>
            <a:endParaRPr lang="en-US" sz="2000" i="1" dirty="0" smtClean="0"/>
          </a:p>
          <a:p>
            <a:endParaRPr lang="ru-RU" sz="2000" i="1" dirty="0" smtClean="0"/>
          </a:p>
          <a:p>
            <a:endParaRPr lang="ru-RU" sz="2000" i="1" dirty="0" smtClean="0"/>
          </a:p>
          <a:p>
            <a:endParaRPr lang="ru-RU" sz="2000" i="1" dirty="0" smtClean="0"/>
          </a:p>
          <a:p>
            <a:endParaRPr lang="ru-RU" sz="2000" i="1" dirty="0"/>
          </a:p>
        </p:txBody>
      </p:sp>
    </p:spTree>
  </p:cSld>
  <p:clrMapOvr>
    <a:masterClrMapping/>
  </p:clrMapOvr>
  <p:transition>
    <p:circl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E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1309</TotalTime>
  <Words>1295</Words>
  <Application>Microsoft Office PowerPoint</Application>
  <PresentationFormat>Экран (4:3)</PresentationFormat>
  <Paragraphs>188</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Изящная</vt:lpstr>
      <vt:lpstr>Famous people of Britain</vt:lpstr>
      <vt:lpstr>Введение</vt:lpstr>
      <vt:lpstr>Актуальность</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Famous people of Britain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Famous people of Britain</dc:title>
  <cp:lastModifiedBy>RePack by SPecialiST</cp:lastModifiedBy>
  <cp:revision>145</cp:revision>
  <dcterms:modified xsi:type="dcterms:W3CDTF">2015-03-16T18:13:55Z</dcterms:modified>
</cp:coreProperties>
</file>