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81" r:id="rId3"/>
    <p:sldId id="297" r:id="rId4"/>
    <p:sldId id="298" r:id="rId5"/>
    <p:sldId id="282" r:id="rId6"/>
    <p:sldId id="284" r:id="rId7"/>
    <p:sldId id="288" r:id="rId8"/>
    <p:sldId id="301" r:id="rId9"/>
    <p:sldId id="289" r:id="rId10"/>
    <p:sldId id="300" r:id="rId11"/>
    <p:sldId id="299" r:id="rId12"/>
    <p:sldId id="302" r:id="rId13"/>
    <p:sldId id="303" r:id="rId14"/>
    <p:sldId id="286" r:id="rId15"/>
    <p:sldId id="291" r:id="rId16"/>
    <p:sldId id="296" r:id="rId17"/>
    <p:sldId id="304" r:id="rId18"/>
    <p:sldId id="287" r:id="rId19"/>
    <p:sldId id="292" r:id="rId20"/>
    <p:sldId id="293" r:id="rId21"/>
    <p:sldId id="294" r:id="rId22"/>
    <p:sldId id="25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26.04.2018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extLst>
      <p:ext uri="{BB962C8B-B14F-4D97-AF65-F5344CB8AC3E}">
        <p14:creationId xmlns:p14="http://schemas.microsoft.com/office/powerpoint/2010/main" val="309283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0763C2-2CF3-4A8D-A2F6-52AAD25DF558}"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0763C2-2CF3-4A8D-A2F6-52AAD25DF558}"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20763C2-2CF3-4A8D-A2F6-52AAD25DF558}"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20763C2-2CF3-4A8D-A2F6-52AAD25DF558}"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3CAFAF-F440-4BEA-83C0-06215780B219}" type="datetimeFigureOut">
              <a:rPr lang="ru-RU" smtClean="0"/>
              <a:pPr/>
              <a:t>26.04.2018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20763C2-2CF3-4A8D-A2F6-52AAD25DF558}"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43CAFAF-F440-4BEA-83C0-06215780B219}" type="datetimeFigureOut">
              <a:rPr lang="ru-RU" smtClean="0"/>
              <a:pPr/>
              <a:t>26.04.2018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r>
              <a:rPr lang="en-US" smtClean="0"/>
              <a:t>corowina.ucoz.com</a:t>
            </a:r>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Скругленный прямоугольник 14"/>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0_75c96_b715e7d3_XL.jpeg"/>
          <p:cNvPicPr>
            <a:picLocks noChangeAspect="1"/>
          </p:cNvPicPr>
          <p:nvPr userDrawn="1"/>
        </p:nvPicPr>
        <p:blipFill>
          <a:blip r:embed="rId13" cstate="print">
            <a:clrChange>
              <a:clrFrom>
                <a:srgbClr val="FFFFFF"/>
              </a:clrFrom>
              <a:clrTo>
                <a:srgbClr val="FFFFFF">
                  <a:alpha val="0"/>
                </a:srgbClr>
              </a:clrTo>
            </a:clrChange>
          </a:blip>
          <a:srcRect l="8363" t="8363"/>
          <a:stretch>
            <a:fillRect/>
          </a:stretch>
        </p:blipFill>
        <p:spPr>
          <a:xfrm>
            <a:off x="71406" y="71414"/>
            <a:ext cx="2000264" cy="200026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ietaonline.ru/community/post.php?topic_id=30706&amp;page=43" TargetMode="Externa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hyperlink" Target="http://www.gpark.kz/gdefon/download/241668?PHPSESSID=8e2f6e45406bb9e6af6c1e6d592529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15616" y="188640"/>
            <a:ext cx="7412360" cy="2160240"/>
          </a:xfrm>
        </p:spPr>
        <p:txBody>
          <a:bodyPr>
            <a:noAutofit/>
          </a:bodyPr>
          <a:lstStyle/>
          <a:p>
            <a:r>
              <a:rPr lang="ru-RU" sz="2400" dirty="0" smtClean="0"/>
              <a:t>Муниципальное казённое дошкольное образовательное </a:t>
            </a:r>
            <a:r>
              <a:rPr lang="ru-RU" sz="2400" smtClean="0"/>
              <a:t>учреждение </a:t>
            </a:r>
            <a:br>
              <a:rPr lang="ru-RU" sz="2400" smtClean="0"/>
            </a:br>
            <a:r>
              <a:rPr lang="ru-RU" sz="2400" smtClean="0"/>
              <a:t>«</a:t>
            </a:r>
            <a:r>
              <a:rPr lang="ru-RU" sz="2400" dirty="0" smtClean="0"/>
              <a:t>Детский сад общеразвивающего вида» </a:t>
            </a:r>
            <a:br>
              <a:rPr lang="ru-RU" sz="2400" dirty="0" smtClean="0"/>
            </a:br>
            <a:r>
              <a:rPr lang="ru-RU" sz="2400" dirty="0" smtClean="0"/>
              <a:t>п. Рымникский</a:t>
            </a:r>
            <a:endParaRPr lang="ru-RU" sz="2400" dirty="0"/>
          </a:p>
        </p:txBody>
      </p:sp>
      <p:sp>
        <p:nvSpPr>
          <p:cNvPr id="5" name="Подзаголовок 4"/>
          <p:cNvSpPr>
            <a:spLocks noGrp="1"/>
          </p:cNvSpPr>
          <p:nvPr>
            <p:ph type="subTitle" idx="1"/>
          </p:nvPr>
        </p:nvSpPr>
        <p:spPr>
          <a:xfrm>
            <a:off x="395536" y="2348880"/>
            <a:ext cx="8424936" cy="2016224"/>
          </a:xfrm>
        </p:spPr>
        <p:txBody>
          <a:bodyPr>
            <a:noAutofit/>
          </a:bodyPr>
          <a:lstStyle/>
          <a:p>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mbria" panose="02040503050406030204" pitchFamily="18" charset="0"/>
              </a:rPr>
              <a:t>«Организация развивающей </a:t>
            </a:r>
          </a:p>
          <a:p>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mbria" panose="02040503050406030204" pitchFamily="18" charset="0"/>
              </a:rPr>
              <a:t>предметно-пространственной </a:t>
            </a:r>
          </a:p>
          <a:p>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mbria" panose="02040503050406030204" pitchFamily="18" charset="0"/>
              </a:rPr>
              <a:t>среды ДОУ в условиях ФГОС»</a:t>
            </a:r>
          </a:p>
          <a:p>
            <a:r>
              <a:rPr lang="ru-RU" sz="2800" b="1" dirty="0" smtClean="0">
                <a:solidFill>
                  <a:schemeClr val="tx1"/>
                </a:solidFill>
                <a:latin typeface="Monotype Corsiva" pitchFamily="66" charset="0"/>
              </a:rPr>
              <a:t>Воспитатель – </a:t>
            </a:r>
          </a:p>
          <a:p>
            <a:r>
              <a:rPr lang="ru-RU" sz="3600" b="1" dirty="0" smtClean="0">
                <a:solidFill>
                  <a:schemeClr val="tx1"/>
                </a:solidFill>
                <a:latin typeface="Monotype Corsiva" pitchFamily="66" charset="0"/>
              </a:rPr>
              <a:t>Марванова </a:t>
            </a:r>
            <a:r>
              <a:rPr lang="ru-RU" sz="3600" b="1" dirty="0" err="1">
                <a:solidFill>
                  <a:schemeClr val="tx1"/>
                </a:solidFill>
                <a:latin typeface="Monotype Corsiva" pitchFamily="66" charset="0"/>
              </a:rPr>
              <a:t>Г</a:t>
            </a:r>
            <a:r>
              <a:rPr lang="ru-RU" sz="3600" b="1" dirty="0" err="1" smtClean="0">
                <a:solidFill>
                  <a:schemeClr val="tx1"/>
                </a:solidFill>
                <a:latin typeface="Monotype Corsiva" pitchFamily="66" charset="0"/>
              </a:rPr>
              <a:t>ульнур</a:t>
            </a:r>
            <a:r>
              <a:rPr lang="ru-RU" sz="3600" b="1" dirty="0" smtClean="0">
                <a:solidFill>
                  <a:schemeClr val="tx1"/>
                </a:solidFill>
                <a:latin typeface="Monotype Corsiva" pitchFamily="66" charset="0"/>
              </a:rPr>
              <a:t> </a:t>
            </a:r>
            <a:r>
              <a:rPr lang="ru-RU" sz="3600" b="1" dirty="0" err="1" smtClean="0">
                <a:solidFill>
                  <a:schemeClr val="tx1"/>
                </a:solidFill>
                <a:latin typeface="Monotype Corsiva" pitchFamily="66" charset="0"/>
              </a:rPr>
              <a:t>Исмагиловна</a:t>
            </a:r>
            <a:endParaRPr lang="ru-RU" sz="3600" b="1" dirty="0">
              <a:solidFill>
                <a:schemeClr val="tx1"/>
              </a:solidFill>
              <a:latin typeface="Monotype Corsiva" pitchFamily="66"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764704"/>
            <a:ext cx="6635080" cy="826352"/>
          </a:xfrm>
        </p:spPr>
        <p:txBody>
          <a:bodyPr>
            <a:normAutofit fontScale="90000"/>
          </a:bodyPr>
          <a:lstStyle/>
          <a:p>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Музыкально – театральный уголок</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dirty="0"/>
          </a:p>
        </p:txBody>
      </p:sp>
      <p:pic>
        <p:nvPicPr>
          <p:cNvPr id="8" name="Picture 2" descr="C:\Users\user\Desktop\Мой конкурс\DSCN0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89331">
            <a:off x="4751638" y="2531498"/>
            <a:ext cx="3957643" cy="2968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user\Desktop\Мой конкурс\Новая папка\DSCN01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62304">
            <a:off x="1090678" y="1557591"/>
            <a:ext cx="3456384" cy="460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41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44824"/>
            <a:ext cx="3312368" cy="4464496"/>
          </a:xfrm>
        </p:spPr>
        <p:txBody>
          <a:bodyPr>
            <a:normAutofit fontScale="4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Художественно –</a:t>
            </a:r>
          </a:p>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речевая зона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4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это </a:t>
            </a:r>
            <a:r>
              <a:rPr lang="ru-RU" sz="4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a:t>
            </a:r>
            <a:r>
              <a:rPr lang="ru-RU" altLang="ru-RU" sz="4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голок </a:t>
            </a:r>
            <a:r>
              <a:rPr lang="ru-RU" altLang="ru-RU" sz="4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релаксации</a:t>
            </a:r>
            <a:r>
              <a:rPr lang="ru-RU" altLang="ru-RU" sz="4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где </a:t>
            </a:r>
            <a:r>
              <a:rPr lang="ru-RU" altLang="ru-RU" sz="4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можно спокойно посидеть и полистать интересную книжку, которую любезно по просьбе малыша подаст педагог.</a:t>
            </a:r>
          </a:p>
          <a:p>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C:\Users\user\Desktop\Мой конкурс\DSCN0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3334">
            <a:off x="4753188" y="3851429"/>
            <a:ext cx="3325924" cy="2494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user\Desktop\Мой конкурс\Новая папка\DSCN01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1" y="620688"/>
            <a:ext cx="4176464" cy="313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94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548680"/>
            <a:ext cx="6347048" cy="1368152"/>
          </a:xfrm>
        </p:spPr>
        <p:txBody>
          <a:bodyPr>
            <a:normAutofit fontScale="90000"/>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Зона конструктивной деятельности</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098" name="Picture 2" descr="C:\Users\user\Desktop\Мой конкурс\Новая папка\DSCN0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12673">
            <a:off x="481879" y="2380866"/>
            <a:ext cx="4545419" cy="34088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Мой конкурс\Новая папка\DSCN01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935">
            <a:off x="5264926" y="2862623"/>
            <a:ext cx="3511085" cy="263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73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rot="21094605">
            <a:off x="676656" y="1916832"/>
            <a:ext cx="3463296" cy="1401044"/>
          </a:xfrm>
        </p:spPr>
        <p:txBody>
          <a:bodyPr>
            <a:normAutofit/>
          </a:bodyPr>
          <a:lstStyle/>
          <a:p>
            <a:r>
              <a:rPr lang="ru-RU" sz="2800" b="1" dirty="0"/>
              <a:t>Строим домик для собачки…</a:t>
            </a:r>
          </a:p>
          <a:p>
            <a:endParaRPr lang="ru-RU" dirty="0"/>
          </a:p>
        </p:txBody>
      </p:sp>
      <p:pic>
        <p:nvPicPr>
          <p:cNvPr id="7" name="Picture 3" descr="C:\Users\user\Desktop\Мой конкурс\DSCN0049.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21264178">
            <a:off x="434476" y="3188419"/>
            <a:ext cx="3938935" cy="2955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user\Desktop\Мой конкурс\DSCN0047.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rot="440437">
            <a:off x="4610354" y="2663771"/>
            <a:ext cx="4165254" cy="3121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11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84784"/>
            <a:ext cx="8496944" cy="518457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u-RU" sz="2000" i="1" u="sng" dirty="0" smtClean="0">
                <a:solidFill>
                  <a:schemeClr val="tx1"/>
                </a:solidFill>
                <a:latin typeface="Cambria" panose="02040503050406030204" pitchFamily="18" charset="0"/>
              </a:rPr>
              <a:t>Задачи: </a:t>
            </a:r>
          </a:p>
          <a:p>
            <a:r>
              <a:rPr lang="ru-RU" sz="2000" dirty="0" smtClean="0">
                <a:solidFill>
                  <a:schemeClr val="tx1"/>
                </a:solidFill>
                <a:latin typeface="Cambria" panose="02040503050406030204" pitchFamily="18" charset="0"/>
              </a:rPr>
              <a:t>Развитие мышления и пальчиковой моторики;</a:t>
            </a:r>
          </a:p>
          <a:p>
            <a:r>
              <a:rPr lang="ru-RU" sz="2000" dirty="0" smtClean="0">
                <a:solidFill>
                  <a:schemeClr val="tx1"/>
                </a:solidFill>
                <a:latin typeface="Cambria" panose="02040503050406030204" pitchFamily="18" charset="0"/>
              </a:rPr>
              <a:t>Освоение операций</a:t>
            </a:r>
            <a:r>
              <a:rPr lang="ru-RU" sz="2000" dirty="0">
                <a:solidFill>
                  <a:schemeClr val="tx1"/>
                </a:solidFill>
                <a:latin typeface="Cambria" panose="02040503050406030204" pitchFamily="18" charset="0"/>
              </a:rPr>
              <a:t> </a:t>
            </a:r>
            <a:r>
              <a:rPr lang="ru-RU" sz="2000" dirty="0" smtClean="0">
                <a:solidFill>
                  <a:schemeClr val="tx1"/>
                </a:solidFill>
                <a:latin typeface="Cambria" panose="02040503050406030204" pitchFamily="18" charset="0"/>
              </a:rPr>
              <a:t>вкладывания, наложения, соединения частей в целое;</a:t>
            </a:r>
          </a:p>
          <a:p>
            <a:r>
              <a:rPr lang="ru-RU" sz="2000" dirty="0" smtClean="0">
                <a:solidFill>
                  <a:schemeClr val="tx1"/>
                </a:solidFill>
                <a:latin typeface="Cambria" panose="02040503050406030204" pitchFamily="18" charset="0"/>
              </a:rPr>
              <a:t> Развитие зрительного восприятия и внимания;</a:t>
            </a:r>
          </a:p>
          <a:p>
            <a:r>
              <a:rPr lang="ru-RU" sz="2000" dirty="0" smtClean="0">
                <a:solidFill>
                  <a:schemeClr val="tx1"/>
                </a:solidFill>
                <a:latin typeface="Cambria" panose="02040503050406030204" pitchFamily="18" charset="0"/>
              </a:rPr>
              <a:t>Формирование обследовательских  навыков;</a:t>
            </a:r>
          </a:p>
          <a:p>
            <a:r>
              <a:rPr lang="ru-RU" sz="2000" dirty="0" smtClean="0">
                <a:solidFill>
                  <a:schemeClr val="tx1"/>
                </a:solidFill>
                <a:latin typeface="Cambria" panose="02040503050406030204" pitchFamily="18" charset="0"/>
              </a:rPr>
              <a:t> Знакомство с геометрическими фигурами и формами предметов; </a:t>
            </a:r>
          </a:p>
          <a:p>
            <a:r>
              <a:rPr lang="ru-RU" sz="2000" dirty="0" smtClean="0">
                <a:solidFill>
                  <a:schemeClr val="tx1"/>
                </a:solidFill>
                <a:latin typeface="Cambria" panose="02040503050406030204" pitchFamily="18" charset="0"/>
              </a:rPr>
              <a:t>Обучение группировки предметов по цвету, размеру, форме;</a:t>
            </a:r>
          </a:p>
          <a:p>
            <a:r>
              <a:rPr lang="ru-RU" sz="2000" dirty="0" smtClean="0">
                <a:solidFill>
                  <a:schemeClr val="tx1"/>
                </a:solidFill>
                <a:latin typeface="Cambria" panose="02040503050406030204" pitchFamily="18" charset="0"/>
              </a:rPr>
              <a:t>Выявление отношения групп предметов по количеству и числу (много,</a:t>
            </a:r>
          </a:p>
          <a:p>
            <a:r>
              <a:rPr lang="ru-RU" sz="2000" dirty="0" smtClean="0">
                <a:solidFill>
                  <a:schemeClr val="tx1"/>
                </a:solidFill>
                <a:latin typeface="Cambria" panose="02040503050406030204" pitchFamily="18" charset="0"/>
              </a:rPr>
              <a:t>мало, один); </a:t>
            </a:r>
          </a:p>
          <a:p>
            <a:r>
              <a:rPr lang="ru-RU" sz="2000" dirty="0" smtClean="0">
                <a:solidFill>
                  <a:schemeClr val="tx1"/>
                </a:solidFill>
                <a:latin typeface="Cambria" panose="02040503050406030204" pitchFamily="18" charset="0"/>
              </a:rPr>
              <a:t>Развитие способности использовать речь для определения смысла своих действий;</a:t>
            </a:r>
          </a:p>
          <a:p>
            <a:r>
              <a:rPr lang="ru-RU" sz="2000" dirty="0" smtClean="0">
                <a:solidFill>
                  <a:schemeClr val="tx1"/>
                </a:solidFill>
                <a:latin typeface="Cambria" panose="02040503050406030204" pitchFamily="18" charset="0"/>
              </a:rPr>
              <a:t> Формирование умения группировать предметы, последовательно составлять картинки; </a:t>
            </a:r>
          </a:p>
          <a:p>
            <a:r>
              <a:rPr lang="ru-RU" sz="2000" dirty="0" smtClean="0">
                <a:solidFill>
                  <a:schemeClr val="tx1"/>
                </a:solidFill>
                <a:latin typeface="Cambria" panose="02040503050406030204" pitchFamily="18" charset="0"/>
              </a:rPr>
              <a:t>Обогащение активного словаря детей;</a:t>
            </a:r>
          </a:p>
          <a:p>
            <a:r>
              <a:rPr lang="ru-RU" sz="2000" dirty="0" smtClean="0">
                <a:solidFill>
                  <a:schemeClr val="tx1"/>
                </a:solidFill>
                <a:latin typeface="Cambria" panose="02040503050406030204" pitchFamily="18" charset="0"/>
              </a:rPr>
              <a:t> Формирование умения описывать и называть предметы на картинках.</a:t>
            </a:r>
          </a:p>
          <a:p>
            <a:endParaRPr lang="ru-RU" sz="2000" dirty="0">
              <a:solidFill>
                <a:schemeClr val="tx1"/>
              </a:solidFill>
              <a:latin typeface="Cambria" panose="02040503050406030204" pitchFamily="18" charset="0"/>
            </a:endParaRPr>
          </a:p>
        </p:txBody>
      </p:sp>
      <p:sp>
        <p:nvSpPr>
          <p:cNvPr id="2" name="Прямоугольник 1"/>
          <p:cNvSpPr/>
          <p:nvPr/>
        </p:nvSpPr>
        <p:spPr>
          <a:xfrm>
            <a:off x="2051720" y="681663"/>
            <a:ext cx="5760640" cy="55399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ЗОНА </a:t>
            </a:r>
            <a:r>
              <a:rPr lang="ru-RU"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ДИДАКТИЧЕСКИХ ИГР:</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4098" name="Picture 2" descr="C:\Users\user\Desktop\Мой конкурс\DSCN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32656"/>
            <a:ext cx="4248472" cy="3186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user\Desktop\Мой конкурс\DSCN0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2198">
            <a:off x="4368443" y="3363192"/>
            <a:ext cx="4234453" cy="3175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user\Desktop\Мой конкурс\DSCN00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55800">
            <a:off x="608737" y="856105"/>
            <a:ext cx="4074973" cy="3056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user\Desktop\Мой конкурс\DSCN00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491626"/>
            <a:ext cx="4032448"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54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user\Desktop\Мой конкурс\DSCN00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53237">
            <a:off x="4508559" y="2978755"/>
            <a:ext cx="4187957" cy="314096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user\Desktop\Мой конкурс\DSCN0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78381">
            <a:off x="354140" y="2559770"/>
            <a:ext cx="4771225" cy="3578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E:\Презентация\Мой конкурс\DSCN00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51365">
            <a:off x="1524698" y="355165"/>
            <a:ext cx="3419872" cy="25649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Презентация\Мой конкурс\DSCN00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47862">
            <a:off x="5214225" y="374449"/>
            <a:ext cx="3340996" cy="250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9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Мой конкурс\Новая папка\DSCN01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8178">
            <a:off x="527416" y="1952606"/>
            <a:ext cx="5052053" cy="37890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Мой конкурс\Новая папка\DSCN0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8588">
            <a:off x="5659277" y="1494112"/>
            <a:ext cx="3017179" cy="4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40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772816"/>
            <a:ext cx="7797552" cy="4569371"/>
          </a:xfrm>
        </p:spPr>
        <p:txBody>
          <a:bodyPr>
            <a:normAutofit lnSpcReduction="10000"/>
          </a:bodyPr>
          <a:lstStyle/>
          <a:p>
            <a:pPr marL="0" indent="0">
              <a:buNone/>
            </a:pPr>
            <a:r>
              <a:rPr lang="ru-RU" dirty="0" smtClean="0">
                <a:solidFill>
                  <a:schemeClr val="tx1"/>
                </a:solidFill>
                <a:latin typeface="Cambria" panose="02040503050406030204" pitchFamily="18" charset="0"/>
              </a:rPr>
              <a:t>В нашей группе создана предметно-пространственная развивающая среда, которая служит интересам и потребностям каждого ребенка. Особое внимание мы уделяем созданию условий для легкой адаптации детей с целью снижения уровня тревожности каждого ребенка.</a:t>
            </a:r>
          </a:p>
          <a:p>
            <a:pPr marL="0" indent="0">
              <a:buNone/>
            </a:pPr>
            <a:r>
              <a:rPr lang="ru-RU" dirty="0" smtClean="0">
                <a:solidFill>
                  <a:schemeClr val="tx1"/>
                </a:solidFill>
                <a:latin typeface="Cambria" panose="02040503050406030204" pitchFamily="18" charset="0"/>
              </a:rPr>
              <a:t>Предметно – пространственная среда группы создает комфортное настроение, способствует эмоциональному благополучию детей.</a:t>
            </a:r>
          </a:p>
          <a:p>
            <a:pPr marL="0" indent="0">
              <a:buNone/>
            </a:pPr>
            <a:r>
              <a:rPr lang="ru-RU" dirty="0" smtClean="0">
                <a:solidFill>
                  <a:schemeClr val="tx1"/>
                </a:solidFill>
                <a:latin typeface="Cambria" panose="02040503050406030204" pitchFamily="18" charset="0"/>
              </a:rPr>
              <a:t>Дети очень восприимчивы к окружающему, поэтому вся обстановка группы имеет большое воспитательное значение.</a:t>
            </a:r>
          </a:p>
          <a:p>
            <a:endParaRPr lang="ru-RU" dirty="0">
              <a:solidFill>
                <a:schemeClr val="tx1"/>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emok\Desktop\DSCN05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75321">
            <a:off x="642071" y="2813054"/>
            <a:ext cx="2580233" cy="34404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Мой конкурс\DSCN0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3240">
            <a:off x="3787438" y="3496780"/>
            <a:ext cx="3739994" cy="28049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user\Desktop\Мой конкурс\DSCN00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015" y="332008"/>
            <a:ext cx="3739420" cy="28045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E:\DSCN07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8971">
            <a:off x="5903849" y="382022"/>
            <a:ext cx="2808311" cy="374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25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44824"/>
            <a:ext cx="3672408" cy="3888432"/>
          </a:xfrm>
        </p:spPr>
        <p:txBody>
          <a:bodyPr>
            <a:normAutofit fontScale="90000"/>
          </a:bodyPr>
          <a:lstStyle/>
          <a:p>
            <a:r>
              <a:rPr lang="ru-RU" dirty="0" smtClean="0"/>
              <a:t> </a:t>
            </a:r>
            <a:r>
              <a:rPr lang="ru-RU" sz="2200" b="1" i="1" dirty="0" smtClean="0">
                <a:solidFill>
                  <a:schemeClr val="tx1">
                    <a:lumMod val="95000"/>
                    <a:lumOff val="5000"/>
                  </a:schemeClr>
                </a:solidFill>
                <a:latin typeface="Cambria" panose="02040503050406030204" pitchFamily="18" charset="0"/>
              </a:rPr>
              <a:t>Главной задачей педагога является умение заинтересовать детей, развить в них творческую активность, поэтому мы постарались сделать окружение для воспитанников ярким, эстетическим и интересным.</a:t>
            </a:r>
            <a:br>
              <a:rPr lang="ru-RU" sz="2200" b="1" i="1" dirty="0" smtClean="0">
                <a:solidFill>
                  <a:schemeClr val="tx1">
                    <a:lumMod val="95000"/>
                    <a:lumOff val="5000"/>
                  </a:schemeClr>
                </a:solidFill>
                <a:latin typeface="Cambria" panose="02040503050406030204" pitchFamily="18" charset="0"/>
              </a:rPr>
            </a:br>
            <a:endParaRPr lang="ru-RU" sz="2200" b="1" i="1" dirty="0">
              <a:solidFill>
                <a:schemeClr val="tx1">
                  <a:lumMod val="95000"/>
                  <a:lumOff val="5000"/>
                </a:schemeClr>
              </a:solidFill>
              <a:latin typeface="Cambria" panose="02040503050406030204" pitchFamily="18" charset="0"/>
            </a:endParaRPr>
          </a:p>
        </p:txBody>
      </p:sp>
      <p:pic>
        <p:nvPicPr>
          <p:cNvPr id="1028" name="Picture 4" descr="C:\Users\user\Desktop\Новая папка (2)\DSCN0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0478">
            <a:off x="4871967" y="765550"/>
            <a:ext cx="3419872"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esktop\Новая папка (2)\DSCN0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4177">
            <a:off x="4427984" y="3447002"/>
            <a:ext cx="3888432" cy="2916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user\Desktop\Мой конкурс\DSCN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23327">
            <a:off x="218827" y="644037"/>
            <a:ext cx="4128536" cy="3096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C:\Users\user\Desktop\Мой конкурс\DSCN0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6116">
            <a:off x="5983208" y="275185"/>
            <a:ext cx="3107401" cy="2330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C:\Users\user\Desktop\Мой конкурс\DSCN0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44893">
            <a:off x="1033786" y="3732094"/>
            <a:ext cx="3385851" cy="2539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user\Desktop\Мой конкурс\DSCN0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0007" y="3564299"/>
            <a:ext cx="3621849" cy="2716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Teremok\Desktop\DSCN05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944" y="1769765"/>
            <a:ext cx="2652204" cy="198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52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r"/>
            <a:r>
              <a:rPr lang="ru-RU" sz="3600" dirty="0" smtClean="0"/>
              <a:t>Свободная деятельность детей…</a:t>
            </a:r>
            <a:endParaRPr lang="ru-RU" sz="3600" dirty="0"/>
          </a:p>
        </p:txBody>
      </p:sp>
      <p:pic>
        <p:nvPicPr>
          <p:cNvPr id="7170" name="Picture 2" descr="C:\Users\user\Desktop\Мой конкурс\DSCN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5883">
            <a:off x="167455" y="1430301"/>
            <a:ext cx="4968553" cy="3477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C:\Users\user\Desktop\Мой конкурс\DSCN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0146">
            <a:off x="3923928" y="3057198"/>
            <a:ext cx="4956043" cy="3717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03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Мой конкурс\DSCN0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2910" y="1844824"/>
            <a:ext cx="8001056" cy="2462213"/>
          </a:xfrm>
          <a:prstGeom prst="rect">
            <a:avLst/>
          </a:prstGeom>
          <a:noFill/>
        </p:spPr>
        <p:txBody>
          <a:bodyPr wrap="square" rtlCol="0">
            <a:spAutoFit/>
          </a:bodyPr>
          <a:lstStyle/>
          <a:p>
            <a:endParaRPr lang="ru-RU" dirty="0" smtClean="0"/>
          </a:p>
          <a:p>
            <a:endParaRPr lang="ru-RU" dirty="0" smtClean="0"/>
          </a:p>
          <a:p>
            <a:r>
              <a:rPr lang="ru-RU" dirty="0" err="1" smtClean="0"/>
              <a:t>Использованые</a:t>
            </a:r>
            <a:r>
              <a:rPr lang="ru-RU" dirty="0" smtClean="0"/>
              <a:t> ресурсы:</a:t>
            </a:r>
          </a:p>
          <a:p>
            <a:r>
              <a:rPr lang="ru-RU" dirty="0" smtClean="0"/>
              <a:t>Солнышко - </a:t>
            </a:r>
            <a:r>
              <a:rPr lang="ru-RU" sz="1400" dirty="0" smtClean="0">
                <a:hlinkClick r:id="rId3"/>
              </a:rPr>
              <a:t>http://www.dietaonline.ru/community/post.php?topic_id=30706&amp;page=43</a:t>
            </a:r>
            <a:endParaRPr lang="ru-RU" sz="1400" dirty="0" smtClean="0"/>
          </a:p>
          <a:p>
            <a:r>
              <a:rPr lang="ru-RU" dirty="0" smtClean="0"/>
              <a:t>Фон - </a:t>
            </a:r>
            <a:r>
              <a:rPr lang="ru-RU" sz="1400" u="sng" dirty="0" smtClean="0">
                <a:hlinkClick r:id="rId4"/>
              </a:rPr>
              <a:t>http://www.gpark.kz/gdefon/download/241668?PHPSESSID=8e2f6e45406bb9e6af6c1e6d59252946</a:t>
            </a:r>
            <a:endParaRPr lang="ru-RU" sz="1400" u="sng" dirty="0" smtClean="0"/>
          </a:p>
          <a:p>
            <a:r>
              <a:rPr lang="ru-RU" dirty="0" smtClean="0"/>
              <a:t>Фото – 2 группа раннего возраста МКДОУ детский сад п. Рымникский</a:t>
            </a:r>
          </a:p>
          <a:p>
            <a:endParaRPr lang="ru-RU" sz="1400" dirty="0" smtClean="0"/>
          </a:p>
          <a:p>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268760"/>
            <a:ext cx="7516357" cy="4857403"/>
          </a:xfrm>
        </p:spPr>
        <p:txBody>
          <a:bodyPr>
            <a:normAutofit/>
          </a:bodyPr>
          <a:lstStyle/>
          <a:p>
            <a:pPr marL="0" indent="0">
              <a:buNone/>
            </a:pPr>
            <a:r>
              <a:rPr lang="ru-RU" sz="2800" dirty="0">
                <a:solidFill>
                  <a:schemeClr val="tx1"/>
                </a:solidFill>
                <a:latin typeface="Cambria" panose="02040503050406030204" pitchFamily="18" charset="0"/>
              </a:rPr>
              <a:t>Согласно п. 3.3.1. ФГОС ДО, РППС должна обеспечивать максимальную реализацию образовательного потенциала пространства Организации, группы, а также – участков, материалов, оборудования и инвентаря для развития детей дошкольного возраста в соответствии с особенностями каждого возрастного этапа, охраны и укрепления их здоровья, учета особенностей и коррекции недостатков их развития. </a:t>
            </a:r>
          </a:p>
          <a:p>
            <a:endParaRPr lang="ru-RU" sz="2800" dirty="0">
              <a:solidFill>
                <a:schemeClr val="tx1"/>
              </a:solidFill>
              <a:latin typeface="Cambria" panose="02040503050406030204" pitchFamily="18" charset="0"/>
            </a:endParaRPr>
          </a:p>
          <a:p>
            <a:endParaRPr lang="ru-RU" sz="28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703116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660373" cy="4713387"/>
          </a:xfrm>
        </p:spPr>
        <p:txBody>
          <a:bodyPr>
            <a:noAutofit/>
          </a:bodyPr>
          <a:lstStyle/>
          <a:p>
            <a:pPr marL="0" indent="0">
              <a:buNone/>
            </a:pPr>
            <a:r>
              <a:rPr lang="ru-RU" dirty="0">
                <a:solidFill>
                  <a:schemeClr val="tx1"/>
                </a:solidFill>
                <a:latin typeface="Cambria" panose="02040503050406030204" pitchFamily="18" charset="0"/>
              </a:rPr>
              <a:t>Результатом реализации указанных требований является создание РППС, так чтобы каждый компонент предметной развивающей среды был предназначен для детского коллектива в целом, но при этом окружающая среда давала возможность каждому ребенку заниматься любимым делом, проявлять и демонстрировать свою индивидуальность и творчество.</a:t>
            </a:r>
          </a:p>
          <a:p>
            <a:pPr marL="0" indent="0">
              <a:buNone/>
            </a:pPr>
            <a:r>
              <a:rPr lang="ru-RU" dirty="0" smtClean="0">
                <a:solidFill>
                  <a:schemeClr val="tx1"/>
                </a:solidFill>
                <a:latin typeface="Cambria" panose="02040503050406030204" pitchFamily="18" charset="0"/>
              </a:rPr>
              <a:t>   Правильная </a:t>
            </a:r>
            <a:r>
              <a:rPr lang="ru-RU" dirty="0">
                <a:solidFill>
                  <a:schemeClr val="tx1"/>
                </a:solidFill>
                <a:latin typeface="Cambria" panose="02040503050406030204" pitchFamily="18" charset="0"/>
              </a:rPr>
              <a:t>организация и умелое включение ребенка в активное взаимодействие с окружающим предметным миром является одним из условий эффективности организованного образовательного процесса</a:t>
            </a:r>
          </a:p>
        </p:txBody>
      </p:sp>
    </p:spTree>
    <p:extLst>
      <p:ext uri="{BB962C8B-B14F-4D97-AF65-F5344CB8AC3E}">
        <p14:creationId xmlns:p14="http://schemas.microsoft.com/office/powerpoint/2010/main" val="2960861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700808"/>
            <a:ext cx="8424936" cy="4421088"/>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ru-RU" sz="3400" b="1" dirty="0" smtClean="0">
                <a:solidFill>
                  <a:schemeClr val="tx1">
                    <a:lumMod val="95000"/>
                    <a:lumOff val="5000"/>
                  </a:schemeClr>
                </a:solidFill>
                <a:latin typeface="Monotype Corsiva" pitchFamily="66" charset="0"/>
              </a:rPr>
              <a:t> </a:t>
            </a:r>
            <a:r>
              <a:rPr lang="ru-RU" sz="3400" b="1" dirty="0" err="1" smtClean="0">
                <a:solidFill>
                  <a:schemeClr val="tx1">
                    <a:lumMod val="95000"/>
                    <a:lumOff val="5000"/>
                  </a:schemeClr>
                </a:solidFill>
                <a:latin typeface="Cambria" panose="02040503050406030204" pitchFamily="18" charset="0"/>
              </a:rPr>
              <a:t>полифункциональность</a:t>
            </a:r>
            <a:r>
              <a:rPr lang="ru-RU" sz="3400" b="1" dirty="0" smtClean="0">
                <a:solidFill>
                  <a:schemeClr val="tx1">
                    <a:lumMod val="95000"/>
                    <a:lumOff val="5000"/>
                  </a:schemeClr>
                </a:solidFill>
                <a:latin typeface="Cambria" panose="02040503050406030204" pitchFamily="18" charset="0"/>
              </a:rPr>
              <a:t> среды</a:t>
            </a:r>
            <a:r>
              <a:rPr lang="ru-RU" sz="3400" dirty="0" smtClean="0">
                <a:solidFill>
                  <a:schemeClr val="tx1">
                    <a:lumMod val="95000"/>
                    <a:lumOff val="5000"/>
                  </a:schemeClr>
                </a:solidFill>
                <a:latin typeface="Cambria" panose="02040503050406030204" pitchFamily="18" charset="0"/>
              </a:rPr>
              <a:t>: предметная развивающая среда должна открывать множество возможностей, обеспечивать все составляющие образовательного процесса, и в этом смысле должна быть многофункциональной. </a:t>
            </a:r>
          </a:p>
          <a:p>
            <a:r>
              <a:rPr lang="ru-RU" sz="3400" b="1" dirty="0" err="1" smtClean="0">
                <a:solidFill>
                  <a:schemeClr val="tx1">
                    <a:lumMod val="95000"/>
                    <a:lumOff val="5000"/>
                  </a:schemeClr>
                </a:solidFill>
                <a:latin typeface="Cambria" panose="02040503050406030204" pitchFamily="18" charset="0"/>
              </a:rPr>
              <a:t>трансформируемость</a:t>
            </a:r>
            <a:r>
              <a:rPr lang="ru-RU" sz="3400" b="1" dirty="0" smtClean="0">
                <a:solidFill>
                  <a:schemeClr val="tx1">
                    <a:lumMod val="95000"/>
                    <a:lumOff val="5000"/>
                  </a:schemeClr>
                </a:solidFill>
                <a:latin typeface="Cambria" panose="02040503050406030204" pitchFamily="18" charset="0"/>
              </a:rPr>
              <a:t> среды</a:t>
            </a:r>
            <a:r>
              <a:rPr lang="ru-RU" sz="3400" dirty="0" smtClean="0">
                <a:solidFill>
                  <a:schemeClr val="tx1">
                    <a:lumMod val="95000"/>
                    <a:lumOff val="5000"/>
                  </a:schemeClr>
                </a:solidFill>
                <a:latin typeface="Cambria" panose="02040503050406030204" pitchFamily="18" charset="0"/>
              </a:rPr>
              <a:t>, которая связана с ее </a:t>
            </a:r>
            <a:r>
              <a:rPr lang="ru-RU" sz="3400" dirty="0" err="1" smtClean="0">
                <a:solidFill>
                  <a:schemeClr val="tx1">
                    <a:lumMod val="95000"/>
                    <a:lumOff val="5000"/>
                  </a:schemeClr>
                </a:solidFill>
                <a:latin typeface="Cambria" panose="02040503050406030204" pitchFamily="18" charset="0"/>
              </a:rPr>
              <a:t>полифункциональностью</a:t>
            </a:r>
            <a:r>
              <a:rPr lang="ru-RU" sz="3400" dirty="0" smtClean="0">
                <a:solidFill>
                  <a:schemeClr val="tx1">
                    <a:lumMod val="95000"/>
                    <a:lumOff val="5000"/>
                  </a:schemeClr>
                </a:solidFill>
                <a:latin typeface="Cambria" panose="02040503050406030204" pitchFamily="18" charset="0"/>
              </a:rPr>
              <a:t> – это возможность изменений, позволяющих, по ситуации, вынести на первый план ту или иную функцию пространства (в отличие от монофункционального зонирования, жестко закрепляющего функции за определенным пространством). </a:t>
            </a:r>
          </a:p>
          <a:p>
            <a:r>
              <a:rPr lang="ru-RU" sz="3400" b="1" dirty="0" smtClean="0">
                <a:solidFill>
                  <a:schemeClr val="tx1">
                    <a:lumMod val="95000"/>
                    <a:lumOff val="5000"/>
                  </a:schemeClr>
                </a:solidFill>
                <a:latin typeface="Cambria" panose="02040503050406030204" pitchFamily="18" charset="0"/>
              </a:rPr>
              <a:t>вариативность</a:t>
            </a:r>
            <a:r>
              <a:rPr lang="ru-RU" sz="3400" dirty="0" smtClean="0">
                <a:solidFill>
                  <a:schemeClr val="tx1">
                    <a:lumMod val="95000"/>
                    <a:lumOff val="5000"/>
                  </a:schemeClr>
                </a:solidFill>
                <a:latin typeface="Cambria" panose="02040503050406030204" pitchFamily="18" charset="0"/>
              </a:rPr>
              <a:t>, сообразно  характеру современного образовательного процесса должен быть представлен рамочный (стержневой) проект предметной развивающей среды, конкретизирующие его модельные варианты для разных видов дошкольных образовательных учреждений как прототипы для конкретных вариантов среды, разрабатываемых уже самими педагогами-практиками. </a:t>
            </a:r>
          </a:p>
          <a:p>
            <a:endParaRPr lang="ru-RU" dirty="0"/>
          </a:p>
        </p:txBody>
      </p:sp>
      <p:sp>
        <p:nvSpPr>
          <p:cNvPr id="2" name="Заголовок 1"/>
          <p:cNvSpPr>
            <a:spLocks noGrp="1"/>
          </p:cNvSpPr>
          <p:nvPr>
            <p:ph type="title"/>
          </p:nvPr>
        </p:nvSpPr>
        <p:spPr>
          <a:xfrm>
            <a:off x="1547664" y="274638"/>
            <a:ext cx="7139136" cy="922114"/>
          </a:xfrm>
        </p:spPr>
        <p:txBody>
          <a:bodyPr>
            <a:noAutofit/>
          </a:bodyPr>
          <a:lstStyle/>
          <a:p>
            <a:r>
              <a:rPr lang="ru-RU"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Принципы построения предметно-развивающей среды:</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2276872"/>
            <a:ext cx="6552728" cy="3600400"/>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ru-RU" b="1" dirty="0" smtClean="0">
                <a:solidFill>
                  <a:schemeClr val="tx1">
                    <a:lumMod val="95000"/>
                    <a:lumOff val="5000"/>
                  </a:schemeClr>
                </a:solidFill>
                <a:latin typeface="Cambria" panose="02040503050406030204" pitchFamily="18" charset="0"/>
              </a:rPr>
              <a:t>Уголок сюжетно-ролевой игры;</a:t>
            </a:r>
          </a:p>
          <a:p>
            <a:r>
              <a:rPr lang="ru-RU" b="1" dirty="0" smtClean="0">
                <a:solidFill>
                  <a:schemeClr val="tx1">
                    <a:lumMod val="95000"/>
                    <a:lumOff val="5000"/>
                  </a:schemeClr>
                </a:solidFill>
                <a:latin typeface="Cambria" panose="02040503050406030204" pitchFamily="18" charset="0"/>
              </a:rPr>
              <a:t>Уголок двигательной активности;</a:t>
            </a:r>
          </a:p>
          <a:p>
            <a:r>
              <a:rPr lang="ru-RU" b="1" dirty="0" smtClean="0">
                <a:solidFill>
                  <a:schemeClr val="tx1">
                    <a:lumMod val="95000"/>
                    <a:lumOff val="5000"/>
                  </a:schemeClr>
                </a:solidFill>
                <a:latin typeface="Cambria" panose="02040503050406030204" pitchFamily="18" charset="0"/>
              </a:rPr>
              <a:t>Уголок изобразительной деятельности;</a:t>
            </a:r>
          </a:p>
          <a:p>
            <a:r>
              <a:rPr lang="ru-RU" b="1" dirty="0">
                <a:solidFill>
                  <a:schemeClr val="tx1">
                    <a:lumMod val="95000"/>
                    <a:lumOff val="5000"/>
                  </a:schemeClr>
                </a:solidFill>
                <a:latin typeface="Cambria" panose="02040503050406030204" pitchFamily="18" charset="0"/>
              </a:rPr>
              <a:t>Музыкально – театральный </a:t>
            </a:r>
            <a:r>
              <a:rPr lang="ru-RU" b="1" dirty="0" smtClean="0">
                <a:solidFill>
                  <a:schemeClr val="tx1">
                    <a:lumMod val="95000"/>
                    <a:lumOff val="5000"/>
                  </a:schemeClr>
                </a:solidFill>
                <a:latin typeface="Cambria" panose="02040503050406030204" pitchFamily="18" charset="0"/>
              </a:rPr>
              <a:t>уголок;</a:t>
            </a:r>
            <a:endParaRPr lang="ru-RU" b="1" dirty="0">
              <a:solidFill>
                <a:schemeClr val="tx1">
                  <a:lumMod val="95000"/>
                  <a:lumOff val="5000"/>
                </a:schemeClr>
              </a:solidFill>
              <a:latin typeface="Cambria" panose="02040503050406030204" pitchFamily="18" charset="0"/>
            </a:endParaRPr>
          </a:p>
          <a:p>
            <a:r>
              <a:rPr lang="ru-RU" b="1" dirty="0" smtClean="0">
                <a:solidFill>
                  <a:schemeClr val="tx1">
                    <a:lumMod val="95000"/>
                    <a:lumOff val="5000"/>
                  </a:schemeClr>
                </a:solidFill>
                <a:latin typeface="Cambria" panose="02040503050406030204" pitchFamily="18" charset="0"/>
              </a:rPr>
              <a:t>Художественно – речевая зона;</a:t>
            </a:r>
            <a:endParaRPr lang="ru-RU" b="1" dirty="0">
              <a:solidFill>
                <a:schemeClr val="tx1">
                  <a:lumMod val="95000"/>
                  <a:lumOff val="5000"/>
                </a:schemeClr>
              </a:solidFill>
              <a:latin typeface="Cambria" panose="02040503050406030204" pitchFamily="18" charset="0"/>
            </a:endParaRPr>
          </a:p>
          <a:p>
            <a:r>
              <a:rPr lang="ru-RU" b="1" dirty="0">
                <a:solidFill>
                  <a:schemeClr val="tx1">
                    <a:lumMod val="95000"/>
                    <a:lumOff val="5000"/>
                  </a:schemeClr>
                </a:solidFill>
                <a:latin typeface="Cambria" panose="02040503050406030204" pitchFamily="18" charset="0"/>
              </a:rPr>
              <a:t>Уголок </a:t>
            </a:r>
            <a:r>
              <a:rPr lang="ru-RU" b="1" dirty="0" smtClean="0">
                <a:solidFill>
                  <a:schemeClr val="tx1">
                    <a:lumMod val="95000"/>
                    <a:lumOff val="5000"/>
                  </a:schemeClr>
                </a:solidFill>
                <a:latin typeface="Cambria" panose="02040503050406030204" pitchFamily="18" charset="0"/>
              </a:rPr>
              <a:t>конструктивной деятельности;</a:t>
            </a:r>
          </a:p>
          <a:p>
            <a:r>
              <a:rPr lang="ru-RU" b="1" dirty="0" smtClean="0">
                <a:solidFill>
                  <a:schemeClr val="tx1">
                    <a:lumMod val="95000"/>
                    <a:lumOff val="5000"/>
                  </a:schemeClr>
                </a:solidFill>
                <a:latin typeface="Cambria" panose="02040503050406030204" pitchFamily="18" charset="0"/>
              </a:rPr>
              <a:t>Зона дидактических игр.</a:t>
            </a:r>
          </a:p>
          <a:p>
            <a:endParaRPr lang="ru-RU" b="1" dirty="0">
              <a:solidFill>
                <a:schemeClr val="tx1">
                  <a:lumMod val="95000"/>
                  <a:lumOff val="5000"/>
                </a:schemeClr>
              </a:solidFill>
              <a:latin typeface="Cambria" panose="02040503050406030204" pitchFamily="18" charset="0"/>
            </a:endParaRPr>
          </a:p>
          <a:p>
            <a:endParaRPr lang="ru-RU" sz="1800" b="1" dirty="0">
              <a:solidFill>
                <a:schemeClr val="tx1">
                  <a:lumMod val="95000"/>
                  <a:lumOff val="5000"/>
                </a:schemeClr>
              </a:solidFill>
              <a:latin typeface="Cambria" panose="02040503050406030204" pitchFamily="18" charset="0"/>
            </a:endParaRPr>
          </a:p>
          <a:p>
            <a:endParaRPr lang="ru-RU" sz="1800" b="1" dirty="0" smtClean="0">
              <a:solidFill>
                <a:schemeClr val="tx1">
                  <a:lumMod val="95000"/>
                  <a:lumOff val="5000"/>
                </a:schemeClr>
              </a:solidFill>
              <a:latin typeface="Cambria" panose="02040503050406030204" pitchFamily="18" charset="0"/>
            </a:endParaRPr>
          </a:p>
          <a:p>
            <a:endParaRPr lang="ru-RU" sz="1800" b="1" dirty="0" smtClean="0">
              <a:solidFill>
                <a:schemeClr val="tx1">
                  <a:lumMod val="95000"/>
                  <a:lumOff val="5000"/>
                </a:schemeClr>
              </a:solidFill>
              <a:latin typeface="Cambria" panose="02040503050406030204" pitchFamily="18" charset="0"/>
            </a:endParaRPr>
          </a:p>
        </p:txBody>
      </p:sp>
      <p:sp>
        <p:nvSpPr>
          <p:cNvPr id="2" name="Заголовок 1"/>
          <p:cNvSpPr>
            <a:spLocks noGrp="1"/>
          </p:cNvSpPr>
          <p:nvPr>
            <p:ph type="title"/>
          </p:nvPr>
        </p:nvSpPr>
        <p:spPr>
          <a:xfrm>
            <a:off x="1763688" y="404664"/>
            <a:ext cx="6995120" cy="115212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2700" dirty="0" smtClean="0"/>
              <a:t>В нашей группе предметно-развивающая среда разделена на уголки для самостоятельной деятельности детей:</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123728" y="404664"/>
            <a:ext cx="6048672" cy="783778"/>
          </a:xfrm>
        </p:spPr>
        <p:style>
          <a:lnRef idx="2">
            <a:schemeClr val="accent1"/>
          </a:lnRef>
          <a:fillRef idx="1">
            <a:schemeClr val="lt1"/>
          </a:fillRef>
          <a:effectRef idx="0">
            <a:schemeClr val="accent1"/>
          </a:effectRef>
          <a:fontRef idx="minor">
            <a:schemeClr val="dk1"/>
          </a:fontRef>
        </p:style>
        <p:txBody>
          <a:bodyPr>
            <a:normAutofit/>
          </a:bodyPr>
          <a:lstStyle/>
          <a:p>
            <a:r>
              <a:rPr lang="ru-RU" b="1" dirty="0"/>
              <a:t>Уголок сюжетно-ролевой игры</a:t>
            </a:r>
          </a:p>
        </p:txBody>
      </p:sp>
      <p:sp>
        <p:nvSpPr>
          <p:cNvPr id="9" name="Объект 8"/>
          <p:cNvSpPr>
            <a:spLocks noGrp="1"/>
          </p:cNvSpPr>
          <p:nvPr>
            <p:ph sz="half" idx="2"/>
          </p:nvPr>
        </p:nvSpPr>
        <p:spPr>
          <a:xfrm rot="21375366">
            <a:off x="611560" y="1196752"/>
            <a:ext cx="4032447" cy="2088232"/>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r>
              <a:rPr lang="ru-RU" dirty="0" smtClean="0"/>
              <a:t>Задачи</a:t>
            </a:r>
            <a:r>
              <a:rPr lang="ru-RU" dirty="0"/>
              <a:t>:</a:t>
            </a:r>
          </a:p>
          <a:p>
            <a:r>
              <a:rPr lang="ru-RU" dirty="0"/>
              <a:t>Способствовать возникновению игры; развивать умение выбирать роль, выполнять в игре несколько взаимосвязанных действий; формирование коммуникативных навыков в игре; развитие подражательности и творческих способностей.</a:t>
            </a:r>
          </a:p>
          <a:p>
            <a:r>
              <a:rPr lang="ru-RU" dirty="0"/>
              <a:t> Учить использовать в играх строительный </a:t>
            </a:r>
            <a:r>
              <a:rPr lang="ru-RU" dirty="0" smtClean="0"/>
              <a:t>материал для </a:t>
            </a:r>
            <a:r>
              <a:rPr lang="ru-RU" dirty="0"/>
              <a:t>сюжетных </a:t>
            </a:r>
            <a:r>
              <a:rPr lang="ru-RU" dirty="0" smtClean="0"/>
              <a:t>игр.</a:t>
            </a:r>
            <a:endParaRPr lang="ru-RU" dirty="0"/>
          </a:p>
          <a:p>
            <a:endParaRPr lang="ru-RU" dirty="0"/>
          </a:p>
        </p:txBody>
      </p:sp>
      <p:pic>
        <p:nvPicPr>
          <p:cNvPr id="1026" name="Picture 2" descr="C:\Users\user\Desktop\Мой конкурс\DSCN0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3544">
            <a:off x="341498" y="3365481"/>
            <a:ext cx="3806285" cy="2854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C:\Users\user\Desktop\Мой конкурс\DSCN0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4218">
            <a:off x="4309770" y="2708920"/>
            <a:ext cx="4464496"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96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Мой конкурс\Новая папка\DSCN0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33039">
            <a:off x="755576" y="2492896"/>
            <a:ext cx="3024336" cy="4032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Мой конкурс\DSCN00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06"/>
          <a:stretch/>
        </p:blipFill>
        <p:spPr bwMode="auto">
          <a:xfrm rot="156775">
            <a:off x="4352164" y="2642802"/>
            <a:ext cx="3939186" cy="3521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915816" y="620688"/>
            <a:ext cx="5770984" cy="970368"/>
          </a:xfrm>
        </p:spPr>
        <p:txBody>
          <a:bodyPr>
            <a:normAutofit fontScale="90000"/>
          </a:bodyPr>
          <a:lstStyle/>
          <a:p>
            <a:r>
              <a:rPr lang="ru-RU" dirty="0"/>
              <a:t>Уголок двигательной активности</a:t>
            </a:r>
            <a:br>
              <a:rPr lang="ru-RU" dirty="0"/>
            </a:br>
            <a:endParaRPr lang="ru-RU" dirty="0"/>
          </a:p>
        </p:txBody>
      </p:sp>
      <p:sp>
        <p:nvSpPr>
          <p:cNvPr id="4" name="Объект 3"/>
          <p:cNvSpPr>
            <a:spLocks noGrp="1"/>
          </p:cNvSpPr>
          <p:nvPr>
            <p:ph sz="half" idx="2"/>
          </p:nvPr>
        </p:nvSpPr>
        <p:spPr>
          <a:xfrm>
            <a:off x="1403648" y="1124743"/>
            <a:ext cx="5904656" cy="2016225"/>
          </a:xfrm>
        </p:spPr>
        <p:txBody>
          <a:bodyPr>
            <a:normAutofit fontScale="55000" lnSpcReduction="20000"/>
          </a:bodyPr>
          <a:lstStyle/>
          <a:p>
            <a:pPr marL="0" indent="0">
              <a:buNone/>
            </a:pPr>
            <a:r>
              <a:rPr lang="ru-RU" sz="2500" b="1" dirty="0" smtClean="0">
                <a:solidFill>
                  <a:schemeClr val="tx1">
                    <a:lumMod val="95000"/>
                    <a:lumOff val="5000"/>
                  </a:schemeClr>
                </a:solidFill>
              </a:rPr>
              <a:t>Задачи: </a:t>
            </a:r>
          </a:p>
          <a:p>
            <a:r>
              <a:rPr lang="ru-RU" sz="2500" dirty="0" smtClean="0">
                <a:solidFill>
                  <a:schemeClr val="tx1">
                    <a:lumMod val="95000"/>
                    <a:lumOff val="5000"/>
                  </a:schemeClr>
                </a:solidFill>
              </a:rPr>
              <a:t>Создание условий </a:t>
            </a:r>
            <a:r>
              <a:rPr lang="ru-RU" sz="2500" dirty="0">
                <a:solidFill>
                  <a:schemeClr val="tx1">
                    <a:lumMod val="95000"/>
                    <a:lumOff val="5000"/>
                  </a:schemeClr>
                </a:solidFill>
              </a:rPr>
              <a:t>для занятия физическими упражнениями в группе,</a:t>
            </a:r>
          </a:p>
          <a:p>
            <a:r>
              <a:rPr lang="ru-RU" sz="2500" dirty="0" smtClean="0">
                <a:solidFill>
                  <a:schemeClr val="tx1">
                    <a:lumMod val="95000"/>
                    <a:lumOff val="5000"/>
                  </a:schemeClr>
                </a:solidFill>
              </a:rPr>
              <a:t>Стимулирование желания </a:t>
            </a:r>
            <a:r>
              <a:rPr lang="ru-RU" sz="2500" dirty="0">
                <a:solidFill>
                  <a:schemeClr val="tx1">
                    <a:lumMod val="95000"/>
                    <a:lumOff val="5000"/>
                  </a:schemeClr>
                </a:solidFill>
              </a:rPr>
              <a:t>детей заниматься двигательной деятельностью.</a:t>
            </a:r>
          </a:p>
          <a:p>
            <a:r>
              <a:rPr lang="ru-RU" sz="2500" dirty="0" smtClean="0">
                <a:solidFill>
                  <a:schemeClr val="tx1">
                    <a:lumMod val="95000"/>
                    <a:lumOff val="5000"/>
                  </a:schemeClr>
                </a:solidFill>
              </a:rPr>
              <a:t>Воспитание </a:t>
            </a:r>
            <a:r>
              <a:rPr lang="ru-RU" sz="2500" dirty="0">
                <a:solidFill>
                  <a:schemeClr val="tx1">
                    <a:lumMod val="95000"/>
                    <a:lumOff val="5000"/>
                  </a:schemeClr>
                </a:solidFill>
              </a:rPr>
              <a:t>у детей </a:t>
            </a:r>
            <a:r>
              <a:rPr lang="ru-RU" sz="2500" dirty="0" smtClean="0">
                <a:solidFill>
                  <a:schemeClr val="tx1">
                    <a:lumMod val="95000"/>
                    <a:lumOff val="5000"/>
                  </a:schemeClr>
                </a:solidFill>
              </a:rPr>
              <a:t>осознанного </a:t>
            </a:r>
            <a:r>
              <a:rPr lang="ru-RU" sz="2500" dirty="0">
                <a:solidFill>
                  <a:schemeClr val="tx1">
                    <a:lumMod val="95000"/>
                    <a:lumOff val="5000"/>
                  </a:schemeClr>
                </a:solidFill>
              </a:rPr>
              <a:t>отношение к своему здоровью. </a:t>
            </a:r>
            <a:endParaRPr lang="ru-RU" sz="2500" dirty="0" smtClean="0">
              <a:solidFill>
                <a:schemeClr val="tx1">
                  <a:lumMod val="95000"/>
                  <a:lumOff val="5000"/>
                </a:schemeClr>
              </a:solidFill>
            </a:endParaRPr>
          </a:p>
          <a:p>
            <a:r>
              <a:rPr lang="ru-RU" sz="2500" dirty="0" smtClean="0">
                <a:solidFill>
                  <a:schemeClr val="tx1">
                    <a:lumMod val="95000"/>
                    <a:lumOff val="5000"/>
                  </a:schemeClr>
                </a:solidFill>
              </a:rPr>
              <a:t>Укрепление </a:t>
            </a:r>
            <a:r>
              <a:rPr lang="ru-RU" sz="2500" dirty="0">
                <a:solidFill>
                  <a:schemeClr val="tx1">
                    <a:lumMod val="95000"/>
                    <a:lumOff val="5000"/>
                  </a:schemeClr>
                </a:solidFill>
              </a:rPr>
              <a:t>мышц нижних и верхних конечностей, профилактика </a:t>
            </a:r>
            <a:r>
              <a:rPr lang="ru-RU" sz="2500" dirty="0" smtClean="0">
                <a:solidFill>
                  <a:schemeClr val="tx1">
                    <a:lumMod val="95000"/>
                    <a:lumOff val="5000"/>
                  </a:schemeClr>
                </a:solidFill>
              </a:rPr>
              <a:t>плоскостопия;</a:t>
            </a:r>
          </a:p>
          <a:p>
            <a:r>
              <a:rPr lang="ru-RU" sz="2500" dirty="0">
                <a:solidFill>
                  <a:schemeClr val="tx1">
                    <a:lumMod val="95000"/>
                    <a:lumOff val="5000"/>
                  </a:schemeClr>
                </a:solidFill>
              </a:rPr>
              <a:t>П</a:t>
            </a:r>
            <a:r>
              <a:rPr lang="ru-RU" sz="2500" dirty="0" smtClean="0">
                <a:solidFill>
                  <a:schemeClr val="tx1">
                    <a:lumMod val="95000"/>
                    <a:lumOff val="5000"/>
                  </a:schemeClr>
                </a:solidFill>
              </a:rPr>
              <a:t>рофилактика </a:t>
            </a:r>
            <a:r>
              <a:rPr lang="ru-RU" sz="2500" dirty="0">
                <a:solidFill>
                  <a:schemeClr val="tx1">
                    <a:lumMod val="95000"/>
                    <a:lumOff val="5000"/>
                  </a:schemeClr>
                </a:solidFill>
              </a:rPr>
              <a:t>простудных заболеваний</a:t>
            </a:r>
            <a:r>
              <a:rPr lang="ru-RU" sz="2500" dirty="0" smtClean="0">
                <a:solidFill>
                  <a:schemeClr val="tx1">
                    <a:lumMod val="95000"/>
                    <a:lumOff val="5000"/>
                  </a:schemeClr>
                </a:solidFill>
              </a:rPr>
              <a:t>;</a:t>
            </a:r>
          </a:p>
          <a:p>
            <a:r>
              <a:rPr lang="ru-RU" sz="2500" dirty="0">
                <a:solidFill>
                  <a:schemeClr val="tx1">
                    <a:lumMod val="95000"/>
                    <a:lumOff val="5000"/>
                  </a:schemeClr>
                </a:solidFill>
              </a:rPr>
              <a:t>У</a:t>
            </a:r>
            <a:r>
              <a:rPr lang="ru-RU" sz="2500" dirty="0" smtClean="0">
                <a:solidFill>
                  <a:schemeClr val="tx1">
                    <a:lumMod val="95000"/>
                    <a:lumOff val="5000"/>
                  </a:schemeClr>
                </a:solidFill>
              </a:rPr>
              <a:t>крепление </a:t>
            </a:r>
            <a:r>
              <a:rPr lang="ru-RU" sz="2500" dirty="0">
                <a:solidFill>
                  <a:schemeClr val="tx1">
                    <a:lumMod val="95000"/>
                    <a:lumOff val="5000"/>
                  </a:schemeClr>
                </a:solidFill>
              </a:rPr>
              <a:t>мышц спинного позвоночника.</a:t>
            </a:r>
          </a:p>
          <a:p>
            <a:endParaRPr lang="ru-RU" sz="2500" dirty="0"/>
          </a:p>
        </p:txBody>
      </p:sp>
    </p:spTree>
    <p:extLst>
      <p:ext uri="{BB962C8B-B14F-4D97-AF65-F5344CB8AC3E}">
        <p14:creationId xmlns:p14="http://schemas.microsoft.com/office/powerpoint/2010/main" val="4260337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87824" y="332656"/>
            <a:ext cx="5544616" cy="1296144"/>
          </a:xfrm>
          <a:noFill/>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Уголок изобразительной деятельности:</a:t>
            </a:r>
          </a:p>
        </p:txBody>
      </p:sp>
      <p:pic>
        <p:nvPicPr>
          <p:cNvPr id="1026" name="Picture 2" descr="C:\Users\user\Desktop\Мой конкурс\Новая папка\DSCN0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97364">
            <a:off x="398985" y="2223336"/>
            <a:ext cx="4452125" cy="33389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Ясли\IMG_20171030_1023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916">
            <a:off x="5220072" y="1959340"/>
            <a:ext cx="324036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07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580</TotalTime>
  <Words>658</Words>
  <Application>Microsoft Office PowerPoint</Application>
  <PresentationFormat>Экран (4:3)</PresentationFormat>
  <Paragraphs>69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Волна</vt:lpstr>
      <vt:lpstr>Муниципальное казённое дошкольное образовательное учреждение  «Детский сад общеразвивающего вида»  п. Рымникский</vt:lpstr>
      <vt:lpstr> Главной задачей педагога является умение заинтересовать детей, развить в них творческую активность, поэтому мы постарались сделать окружение для воспитанников ярким, эстетическим и интересным. </vt:lpstr>
      <vt:lpstr>Презентация PowerPoint</vt:lpstr>
      <vt:lpstr>Презентация PowerPoint</vt:lpstr>
      <vt:lpstr>Принципы построения предметно-развивающей среды:</vt:lpstr>
      <vt:lpstr>В нашей группе предметно-развивающая среда разделена на уголки для самостоятельной деятельности детей:</vt:lpstr>
      <vt:lpstr>Презентация PowerPoint</vt:lpstr>
      <vt:lpstr>Уголок двигательной активности </vt:lpstr>
      <vt:lpstr>Презентация PowerPoint</vt:lpstr>
      <vt:lpstr>Музыкально – театральный уголок </vt:lpstr>
      <vt:lpstr>Презентация PowerPoint</vt:lpstr>
      <vt:lpstr>Зона конструктивной деятельности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Свободная деятельность детей…</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Teremok</cp:lastModifiedBy>
  <cp:revision>133</cp:revision>
  <dcterms:created xsi:type="dcterms:W3CDTF">2013-01-06T18:32:13Z</dcterms:created>
  <dcterms:modified xsi:type="dcterms:W3CDTF">2018-04-26T12:00:25Z</dcterms:modified>
</cp:coreProperties>
</file>