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9" r:id="rId2"/>
    <p:sldId id="310" r:id="rId3"/>
    <p:sldId id="311" r:id="rId4"/>
    <p:sldId id="312" r:id="rId5"/>
    <p:sldId id="313" r:id="rId6"/>
    <p:sldId id="320" r:id="rId7"/>
    <p:sldId id="315" r:id="rId8"/>
    <p:sldId id="317" r:id="rId9"/>
    <p:sldId id="318" r:id="rId10"/>
    <p:sldId id="319" r:id="rId11"/>
    <p:sldId id="321" r:id="rId12"/>
    <p:sldId id="322" r:id="rId13"/>
    <p:sldId id="333" r:id="rId14"/>
    <p:sldId id="323" r:id="rId15"/>
    <p:sldId id="326" r:id="rId16"/>
    <p:sldId id="324" r:id="rId17"/>
    <p:sldId id="325" r:id="rId18"/>
    <p:sldId id="327" r:id="rId19"/>
    <p:sldId id="328" r:id="rId20"/>
    <p:sldId id="332" r:id="rId21"/>
    <p:sldId id="329" r:id="rId22"/>
    <p:sldId id="33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FF"/>
    <a:srgbClr val="CC6600"/>
    <a:srgbClr val="071069"/>
    <a:srgbClr val="00CC00"/>
    <a:srgbClr val="3399FF"/>
    <a:srgbClr val="FFFF66"/>
    <a:srgbClr val="FF6600"/>
    <a:srgbClr val="0000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2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3600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свободное время 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8749163626264038E-3"/>
          <c:y val="0.16368539195426893"/>
          <c:w val="0.44863061948466887"/>
          <c:h val="0.599203468838283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свободное время </c:v>
                </c:pt>
              </c:strCache>
            </c:strRef>
          </c:tx>
          <c:explosion val="16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66FFFF"/>
              </a:solidFill>
            </c:spPr>
          </c:dPt>
          <c:dPt>
            <c:idx val="3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компьютерные игры</c:v>
                </c:pt>
                <c:pt idx="1">
                  <c:v>просмотр телевизионных передач</c:v>
                </c:pt>
                <c:pt idx="2">
                  <c:v>прогулка во дворе</c:v>
                </c:pt>
                <c:pt idx="3">
                  <c:v>секция, кружок</c:v>
                </c:pt>
                <c:pt idx="4">
                  <c:v>общаюсь с друзьями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800" b="1"/>
            </a:pPr>
            <a:endParaRPr lang="ru-RU"/>
          </a:p>
        </c:txPr>
      </c:legendEntry>
      <c:layout>
        <c:manualLayout>
          <c:xMode val="edge"/>
          <c:yMode val="edge"/>
          <c:x val="0.51204199616920143"/>
          <c:y val="0.13424752366483098"/>
          <c:w val="0.48795800383079968"/>
          <c:h val="0.86575247633517083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5618705778184921"/>
          <c:y val="2.6051905515687663E-2"/>
        </c:manualLayout>
      </c:layout>
      <c:txPr>
        <a:bodyPr/>
        <a:lstStyle/>
        <a:p>
          <a:pPr>
            <a:defRPr sz="320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6136647687821154E-2"/>
          <c:y val="0.10028854017189004"/>
          <c:w val="0.38427903531916963"/>
          <c:h val="0.38215285599908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 за компьютером</c:v>
                </c:pt>
              </c:strCache>
            </c:strRef>
          </c:tx>
          <c:explosion val="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каждый день, не ограничивая себя во времени</c:v>
                </c:pt>
                <c:pt idx="1">
                  <c:v>каждый день 1-2 часа</c:v>
                </c:pt>
                <c:pt idx="2">
                  <c:v>в выходные дни подолгу</c:v>
                </c:pt>
                <c:pt idx="3">
                  <c:v>1 раз в  неделю 1-2 часа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1.5125329815303472E-2"/>
          <c:y val="0.44542116064126897"/>
          <c:w val="0.47653659213998145"/>
          <c:h val="0.5436921483813119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</a:t>
            </a:r>
            <a:r>
              <a:rPr lang="ru-RU" baseline="0" dirty="0" smtClean="0"/>
              <a:t> какие игры играют школьники?</a:t>
            </a:r>
            <a:endParaRPr lang="en-US" dirty="0"/>
          </a:p>
        </c:rich>
      </c:tx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1.8063404564808601E-2"/>
          <c:y val="0.21548673795306247"/>
          <c:w val="0.61757500723769565"/>
          <c:h val="0.696155857982687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bubble3D val="1"/>
            <c:spPr>
              <a:solidFill>
                <a:srgbClr val="FFC000"/>
              </a:solidFill>
            </c:spPr>
          </c:dPt>
          <c:dPt>
            <c:idx val="1"/>
            <c:bubble3D val="1"/>
            <c:spPr>
              <a:solidFill>
                <a:srgbClr val="00B0F0"/>
              </a:solidFill>
            </c:spPr>
          </c:dPt>
          <c:dPt>
            <c:idx val="2"/>
            <c:bubble3D val="1"/>
            <c:spPr>
              <a:solidFill>
                <a:srgbClr val="00CC00"/>
              </a:solidFill>
            </c:spPr>
          </c:dPt>
          <c:dPt>
            <c:idx val="3"/>
            <c:bubble3D val="1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7.2598791599095356E-3"/>
                  <c:y val="-6.0080544368837682E-2"/>
                </c:manualLayout>
              </c:layout>
              <c:showPercent val="1"/>
            </c:dLbl>
            <c:dLbl>
              <c:idx val="1"/>
              <c:layout>
                <c:manualLayout>
                  <c:x val="-4.1157183912780476E-2"/>
                  <c:y val="-5.1112808406239871E-2"/>
                </c:manualLayout>
              </c:layout>
              <c:showPercent val="1"/>
            </c:dLbl>
            <c:dLbl>
              <c:idx val="2"/>
              <c:layout>
                <c:manualLayout>
                  <c:x val="7.7884662911695539E-4"/>
                  <c:y val="5.2329537564227188E-2"/>
                </c:manualLayout>
              </c:layout>
              <c:showPercent val="1"/>
            </c:dLbl>
            <c:dLbl>
              <c:idx val="3"/>
              <c:layout>
                <c:manualLayout>
                  <c:x val="2.2338352253335813E-2"/>
                  <c:y val="9.2753321297967973E-3"/>
                </c:manualLayout>
              </c:layout>
              <c:showPercent val="1"/>
            </c:dLbl>
            <c:showPercent val="1"/>
          </c:dLbls>
          <c:cat>
            <c:strRef>
              <c:f>Лист1!$A$2:$A$5</c:f>
              <c:strCache>
                <c:ptCount val="4"/>
                <c:pt idx="0">
                  <c:v>догонялки</c:v>
                </c:pt>
                <c:pt idx="1">
                  <c:v>казаки -разбойники</c:v>
                </c:pt>
                <c:pt idx="2">
                  <c:v>футбол</c:v>
                </c:pt>
                <c:pt idx="3">
                  <c:v>прятки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3.2</c:v>
                </c:pt>
                <c:pt idx="2">
                  <c:v>2.8</c:v>
                </c:pt>
                <c:pt idx="3">
                  <c:v>0.60000000000000064</c:v>
                </c:pt>
              </c:numCache>
            </c:numRef>
          </c:val>
          <c:bubble3D val="1"/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0.61932570570471612"/>
          <c:y val="0.26190829977317981"/>
          <c:w val="0.37170661325286891"/>
          <c:h val="0.5797972503818943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450369418567425E-2"/>
          <c:y val="6.7025659336377103E-4"/>
          <c:w val="0.61304283743693599"/>
          <c:h val="0.90191507062344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гуляли</c:v>
                </c:pt>
                <c:pt idx="1">
                  <c:v>читали</c:v>
                </c:pt>
                <c:pt idx="2">
                  <c:v>посещали кружки, секции</c:v>
                </c:pt>
                <c:pt idx="3">
                  <c:v>смотрели телевизор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0450885608236968"/>
          <c:y val="0.60059757794190427"/>
          <c:w val="0.49657259079325533"/>
          <c:h val="0.37047809347737598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0838534688000092E-2"/>
          <c:y val="0.14784862376791971"/>
          <c:w val="0.61622347246566223"/>
          <c:h val="0.76015383057976882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казаки-разбойники</c:v>
                </c:pt>
              </c:strCache>
            </c:strRef>
          </c:tx>
          <c:spPr>
            <a:solidFill>
              <a:srgbClr val="92D050"/>
            </a:solidFill>
            <a:ln w="28575">
              <a:noFill/>
            </a:ln>
          </c:spPr>
          <c:cat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резиночки</c:v>
                </c:pt>
              </c:strCache>
            </c:strRef>
          </c:tx>
          <c:spPr>
            <a:solidFill>
              <a:srgbClr val="3399FF"/>
            </a:solidFill>
            <a:ln w="28575">
              <a:noFill/>
            </a:ln>
          </c:spPr>
          <c:dPt>
            <c:idx val="0"/>
            <c:spPr>
              <a:solidFill>
                <a:srgbClr val="7030A0"/>
              </a:solidFill>
              <a:ln w="28575">
                <a:noFill/>
              </a:ln>
            </c:spPr>
          </c:dPt>
          <c:cat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прятки</c:v>
                </c:pt>
              </c:strCache>
            </c:strRef>
          </c:tx>
          <c:spPr>
            <a:solidFill>
              <a:srgbClr val="FFC000"/>
            </a:solidFill>
            <a:ln w="28575">
              <a:noFill/>
            </a:ln>
          </c:spPr>
          <c:cat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cat>
          <c:val>
            <c:numRef>
              <c:f>Лист1!$B$4</c:f>
              <c:numCache>
                <c:formatCode>dd/mmm</c:formatCode>
                <c:ptCount val="1"/>
                <c:pt idx="0">
                  <c:v>3.7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городки</c:v>
                </c:pt>
              </c:strCache>
            </c:strRef>
          </c:tx>
          <c:spPr>
            <a:solidFill>
              <a:srgbClr val="009900"/>
            </a:solidFill>
            <a:ln w="28575">
              <a:noFill/>
            </a:ln>
          </c:spPr>
          <c:cat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футбол</c:v>
                </c:pt>
              </c:strCache>
            </c:strRef>
          </c:tx>
          <c:spPr>
            <a:solidFill>
              <a:srgbClr val="FF6600"/>
            </a:solidFill>
            <a:ln w="28575">
              <a:noFill/>
            </a:ln>
          </c:spPr>
          <c:cat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в профессии</c:v>
                </c:pt>
              </c:strCache>
            </c:strRef>
          </c:tx>
          <c:spPr>
            <a:solidFill>
              <a:srgbClr val="CC6600"/>
            </a:solidFill>
            <a:ln w="28575">
              <a:noFill/>
            </a:ln>
          </c:spPr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c:spPr>
          </c:dPt>
          <c:cat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1.9000000000000001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классики</c:v>
                </c:pt>
              </c:strCache>
            </c:strRef>
          </c:tx>
          <c:spPr>
            <a:solidFill>
              <a:srgbClr val="66FFFF"/>
            </a:solidFill>
            <a:ln w="28575">
              <a:noFill/>
            </a:ln>
          </c:spPr>
          <c:cat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cat>
          <c:val>
            <c:numRef>
              <c:f>Лист1!$B$8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вышибылы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071069"/>
              </a:solidFill>
              <a:ln>
                <a:noFill/>
              </a:ln>
            </c:spPr>
          </c:dPt>
          <c:cat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cat>
          <c:val>
            <c:numRef>
              <c:f>Лист1!$B$9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крестики-нолики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cat>
          <c:val>
            <c:numRef>
              <c:f>Лист1!$B$10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карты</c:v>
                </c:pt>
              </c:strCache>
            </c:strRef>
          </c:tx>
          <c:cat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cat>
          <c:val>
            <c:numRef>
              <c:f>Лист1!$B$11</c:f>
              <c:numCache>
                <c:formatCode>General</c:formatCode>
                <c:ptCount val="1"/>
                <c:pt idx="0">
                  <c:v>0.70000000000000062</c:v>
                </c:pt>
              </c:numCache>
            </c:numRef>
          </c:val>
        </c:ser>
        <c:axId val="128025344"/>
        <c:axId val="128026880"/>
      </c:barChart>
      <c:catAx>
        <c:axId val="128025344"/>
        <c:scaling>
          <c:orientation val="minMax"/>
        </c:scaling>
        <c:delete val="1"/>
        <c:axPos val="b"/>
        <c:tickLblPos val="none"/>
        <c:crossAx val="128026880"/>
        <c:crosses val="autoZero"/>
        <c:auto val="1"/>
        <c:lblAlgn val="ctr"/>
        <c:lblOffset val="100"/>
      </c:catAx>
      <c:valAx>
        <c:axId val="128026880"/>
        <c:scaling>
          <c:orientation val="minMax"/>
        </c:scaling>
        <c:axPos val="l"/>
        <c:majorGridlines/>
        <c:numFmt formatCode="General" sourceLinked="1"/>
        <c:tickLblPos val="nextTo"/>
        <c:crossAx val="128025344"/>
        <c:crosses val="autoZero"/>
        <c:crossBetween val="between"/>
      </c:valAx>
      <c:spPr>
        <a:ln w="28575"/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0.27027</cdr:x>
      <cdr:y>0.37313</cdr:y>
    </cdr:from>
    <cdr:to>
      <cdr:x>0.41441</cdr:x>
      <cdr:y>0.46269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300" y="1800250"/>
          <a:ext cx="1152160" cy="432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/>
            <a:t>60%</a:t>
          </a:r>
          <a:endParaRPr lang="ru-RU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0.14815</cdr:y>
    </cdr:from>
    <cdr:to>
      <cdr:x>0.23333</cdr:x>
      <cdr:y>0.22222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120" y="864120"/>
          <a:ext cx="1152160" cy="432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2000" dirty="0" smtClean="0"/>
            <a:t>8%</a:t>
          </a:r>
          <a:endParaRPr lang="ru-RU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0.14107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38696" cy="68281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7A5A7-843B-4E14-8AB3-E90B7D98D3A3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0CF3A-3FB9-4E23-8321-14BFFE9FC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Заметки к слайду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0CF3A-3FB9-4E23-8321-14BFFE9FC4E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A79B4-D942-4329-BA59-56ACFC1C4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E5B8C-1A41-4B10-B0B2-FB0B30D74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33CCC-EBAD-4A3C-BB48-414DAAD8E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FBDB4-A6D9-4364-B419-E2DF6A7BF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0E087-AE48-462A-9275-D21DBFA88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BC8A35-475B-477D-8D6F-224F544A5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5C9BB-7448-49C0-A569-7CF768700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D61E1-6694-40D6-B34D-D6C548727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60104-C365-40BC-8E3E-B6DE90C30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B050FB-B35F-4F60-85A0-15A1A779C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B16CB-1F4A-48E0-B699-FE40661F84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AA0306-DFB5-4F72-B74F-FF28344AA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3284980"/>
            <a:ext cx="3921385" cy="30964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90" y="1"/>
            <a:ext cx="8497180" cy="335698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000" dirty="0" smtClean="0">
                <a:solidFill>
                  <a:srgbClr val="FF6600"/>
                </a:solidFill>
              </a:rPr>
              <a:t>МБОУ «Средняя школа № 41» </a:t>
            </a:r>
            <a:br>
              <a:rPr lang="ru-RU" sz="2000" dirty="0" smtClean="0">
                <a:solidFill>
                  <a:srgbClr val="FF6600"/>
                </a:solidFill>
              </a:rPr>
            </a:br>
            <a:r>
              <a:rPr lang="ru-RU" b="1" dirty="0" smtClean="0">
                <a:solidFill>
                  <a:srgbClr val="FF6600"/>
                </a:solidFill>
              </a:rPr>
              <a:t/>
            </a:r>
            <a:br>
              <a:rPr lang="ru-RU" b="1" dirty="0" smtClean="0">
                <a:solidFill>
                  <a:srgbClr val="FF6600"/>
                </a:solidFill>
              </a:rPr>
            </a:br>
            <a:r>
              <a:rPr lang="ru-RU" b="1" dirty="0" smtClean="0">
                <a:solidFill>
                  <a:srgbClr val="FF6600"/>
                </a:solidFill>
              </a:rPr>
              <a:t>«В игре детей есть часто </a:t>
            </a:r>
            <a:r>
              <a:rPr lang="ru-RU" b="1" smtClean="0">
                <a:solidFill>
                  <a:srgbClr val="FF6600"/>
                </a:solidFill>
              </a:rPr>
              <a:t>смысл </a:t>
            </a:r>
            <a:r>
              <a:rPr lang="ru-RU" smtClean="0">
                <a:solidFill>
                  <a:srgbClr val="FF6600"/>
                </a:solidFill>
              </a:rPr>
              <a:t>особый</a:t>
            </a:r>
            <a:r>
              <a:rPr lang="ru-RU" b="1" smtClean="0">
                <a:solidFill>
                  <a:srgbClr val="FF6600"/>
                </a:solidFill>
              </a:rPr>
              <a:t>».</a:t>
            </a: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sz="1800" dirty="0" smtClean="0">
                <a:solidFill>
                  <a:srgbClr val="FF6600"/>
                </a:solidFill>
              </a:rPr>
              <a:t>Иоганн Фридрих Шиллер</a:t>
            </a:r>
            <a:endParaRPr lang="ru-RU" sz="1800" dirty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0" y="3429000"/>
            <a:ext cx="4248590" cy="2808390"/>
          </a:xfrm>
        </p:spPr>
        <p:txBody>
          <a:bodyPr>
            <a:normAutofit lnSpcReduction="10000"/>
          </a:bodyPr>
          <a:lstStyle/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Работу выполнила ученица 4 класса А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МБОУ «СШ № 41»</a:t>
            </a:r>
          </a:p>
          <a:p>
            <a:pPr algn="l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Белова Эльвира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Руководитель О.А.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Земцова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Норильск 2018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7a71d0ba2d36cc7a27817eff44311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692620"/>
            <a:ext cx="8172500" cy="5459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70" y="4438671"/>
            <a:ext cx="2304320" cy="208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Диаграмма 1"/>
          <p:cNvGraphicFramePr/>
          <p:nvPr/>
        </p:nvGraphicFramePr>
        <p:xfrm>
          <a:off x="683460" y="620610"/>
          <a:ext cx="7993110" cy="484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421" y="692620"/>
            <a:ext cx="5976830" cy="25545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– вид деятельности,</a:t>
            </a:r>
          </a:p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заключающийся  в</a:t>
            </a:r>
          </a:p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психологической </a:t>
            </a:r>
          </a:p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вовлеченности в некий процесс.</a:t>
            </a:r>
            <a:endParaRPr lang="ru-RU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C:\Users\user\Desktop\Семья-за-игр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10" y="3140960"/>
            <a:ext cx="5004060" cy="3336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476590"/>
            <a:ext cx="3528933" cy="433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0" y="620610"/>
            <a:ext cx="4301121" cy="312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4434">
            <a:off x="4716020" y="3284980"/>
            <a:ext cx="3566383" cy="261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48612">
            <a:off x="2583854" y="4130489"/>
            <a:ext cx="3062313" cy="211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450" y="4653170"/>
            <a:ext cx="1800250" cy="18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-lapt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20" y="1340710"/>
            <a:ext cx="3600500" cy="4915358"/>
          </a:xfrm>
          <a:prstGeom prst="rect">
            <a:avLst/>
          </a:prstGeom>
          <a:noFill/>
        </p:spPr>
      </p:pic>
      <p:pic>
        <p:nvPicPr>
          <p:cNvPr id="2053" name="Picture 5" descr="C:\Users\user\Desktop\4dnd8-Nik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510" y="1268700"/>
            <a:ext cx="2952410" cy="2260439"/>
          </a:xfrm>
          <a:prstGeom prst="rect">
            <a:avLst/>
          </a:prstGeom>
          <a:noFill/>
        </p:spPr>
      </p:pic>
      <p:pic>
        <p:nvPicPr>
          <p:cNvPr id="2054" name="Picture 6" descr="C:\Users\user\Desktop\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510" y="3645030"/>
            <a:ext cx="2922046" cy="27560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47580" y="2852920"/>
            <a:ext cx="1999586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горелки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590" y="5733320"/>
            <a:ext cx="18941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жмурки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80" y="5517290"/>
            <a:ext cx="1495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лапта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420" y="1"/>
            <a:ext cx="8281150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Любовь человека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 различным играм сохраняется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протяжении веков.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n-egyptian-senet-ancient-egypt-0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836640"/>
            <a:ext cx="2729850" cy="2183880"/>
          </a:xfrm>
          <a:prstGeom prst="rect">
            <a:avLst/>
          </a:prstGeom>
          <a:noFill/>
        </p:spPr>
      </p:pic>
      <p:pic>
        <p:nvPicPr>
          <p:cNvPr id="1028" name="Picture 4" descr="C:\Users\user\Desktop\965272_html_m145bad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50" y="1412720"/>
            <a:ext cx="3139048" cy="1728240"/>
          </a:xfrm>
          <a:prstGeom prst="rect">
            <a:avLst/>
          </a:prstGeom>
          <a:noFill/>
        </p:spPr>
      </p:pic>
      <p:pic>
        <p:nvPicPr>
          <p:cNvPr id="1029" name="Picture 5" descr="C:\Users\user\Desktop\fakty-o-konomike-kitay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50" y="3861060"/>
            <a:ext cx="3593970" cy="2695478"/>
          </a:xfrm>
          <a:prstGeom prst="rect">
            <a:avLst/>
          </a:prstGeom>
          <a:noFill/>
        </p:spPr>
      </p:pic>
      <p:pic>
        <p:nvPicPr>
          <p:cNvPr id="1031" name="Picture 7" descr="C:\Users\user\Desktop\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460" y="3933070"/>
            <a:ext cx="3611866" cy="27089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36120" y="404580"/>
            <a:ext cx="31684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Популярная игра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Древнем Египте –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сенет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520" y="3212970"/>
            <a:ext cx="26418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Олимпийские игры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Древней Греции.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54387" y="3284980"/>
            <a:ext cx="34352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Футбол в Древнем Китае.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520" y="548600"/>
            <a:ext cx="7032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человек играет?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180726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1340710"/>
            <a:ext cx="3238695" cy="2159130"/>
          </a:xfrm>
          <a:prstGeom prst="rect">
            <a:avLst/>
          </a:prstGeom>
          <a:noFill/>
        </p:spPr>
      </p:pic>
      <p:pic>
        <p:nvPicPr>
          <p:cNvPr id="1027" name="Picture 3" descr="C:\Users\user\Desktop\d422b0e4c3665397231ee00d112af4b6815f3bef3cbcb2893bd2ed67bee2e13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60" y="1340710"/>
            <a:ext cx="3288344" cy="2183666"/>
          </a:xfrm>
          <a:prstGeom prst="rect">
            <a:avLst/>
          </a:prstGeom>
          <a:noFill/>
        </p:spPr>
      </p:pic>
      <p:pic>
        <p:nvPicPr>
          <p:cNvPr id="1029" name="Picture 5" descr="C:\Users\user\Desktop\mir-tryd-may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490" y="3861060"/>
            <a:ext cx="3168439" cy="2065390"/>
          </a:xfrm>
          <a:prstGeom prst="rect">
            <a:avLst/>
          </a:prstGeom>
          <a:noFill/>
        </p:spPr>
      </p:pic>
      <p:pic>
        <p:nvPicPr>
          <p:cNvPr id="1030" name="Picture 6" descr="C:\Users\user\Desktop\internet_zavisim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60" y="3861060"/>
            <a:ext cx="3319840" cy="221322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510" y="3429000"/>
            <a:ext cx="2931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7106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Свободное время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7106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90" y="3429000"/>
            <a:ext cx="18213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7106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Стратегия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7106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530" y="5949350"/>
            <a:ext cx="25049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7106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Соревнование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7106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0" y="6027003"/>
            <a:ext cx="4380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7106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Стремление к виртуальной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7106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реальности.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7106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20" y="3284980"/>
            <a:ext cx="1146404" cy="1152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Азарт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7106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7106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3912" y="2967335"/>
            <a:ext cx="3596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даёт игра?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476590"/>
            <a:ext cx="3310843" cy="2088290"/>
          </a:xfrm>
          <a:prstGeom prst="rect">
            <a:avLst/>
          </a:prstGeom>
          <a:noFill/>
        </p:spPr>
      </p:pic>
      <p:pic>
        <p:nvPicPr>
          <p:cNvPr id="2051" name="Picture 3" descr="C:\Users\user\Desktop\m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275" y="404580"/>
            <a:ext cx="3619105" cy="2160300"/>
          </a:xfrm>
          <a:prstGeom prst="rect">
            <a:avLst/>
          </a:prstGeom>
          <a:noFill/>
        </p:spPr>
      </p:pic>
      <p:pic>
        <p:nvPicPr>
          <p:cNvPr id="2052" name="Picture 4" descr="C:\Users\user\Desktop\znachenie_igryi_003_vnutrennie_751x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20" y="4149100"/>
            <a:ext cx="5525153" cy="2376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5053" y="2564880"/>
            <a:ext cx="2529475" cy="40011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Приносит радость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20" y="2564880"/>
            <a:ext cx="3947747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Воспитывает решительность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670" y="3717040"/>
            <a:ext cx="4870756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Развивает воображение и фантазию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9798" y="2967335"/>
            <a:ext cx="32244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ходе проекта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420" y="2780910"/>
            <a:ext cx="28936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Учились играть сами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3910" y="3501010"/>
            <a:ext cx="3130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Учили играть младших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3789050"/>
            <a:ext cx="2376330" cy="256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6040" y="476590"/>
            <a:ext cx="2238054" cy="237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470" y="476590"/>
            <a:ext cx="2304321" cy="237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30" y="3789050"/>
            <a:ext cx="2376330" cy="258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210" y="3861060"/>
            <a:ext cx="2379200" cy="252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210" y="476590"/>
            <a:ext cx="2335941" cy="244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420" y="404580"/>
            <a:ext cx="3938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ходе проекта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177" y="980660"/>
            <a:ext cx="2907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подружились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10" y="3284980"/>
            <a:ext cx="3792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Позабыли про телефоны на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переменах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3789050"/>
            <a:ext cx="2666663" cy="275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90" y="404580"/>
            <a:ext cx="2664369" cy="292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00" y="1412720"/>
            <a:ext cx="2376330" cy="178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50"/>
            <a:ext cx="2652243" cy="286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860418">
            <a:off x="4126137" y="5038730"/>
            <a:ext cx="735012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0782" y="3356990"/>
            <a:ext cx="3179404" cy="350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epositphotos_46045687-stock-photo-3d-man-sitting-and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320" y="3789050"/>
            <a:ext cx="1952740" cy="22399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631"/>
            <a:ext cx="7772400" cy="2835820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70"/>
            <a:ext cx="6400800" cy="9856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3" descr="C:\Users\user\Desktop\7102\iStock-535453838-2-619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580" y="476590"/>
            <a:ext cx="5895975" cy="381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450" y="4509150"/>
            <a:ext cx="684095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Куда же уходит живое общение со сверстниками</a:t>
            </a:r>
          </a:p>
          <a:p>
            <a:pPr algn="ctr"/>
            <a:r>
              <a:rPr lang="ru-RU" sz="4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480" y="548600"/>
            <a:ext cx="7489040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360000"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Выводы: </a:t>
            </a:r>
          </a:p>
          <a:p>
            <a:pPr indent="360000"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 родом из древности. Учитывая, сколько веков они прожили, к ним нельзя относиться неуважительно.</a:t>
            </a:r>
          </a:p>
          <a:p>
            <a:pPr indent="360000"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Дворовые игры – не просто развлечение. </a:t>
            </a:r>
          </a:p>
          <a:p>
            <a:pPr indent="360000"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Играя, мы учились общению, учились создавать команду, быстро реагировать, соображать, соревноваться и, конечно, веселиться.</a:t>
            </a:r>
          </a:p>
          <a:p>
            <a:pPr indent="360000"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Именно поэтому в задачи проекта вошло создание сборника дворовых игр. Игр, которые уже немного изменили нас и, верю, изменят других.</a:t>
            </a:r>
          </a:p>
          <a:p>
            <a:pPr indent="360000"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431" y="476590"/>
            <a:ext cx="8209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Сборник игр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«Играем всегда, играем везде,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играем вместе!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3480">
            <a:off x="6588280" y="1988800"/>
            <a:ext cx="2015202" cy="358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7707">
            <a:off x="5050214" y="2409913"/>
            <a:ext cx="2016280" cy="358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7953">
            <a:off x="3457124" y="2889468"/>
            <a:ext cx="1987750" cy="35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440" y="2492870"/>
            <a:ext cx="2833503" cy="338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40" y="1628750"/>
            <a:ext cx="8183880" cy="11521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3" name="Picture 8" descr="C:\Users\д-1\Documents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193" y="3717040"/>
            <a:ext cx="5912314" cy="211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vop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30" y="980660"/>
            <a:ext cx="2208306" cy="16562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460" y="548600"/>
            <a:ext cx="7849090" cy="5509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Предмет исследования: </a:t>
            </a:r>
          </a:p>
          <a:p>
            <a:pPr algn="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игра как способ общения, взаимодействия.</a:t>
            </a:r>
          </a:p>
          <a:p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Объект исследования: </a:t>
            </a:r>
          </a:p>
          <a:p>
            <a:pPr algn="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человек в обществе.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Цель исследования:</a:t>
            </a:r>
          </a:p>
          <a:p>
            <a:pPr algn="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изучить многообразие дворовых игр, научить сверстников проводить школьные перемены </a:t>
            </a:r>
          </a:p>
          <a:p>
            <a:pPr algn="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весело и активно.</a:t>
            </a:r>
            <a:endParaRPr lang="ru-RU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galochka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80" y="3429000"/>
            <a:ext cx="2235231" cy="26628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560" y="260560"/>
            <a:ext cx="56167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4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/>
            <a:endParaRPr lang="ru-RU" sz="4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3248" y="764630"/>
            <a:ext cx="60975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420" y="404580"/>
            <a:ext cx="8281150" cy="61247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indent="360000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</a:p>
          <a:p>
            <a:pPr indent="360000">
              <a:buFont typeface="Wingdings" pitchFamily="2" charset="2"/>
              <a:buChar char="q"/>
            </a:pP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провести анкетирование среди     сверстников о том, как они проводят свой досуг;</a:t>
            </a:r>
          </a:p>
          <a:p>
            <a:pPr indent="360000">
              <a:buFont typeface="Wingdings" pitchFamily="2" charset="2"/>
              <a:buChar char="q"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провести интервью со взрослыми, как они проводили свободное время, когда были младшими школьниками;</a:t>
            </a:r>
          </a:p>
          <a:p>
            <a:pPr indent="360000">
              <a:buFont typeface="Wingdings" pitchFamily="2" charset="2"/>
              <a:buChar char="q"/>
            </a:pPr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дать определение игре;  </a:t>
            </a:r>
          </a:p>
          <a:p>
            <a:pPr indent="360000">
              <a:buFont typeface="Wingdings" pitchFamily="2" charset="2"/>
              <a:buChar char="q"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создать сборник дворовых игр;</a:t>
            </a:r>
          </a:p>
          <a:p>
            <a:pPr indent="360000">
              <a:buFont typeface="Wingdings" pitchFamily="2" charset="2"/>
              <a:buChar char="q"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</a:t>
            </a:r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ровести самые популярные </a:t>
            </a:r>
          </a:p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гры на переменах среди младших       школьников.</a:t>
            </a:r>
            <a:endParaRPr lang="ru-RU" sz="3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690" y="3356990"/>
            <a:ext cx="4191000" cy="32594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81566" y="404580"/>
            <a:ext cx="738086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Гипотеза: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предположим, что вовлеченность в дворовые игры сплотит ребят, сделает их досуг активнее  и вернёт их из виртуального мира в реальный.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C:\Users\д-1\Documents\Материалы Педмастерские\Метод проекта\e2bbb0142cc78058c60bdbc713c62a8d_4773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1236" y="3068950"/>
            <a:ext cx="1605395" cy="348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3278" y="404580"/>
            <a:ext cx="6429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Результаты анкетирования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39440" y="1124680"/>
          <a:ext cx="8244000" cy="482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899490" y="3212970"/>
            <a:ext cx="1152160" cy="432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20%</a:t>
            </a:r>
            <a:endParaRPr lang="ru-RU" sz="2400" dirty="0"/>
          </a:p>
        </p:txBody>
      </p:sp>
      <p:sp>
        <p:nvSpPr>
          <p:cNvPr id="5" name="TextBox 1"/>
          <p:cNvSpPr txBox="1"/>
          <p:nvPr/>
        </p:nvSpPr>
        <p:spPr>
          <a:xfrm>
            <a:off x="683460" y="2564880"/>
            <a:ext cx="1152160" cy="432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7,5%</a:t>
            </a:r>
            <a:endParaRPr lang="ru-RU" sz="2000" dirty="0"/>
          </a:p>
        </p:txBody>
      </p:sp>
      <p:sp>
        <p:nvSpPr>
          <p:cNvPr id="6" name="TextBox 1"/>
          <p:cNvSpPr txBox="1"/>
          <p:nvPr/>
        </p:nvSpPr>
        <p:spPr>
          <a:xfrm>
            <a:off x="1115520" y="2276840"/>
            <a:ext cx="1152160" cy="432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7,5%</a:t>
            </a:r>
            <a:endParaRPr lang="ru-RU" sz="2000" dirty="0"/>
          </a:p>
        </p:txBody>
      </p:sp>
      <p:sp>
        <p:nvSpPr>
          <p:cNvPr id="7" name="TextBox 1"/>
          <p:cNvSpPr txBox="1"/>
          <p:nvPr/>
        </p:nvSpPr>
        <p:spPr>
          <a:xfrm>
            <a:off x="1763610" y="2204830"/>
            <a:ext cx="1152160" cy="432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5%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530" y="260560"/>
            <a:ext cx="64299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Результаты анкетирования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400" y="620610"/>
          <a:ext cx="8641200" cy="583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 descr="C:\Users\user\Desktop\17fd7a0603d9b512da950d8dc4bbeb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40" y="1799564"/>
            <a:ext cx="3532598" cy="2853606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2699740" y="2132820"/>
            <a:ext cx="1152160" cy="432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65%</a:t>
            </a:r>
            <a:endParaRPr lang="ru-RU" sz="2000" dirty="0"/>
          </a:p>
        </p:txBody>
      </p:sp>
      <p:sp>
        <p:nvSpPr>
          <p:cNvPr id="7" name="TextBox 1"/>
          <p:cNvSpPr txBox="1"/>
          <p:nvPr/>
        </p:nvSpPr>
        <p:spPr>
          <a:xfrm>
            <a:off x="971500" y="2132820"/>
            <a:ext cx="1152160" cy="432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20%</a:t>
            </a:r>
            <a:endParaRPr lang="ru-RU" sz="2000" dirty="0"/>
          </a:p>
        </p:txBody>
      </p:sp>
      <p:sp>
        <p:nvSpPr>
          <p:cNvPr id="8" name="TextBox 1"/>
          <p:cNvSpPr txBox="1"/>
          <p:nvPr/>
        </p:nvSpPr>
        <p:spPr>
          <a:xfrm>
            <a:off x="1763610" y="1268700"/>
            <a:ext cx="936130" cy="36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7%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410" y="1484730"/>
          <a:ext cx="8497180" cy="432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57298" y="548600"/>
            <a:ext cx="6429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Результаты анкетирования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107" y="548600"/>
            <a:ext cx="79482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проводили свой досуг взрослые,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когда были младшими школьниками.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430" y="0"/>
          <a:ext cx="5364110" cy="642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C:\Users\user\Desktop\2067adbaca2f95f2b53e8a52027619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30" y="2678296"/>
            <a:ext cx="4857528" cy="3127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2525</TotalTime>
  <Words>397</Words>
  <Application>Microsoft Office PowerPoint</Application>
  <PresentationFormat>Экран (4:3)</PresentationFormat>
  <Paragraphs>92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МБОУ «Средняя школа № 41»   «В игре детей есть часто смысл особый». Иоганн Фридрих Шиллер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внимание!</vt:lpstr>
    </vt:vector>
  </TitlesOfParts>
  <Company>Педколледж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210</dc:creator>
  <cp:lastModifiedBy>user</cp:lastModifiedBy>
  <cp:revision>163</cp:revision>
  <dcterms:created xsi:type="dcterms:W3CDTF">2007-09-22T09:12:40Z</dcterms:created>
  <dcterms:modified xsi:type="dcterms:W3CDTF">2018-04-20T14:05:15Z</dcterms:modified>
</cp:coreProperties>
</file>