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</p:sldMasterIdLst>
  <p:notesMasterIdLst>
    <p:notesMasterId r:id="rId26"/>
  </p:notesMasterIdLst>
  <p:sldIdLst>
    <p:sldId id="256" r:id="rId2"/>
    <p:sldId id="263" r:id="rId3"/>
    <p:sldId id="273" r:id="rId4"/>
    <p:sldId id="257" r:id="rId5"/>
    <p:sldId id="258" r:id="rId6"/>
    <p:sldId id="261" r:id="rId7"/>
    <p:sldId id="274" r:id="rId8"/>
    <p:sldId id="276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92" r:id="rId17"/>
    <p:sldId id="290" r:id="rId18"/>
    <p:sldId id="277" r:id="rId19"/>
    <p:sldId id="278" r:id="rId20"/>
    <p:sldId id="279" r:id="rId21"/>
    <p:sldId id="280" r:id="rId22"/>
    <p:sldId id="281" r:id="rId23"/>
    <p:sldId id="291" r:id="rId24"/>
    <p:sldId id="289" r:id="rId25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CC99"/>
    </p:penClr>
  </p:showPr>
  <p:clrMru>
    <a:srgbClr val="2A08F8"/>
    <a:srgbClr val="000099"/>
    <a:srgbClr val="990099"/>
    <a:srgbClr val="009900"/>
    <a:srgbClr val="FF0000"/>
    <a:srgbClr val="006699"/>
    <a:srgbClr val="CC0000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66" autoAdjust="0"/>
    <p:restoredTop sz="99365" autoAdjust="0"/>
  </p:normalViewPr>
  <p:slideViewPr>
    <p:cSldViewPr>
      <p:cViewPr varScale="1">
        <p:scale>
          <a:sx n="92" d="100"/>
          <a:sy n="92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1DBEE4-1A6C-49A5-B23D-DB5143670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136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C6076BA-2B28-4B40-8D0D-15C57862B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6533-BB5D-4962-BA06-14C0BEE8E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CDCA-6684-484F-9B81-EBCBF1C8A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3730-6025-4B3F-825F-5A30F1830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DBB4C-F11A-434B-B660-7EA74C6C9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7F103-C4B5-411E-959F-BF2FBE8CE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F89C-4F84-45EF-A261-08E949305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F17C8-7CDF-442E-85C3-25E4BB8F0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79D9-DA00-4192-87D6-03F916A64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45D4-A7A6-4317-9DCC-BF140B838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99A91-B009-48C6-A495-CEC6482DE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111F-6BC7-4274-970D-BE86B92E0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/>
              <a:t>Поликарпова Л.Ф.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0E5BB2-C535-4252-A42C-A30847ABD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63" r:id="rId3"/>
    <p:sldLayoutId id="2147483762" r:id="rId4"/>
    <p:sldLayoutId id="2147483761" r:id="rId5"/>
    <p:sldLayoutId id="2147483760" r:id="rId6"/>
    <p:sldLayoutId id="2147483759" r:id="rId7"/>
    <p:sldLayoutId id="2147483758" r:id="rId8"/>
    <p:sldLayoutId id="2147483757" r:id="rId9"/>
    <p:sldLayoutId id="2147483756" r:id="rId10"/>
    <p:sldLayoutId id="2147483755" r:id="rId11"/>
    <p:sldLayoutId id="2147483754" r:id="rId12"/>
  </p:sldLayoutIdLst>
  <p:transition>
    <p:zoom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42875"/>
            <a:ext cx="8153400" cy="2071679"/>
          </a:xfrm>
        </p:spPr>
        <p:txBody>
          <a:bodyPr/>
          <a:lstStyle/>
          <a:p>
            <a:pPr algn="ctr"/>
            <a:r>
              <a:rPr lang="ru-RU" sz="2800" b="1" dirty="0" smtClean="0"/>
              <a:t>Развитие творческих и познавательных способностей учащихся начальных классов на уроках русского языка.</a:t>
            </a:r>
            <a:br>
              <a:rPr lang="ru-RU" sz="2800" b="1" dirty="0" smtClean="0"/>
            </a:br>
            <a:r>
              <a:rPr lang="ru-RU" sz="2800" b="1" dirty="0" smtClean="0"/>
              <a:t>на уроках русского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5400675" cy="19907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i="1" smtClean="0">
              <a:solidFill>
                <a:srgbClr val="990099"/>
              </a:solidFill>
              <a:latin typeface="Century Schoolbook" pitchFamily="18" charset="0"/>
            </a:endParaRPr>
          </a:p>
        </p:txBody>
      </p:sp>
      <p:pic>
        <p:nvPicPr>
          <p:cNvPr id="3076" name="Picture 6" descr="232205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75"/>
            <a:ext cx="9144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3500439"/>
          </a:xfrm>
        </p:spPr>
        <p:txBody>
          <a:bodyPr/>
          <a:lstStyle/>
          <a:p>
            <a:r>
              <a:rPr lang="ru-RU" dirty="0" smtClean="0"/>
              <a:t>К.Д. Ушинский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688" y="4071942"/>
            <a:ext cx="7772400" cy="2060570"/>
          </a:xfrm>
        </p:spPr>
        <p:txBody>
          <a:bodyPr/>
          <a:lstStyle/>
          <a:p>
            <a:r>
              <a:rPr lang="ru-RU" sz="4800" dirty="0" smtClean="0"/>
              <a:t>«Ребенок мыслит образами»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7166"/>
            <a:ext cx="2214578" cy="296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Picture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785926"/>
            <a:ext cx="2286016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48" y="3571876"/>
            <a:ext cx="5857875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5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15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льто</a:t>
            </a:r>
            <a:endParaRPr lang="ru-RU" sz="1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USER\Picture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857628"/>
            <a:ext cx="1571636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71670" y="3571876"/>
            <a:ext cx="128587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800" b="1" dirty="0">
                <a:solidFill>
                  <a:srgbClr val="FF33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990600" y="714356"/>
            <a:ext cx="7772400" cy="1428760"/>
          </a:xfrm>
        </p:spPr>
        <p:txBody>
          <a:bodyPr/>
          <a:lstStyle/>
          <a:p>
            <a:r>
              <a:rPr lang="ru-RU" dirty="0" smtClean="0"/>
              <a:t>Ты надел совсем не то,</a:t>
            </a:r>
            <a:br>
              <a:rPr lang="ru-RU" dirty="0" smtClean="0"/>
            </a:br>
            <a:r>
              <a:rPr lang="ru-RU" dirty="0" smtClean="0"/>
              <a:t>Нужна не шуба, а …..</a:t>
            </a:r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285720" y="3500438"/>
            <a:ext cx="6400800" cy="21431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Графические ассоциации.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/>
          <a:lstStyle/>
          <a:p>
            <a:r>
              <a:rPr lang="ru-RU" sz="8000" dirty="0" smtClean="0">
                <a:solidFill>
                  <a:srgbClr val="2A08F8"/>
                </a:solidFill>
              </a:rPr>
              <a:t>АВТ   М   БИЛЬ</a:t>
            </a:r>
          </a:p>
          <a:p>
            <a:r>
              <a:rPr lang="ru-RU" sz="8000" dirty="0" smtClean="0">
                <a:solidFill>
                  <a:srgbClr val="2A08F8"/>
                </a:solidFill>
              </a:rPr>
              <a:t>КОСМ   С</a:t>
            </a:r>
          </a:p>
          <a:p>
            <a:r>
              <a:rPr lang="ru-RU" sz="8000" dirty="0" smtClean="0">
                <a:solidFill>
                  <a:srgbClr val="2A08F8"/>
                </a:solidFill>
              </a:rPr>
              <a:t>А         ЕЯ</a:t>
            </a:r>
            <a:endParaRPr lang="ru-RU" sz="8000" dirty="0">
              <a:solidFill>
                <a:srgbClr val="2A08F8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1142993" cy="114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214554"/>
            <a:ext cx="1142993" cy="114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714752"/>
            <a:ext cx="9245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714884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714884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Ассоциативные зацепки.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бананов легко выложить букву «А»,но нельзя выложить букву «О».</a:t>
            </a:r>
          </a:p>
          <a:p>
            <a:r>
              <a:rPr lang="ru-RU" dirty="0" smtClean="0"/>
              <a:t>Когда тебя ужалит </a:t>
            </a:r>
            <a:r>
              <a:rPr lang="ru-RU" dirty="0" err="1" smtClean="0"/>
              <a:t>крапива,то</a:t>
            </a:r>
            <a:r>
              <a:rPr lang="ru-RU" dirty="0" smtClean="0"/>
              <a:t> трудно удержаться от крика «-А!».</a:t>
            </a:r>
          </a:p>
          <a:p>
            <a:r>
              <a:rPr lang="ru-RU" dirty="0" smtClean="0"/>
              <a:t>Ну какой восход без солнца?!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Фонетические зацепки.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Па</a:t>
            </a:r>
            <a:r>
              <a:rPr lang="ru-RU" sz="4400" dirty="0" smtClean="0">
                <a:solidFill>
                  <a:srgbClr val="C00000"/>
                </a:solidFill>
              </a:rPr>
              <a:t>сс</a:t>
            </a:r>
            <a:r>
              <a:rPr lang="ru-RU" sz="4400" dirty="0" smtClean="0"/>
              <a:t>ажир берет билет в ка</a:t>
            </a:r>
            <a:r>
              <a:rPr lang="ru-RU" sz="4400" dirty="0" smtClean="0">
                <a:solidFill>
                  <a:srgbClr val="C00000"/>
                </a:solidFill>
              </a:rPr>
              <a:t>сс</a:t>
            </a:r>
            <a:r>
              <a:rPr lang="ru-RU" sz="4400" dirty="0" smtClean="0"/>
              <a:t>е.</a:t>
            </a:r>
          </a:p>
          <a:p>
            <a:r>
              <a:rPr lang="ru-RU" sz="4400" dirty="0" smtClean="0"/>
              <a:t>На у</a:t>
            </a:r>
            <a:r>
              <a:rPr lang="ru-RU" sz="4400" dirty="0" smtClean="0">
                <a:solidFill>
                  <a:srgbClr val="C00000"/>
                </a:solidFill>
              </a:rPr>
              <a:t>лице </a:t>
            </a:r>
            <a:r>
              <a:rPr lang="ru-RU" sz="4400" dirty="0" smtClean="0"/>
              <a:t>встречаю знакомые </a:t>
            </a:r>
            <a:r>
              <a:rPr lang="ru-RU" sz="4400" dirty="0" smtClean="0">
                <a:solidFill>
                  <a:srgbClr val="C00000"/>
                </a:solidFill>
              </a:rPr>
              <a:t>лица.</a:t>
            </a:r>
          </a:p>
          <a:p>
            <a:r>
              <a:rPr lang="ru-RU" sz="4400" dirty="0" smtClean="0"/>
              <a:t>На за</a:t>
            </a:r>
            <a:r>
              <a:rPr lang="ru-RU" sz="4400" dirty="0" smtClean="0">
                <a:solidFill>
                  <a:srgbClr val="C00000"/>
                </a:solidFill>
              </a:rPr>
              <a:t>пад</a:t>
            </a:r>
            <a:r>
              <a:rPr lang="ru-RU" sz="4400" dirty="0" smtClean="0"/>
              <a:t>е солнце </a:t>
            </a:r>
            <a:r>
              <a:rPr lang="ru-RU" sz="4400" dirty="0" smtClean="0">
                <a:solidFill>
                  <a:srgbClr val="C00000"/>
                </a:solidFill>
              </a:rPr>
              <a:t>пад</a:t>
            </a:r>
            <a:r>
              <a:rPr lang="ru-RU" sz="4400" dirty="0" smtClean="0"/>
              <a:t>ает.</a:t>
            </a:r>
            <a:endParaRPr lang="ru-RU" sz="4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214423"/>
          </a:xfrm>
        </p:spPr>
        <p:txBody>
          <a:bodyPr/>
          <a:lstStyle/>
          <a:p>
            <a:r>
              <a:rPr lang="ru-RU" dirty="0" smtClean="0"/>
              <a:t>Игровые приемы.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688" y="1714488"/>
            <a:ext cx="7389840" cy="4418025"/>
          </a:xfrm>
        </p:spPr>
        <p:txBody>
          <a:bodyPr/>
          <a:lstStyle/>
          <a:p>
            <a:r>
              <a:rPr lang="ru-RU" sz="2400" dirty="0" smtClean="0"/>
              <a:t>выделение противоположных свойств;</a:t>
            </a:r>
          </a:p>
          <a:p>
            <a:r>
              <a:rPr lang="ru-RU" sz="2400" dirty="0" smtClean="0"/>
              <a:t>поиск аналогий;</a:t>
            </a:r>
          </a:p>
          <a:p>
            <a:r>
              <a:rPr lang="ru-RU" sz="2400" dirty="0" smtClean="0"/>
              <a:t>постановка вопросов;</a:t>
            </a:r>
          </a:p>
          <a:p>
            <a:r>
              <a:rPr lang="ru-RU" sz="2400" dirty="0" err="1" smtClean="0"/>
              <a:t>переформулирование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генерирование идей;</a:t>
            </a:r>
          </a:p>
          <a:p>
            <a:r>
              <a:rPr lang="ru-RU" sz="2400" dirty="0" smtClean="0"/>
              <a:t>установление ситуативных связей между предметами;</a:t>
            </a:r>
          </a:p>
          <a:p>
            <a:r>
              <a:rPr lang="ru-RU" sz="2400" dirty="0" smtClean="0"/>
              <a:t>установление причинных связей между событиями;</a:t>
            </a:r>
          </a:p>
          <a:p>
            <a:r>
              <a:rPr lang="ru-RU" sz="2400" dirty="0" smtClean="0"/>
              <a:t>игры-задания на развитие детской </a:t>
            </a:r>
            <a:r>
              <a:rPr lang="ru-RU" sz="2400" dirty="0" err="1" smtClean="0"/>
              <a:t>фантазии,языкового</a:t>
            </a:r>
            <a:r>
              <a:rPr lang="ru-RU" sz="2400" dirty="0" smtClean="0"/>
              <a:t> чутья;</a:t>
            </a:r>
          </a:p>
          <a:p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Ситуативные связи.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3116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143116"/>
            <a:ext cx="2171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71538" y="4500570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верблюдов можно завернуть в одну газету?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4929198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написано в газете про верблюдов?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5429264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Почему читая </a:t>
            </a:r>
            <a:r>
              <a:rPr lang="ru-RU" dirty="0" err="1" smtClean="0"/>
              <a:t>газету,ты</a:t>
            </a:r>
            <a:r>
              <a:rPr lang="ru-RU" dirty="0" smtClean="0"/>
              <a:t> </a:t>
            </a:r>
            <a:r>
              <a:rPr lang="ru-RU" dirty="0" err="1" smtClean="0"/>
              <a:t>сутулишься,как</a:t>
            </a:r>
            <a:r>
              <a:rPr lang="ru-RU" dirty="0" smtClean="0"/>
              <a:t> верблюд?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9"/>
            <a:ext cx="7078657" cy="3357586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Сможешь ли ты отыскать связь между, на первый взгляд,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не связанными </a:t>
            </a:r>
            <a:r>
              <a:rPr lang="ru-RU" sz="3100" dirty="0"/>
              <a:t>друг с другом событиями</a:t>
            </a:r>
            <a:r>
              <a:rPr lang="ru-RU" sz="3100" dirty="0" smtClean="0"/>
              <a:t>?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/>
              <a:t>Объясни, как всё происходило. </a:t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742950" indent="-742950">
              <a:buFont typeface="Wingdings" pitchFamily="2" charset="2"/>
              <a:buChar char="Ø"/>
            </a:pPr>
            <a:r>
              <a:rPr lang="ru-RU" sz="3600" b="1" dirty="0"/>
              <a:t> </a:t>
            </a:r>
            <a:r>
              <a:rPr lang="ru-RU" sz="3600" dirty="0" smtClean="0"/>
              <a:t>Белка</a:t>
            </a:r>
            <a:r>
              <a:rPr lang="ru-RU" sz="3600" dirty="0"/>
              <a:t>, </a:t>
            </a:r>
            <a:r>
              <a:rPr lang="ru-RU" sz="3600" dirty="0" smtClean="0"/>
              <a:t>    сидя </a:t>
            </a:r>
            <a:r>
              <a:rPr lang="ru-RU" sz="3600" dirty="0"/>
              <a:t>на дереве, </a:t>
            </a:r>
            <a:r>
              <a:rPr lang="ru-RU" sz="3600" dirty="0" smtClean="0"/>
              <a:t>          упустила </a:t>
            </a:r>
            <a:r>
              <a:rPr lang="ru-RU" sz="3600" dirty="0"/>
              <a:t>шишку</a:t>
            </a:r>
            <a:r>
              <a:rPr lang="ru-RU" sz="36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Самосвал с грузом не пришел к назначенному времени.</a:t>
            </a:r>
            <a:endParaRPr lang="ru-RU" sz="3600" dirty="0"/>
          </a:p>
          <a:p>
            <a:endParaRPr lang="ru-RU" sz="3600" dirty="0"/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 flipV="1">
            <a:off x="5786300" y="4071942"/>
            <a:ext cx="1571782" cy="276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96422977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FF0066"/>
                </a:solidFill>
              </a:rPr>
              <a:t>Синквейн</a:t>
            </a:r>
            <a:r>
              <a:rPr lang="ru-RU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5037"/>
                </a:solidFill>
              </a:rPr>
              <a:t>- </a:t>
            </a:r>
            <a:r>
              <a:rPr lang="ru-RU" dirty="0" smtClean="0"/>
              <a:t>это стихотворение, состоящее из пяти строк, в котором человек высказывает свое отношение к чему-то или к кому-то.</a:t>
            </a:r>
            <a:br>
              <a:rPr lang="ru-RU" dirty="0" smtClean="0"/>
            </a:br>
            <a:r>
              <a:rPr lang="ru-RU" dirty="0" smtClean="0"/>
              <a:t>Эти пять строк сочиняют по определенным правилам, в строгом порядке. Давайте познакомимся с тем, как это делается.</a:t>
            </a:r>
          </a:p>
        </p:txBody>
      </p:sp>
      <p:pic>
        <p:nvPicPr>
          <p:cNvPr id="12292" name="Picture 4" descr="d0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4850" y="285728"/>
            <a:ext cx="20891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57290" y="285728"/>
            <a:ext cx="6459556" cy="6094435"/>
          </a:xfrm>
          <a:ln>
            <a:solidFill>
              <a:schemeClr val="hlink"/>
            </a:solidFill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130D43"/>
                </a:solidFill>
              </a:rPr>
              <a:t>Первая строка</a:t>
            </a:r>
            <a:r>
              <a:rPr lang="ru-RU" sz="2400" dirty="0" smtClean="0">
                <a:solidFill>
                  <a:srgbClr val="0066FF"/>
                </a:solidFill>
              </a:rPr>
              <a:t> – </a:t>
            </a:r>
            <a:r>
              <a:rPr lang="ru-RU" sz="2400" u="sng" dirty="0" smtClean="0">
                <a:solidFill>
                  <a:srgbClr val="0066FF"/>
                </a:solidFill>
              </a:rPr>
              <a:t>одно ключевое слово,</a:t>
            </a:r>
            <a:r>
              <a:rPr lang="ru-RU" sz="2400" dirty="0" smtClean="0">
                <a:solidFill>
                  <a:srgbClr val="0066FF"/>
                </a:solidFill>
              </a:rPr>
              <a:t> определяющее содержание </a:t>
            </a:r>
            <a:r>
              <a:rPr lang="ru-RU" sz="2400" dirty="0" err="1" smtClean="0">
                <a:solidFill>
                  <a:srgbClr val="0066FF"/>
                </a:solidFill>
              </a:rPr>
              <a:t>синквейна</a:t>
            </a:r>
            <a:r>
              <a:rPr lang="ru-RU" sz="2400" dirty="0" smtClean="0">
                <a:solidFill>
                  <a:srgbClr val="0066FF"/>
                </a:solidFill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0066FF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130D43"/>
                </a:solidFill>
              </a:rPr>
              <a:t>Вторая строка</a:t>
            </a:r>
            <a:r>
              <a:rPr lang="ru-RU" sz="2400" dirty="0" smtClean="0">
                <a:solidFill>
                  <a:srgbClr val="0066FF"/>
                </a:solidFill>
              </a:rPr>
              <a:t> – </a:t>
            </a:r>
            <a:r>
              <a:rPr lang="ru-RU" sz="2400" u="sng" dirty="0" smtClean="0">
                <a:solidFill>
                  <a:srgbClr val="0066FF"/>
                </a:solidFill>
              </a:rPr>
              <a:t>два прилагательных,</a:t>
            </a:r>
            <a:r>
              <a:rPr lang="ru-RU" sz="2400" dirty="0" smtClean="0">
                <a:solidFill>
                  <a:srgbClr val="0066FF"/>
                </a:solidFill>
              </a:rPr>
              <a:t> характеризующих данное понятие.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0066FF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130D43"/>
                </a:solidFill>
              </a:rPr>
              <a:t>Третья строка</a:t>
            </a:r>
            <a:r>
              <a:rPr lang="ru-RU" sz="2400" dirty="0" smtClean="0">
                <a:solidFill>
                  <a:srgbClr val="0066FF"/>
                </a:solidFill>
              </a:rPr>
              <a:t> – </a:t>
            </a:r>
            <a:r>
              <a:rPr lang="ru-RU" sz="2400" u="sng" dirty="0" smtClean="0">
                <a:solidFill>
                  <a:srgbClr val="0066FF"/>
                </a:solidFill>
              </a:rPr>
              <a:t>три глагола,</a:t>
            </a:r>
            <a:r>
              <a:rPr lang="ru-RU" sz="2400" dirty="0" smtClean="0">
                <a:solidFill>
                  <a:srgbClr val="0066FF"/>
                </a:solidFill>
              </a:rPr>
              <a:t> показывающих действие понятия.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0066FF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130D43"/>
                </a:solidFill>
              </a:rPr>
              <a:t>Четвертая строка</a:t>
            </a:r>
            <a:r>
              <a:rPr lang="ru-RU" sz="2400" dirty="0" smtClean="0">
                <a:solidFill>
                  <a:srgbClr val="0066FF"/>
                </a:solidFill>
              </a:rPr>
              <a:t> – </a:t>
            </a:r>
            <a:r>
              <a:rPr lang="ru-RU" sz="2400" u="sng" dirty="0" smtClean="0">
                <a:solidFill>
                  <a:srgbClr val="0066FF"/>
                </a:solidFill>
              </a:rPr>
              <a:t>короткое предложение,</a:t>
            </a:r>
            <a:r>
              <a:rPr lang="ru-RU" sz="2400" dirty="0" smtClean="0">
                <a:solidFill>
                  <a:srgbClr val="0066FF"/>
                </a:solidFill>
              </a:rPr>
              <a:t> в котором автор высказывает свое отношение к кому-то или чему-то.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0066FF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130D43"/>
                </a:solidFill>
              </a:rPr>
              <a:t>Пятая строка</a:t>
            </a:r>
            <a:r>
              <a:rPr lang="ru-RU" sz="2400" dirty="0" smtClean="0">
                <a:solidFill>
                  <a:srgbClr val="0066FF"/>
                </a:solidFill>
              </a:rPr>
              <a:t> – </a:t>
            </a:r>
            <a:r>
              <a:rPr lang="ru-RU" sz="2400" u="sng" dirty="0" smtClean="0">
                <a:solidFill>
                  <a:srgbClr val="0066FF"/>
                </a:solidFill>
              </a:rPr>
              <a:t>одно слово,</a:t>
            </a:r>
            <a:r>
              <a:rPr lang="ru-RU" sz="2400" dirty="0" smtClean="0">
                <a:solidFill>
                  <a:srgbClr val="0066FF"/>
                </a:solidFill>
              </a:rPr>
              <a:t> обычно существительное, через которое человек выражает свои чувства, ассоциации, связанные с данным понятием.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993062" cy="3671887"/>
          </a:xfrm>
        </p:spPr>
        <p:txBody>
          <a:bodyPr/>
          <a:lstStyle/>
          <a:p>
            <a:pPr algn="r"/>
            <a:r>
              <a:rPr lang="ru-RU" sz="3200" b="1" dirty="0" smtClean="0"/>
              <a:t>«Ребёнок, испытывающий радость творчества даже в самой минимальной степени, становится другим, чем ребёнок, подражающий актам других»</a:t>
            </a:r>
            <a:br>
              <a:rPr lang="ru-RU" sz="3200" b="1" dirty="0" smtClean="0"/>
            </a:br>
            <a:r>
              <a:rPr lang="ru-RU" sz="3200" dirty="0" smtClean="0"/>
              <a:t>Б. Астафьев.</a:t>
            </a:r>
          </a:p>
        </p:txBody>
      </p:sp>
      <p:pic>
        <p:nvPicPr>
          <p:cNvPr id="121862" name="Picture 6" descr="CA5CT03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860800"/>
            <a:ext cx="1881188" cy="2233613"/>
          </a:xfrm>
          <a:prstGeom prst="rect">
            <a:avLst/>
          </a:prstGeom>
          <a:noFill/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928802"/>
            <a:ext cx="4457700" cy="4578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2B2BF9"/>
                </a:solidFill>
              </a:rPr>
              <a:t>Права.</a:t>
            </a:r>
            <a:r>
              <a:rPr lang="ru-RU" dirty="0" smtClean="0">
                <a:solidFill>
                  <a:srgbClr val="2B2BF9"/>
                </a:solidFill>
              </a:rPr>
              <a:t/>
            </a:r>
            <a:br>
              <a:rPr lang="ru-RU" dirty="0" smtClean="0">
                <a:solidFill>
                  <a:srgbClr val="2B2BF9"/>
                </a:solidFill>
              </a:rPr>
            </a:br>
            <a:r>
              <a:rPr lang="ru-RU" dirty="0" smtClean="0">
                <a:solidFill>
                  <a:srgbClr val="2B2BF9"/>
                </a:solidFill>
              </a:rPr>
              <a:t>Правильные, необходимые, общие.</a:t>
            </a:r>
            <a:br>
              <a:rPr lang="ru-RU" dirty="0" smtClean="0">
                <a:solidFill>
                  <a:srgbClr val="2B2BF9"/>
                </a:solidFill>
              </a:rPr>
            </a:br>
            <a:r>
              <a:rPr lang="ru-RU" dirty="0" smtClean="0">
                <a:solidFill>
                  <a:srgbClr val="2B2BF9"/>
                </a:solidFill>
              </a:rPr>
              <a:t>Направляют, оберегают, защищают.</a:t>
            </a:r>
            <a:br>
              <a:rPr lang="ru-RU" dirty="0" smtClean="0">
                <a:solidFill>
                  <a:srgbClr val="2B2BF9"/>
                </a:solidFill>
              </a:rPr>
            </a:br>
            <a:r>
              <a:rPr lang="ru-RU" dirty="0" smtClean="0">
                <a:solidFill>
                  <a:srgbClr val="2B2BF9"/>
                </a:solidFill>
              </a:rPr>
              <a:t>Без них нельзя жить.</a:t>
            </a:r>
            <a:br>
              <a:rPr lang="ru-RU" dirty="0" smtClean="0">
                <a:solidFill>
                  <a:srgbClr val="2B2BF9"/>
                </a:solidFill>
              </a:rPr>
            </a:br>
            <a:r>
              <a:rPr lang="ru-RU" dirty="0" smtClean="0">
                <a:solidFill>
                  <a:srgbClr val="2B2BF9"/>
                </a:solidFill>
              </a:rPr>
              <a:t>Необходимость</a:t>
            </a:r>
            <a:r>
              <a:rPr lang="ru-RU" dirty="0" smtClean="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86314" y="357166"/>
            <a:ext cx="4132262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folHlink"/>
                </a:solidFill>
              </a:rPr>
              <a:t>Истина.</a:t>
            </a:r>
            <a:r>
              <a:rPr lang="ru-RU" dirty="0" smtClean="0">
                <a:solidFill>
                  <a:schemeClr val="folHlink"/>
                </a:solidFill>
              </a:rPr>
              <a:t/>
            </a:r>
            <a:br>
              <a:rPr lang="ru-RU" dirty="0" smtClean="0">
                <a:solidFill>
                  <a:schemeClr val="folHlink"/>
                </a:solidFill>
              </a:rPr>
            </a:br>
            <a:r>
              <a:rPr lang="ru-RU" dirty="0" smtClean="0">
                <a:solidFill>
                  <a:schemeClr val="folHlink"/>
                </a:solidFill>
              </a:rPr>
              <a:t>Вечная, удивительная.</a:t>
            </a:r>
            <a:br>
              <a:rPr lang="ru-RU" dirty="0" smtClean="0">
                <a:solidFill>
                  <a:schemeClr val="folHlink"/>
                </a:solidFill>
              </a:rPr>
            </a:br>
            <a:r>
              <a:rPr lang="ru-RU" dirty="0" smtClean="0">
                <a:solidFill>
                  <a:schemeClr val="folHlink"/>
                </a:solidFill>
              </a:rPr>
              <a:t>Бежит, волнует, торжествует.</a:t>
            </a:r>
            <a:br>
              <a:rPr lang="ru-RU" dirty="0" smtClean="0">
                <a:solidFill>
                  <a:schemeClr val="folHlink"/>
                </a:solidFill>
              </a:rPr>
            </a:br>
            <a:r>
              <a:rPr lang="ru-RU" dirty="0" smtClean="0">
                <a:solidFill>
                  <a:schemeClr val="folHlink"/>
                </a:solidFill>
              </a:rPr>
              <a:t>Истина – загадочная неизвестность.</a:t>
            </a:r>
            <a:br>
              <a:rPr lang="ru-RU" dirty="0" smtClean="0">
                <a:solidFill>
                  <a:schemeClr val="folHlink"/>
                </a:solidFill>
              </a:rPr>
            </a:br>
            <a:r>
              <a:rPr lang="ru-RU" dirty="0" smtClean="0">
                <a:solidFill>
                  <a:schemeClr val="folHlink"/>
                </a:solidFill>
              </a:rPr>
              <a:t>Истина – поиск.</a:t>
            </a:r>
          </a:p>
        </p:txBody>
      </p:sp>
      <p:pic>
        <p:nvPicPr>
          <p:cNvPr id="14340" name="Picture 4" descr="d0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508500"/>
            <a:ext cx="20891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953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3399"/>
                </a:solidFill>
              </a:rPr>
              <a:t>Дом</a:t>
            </a:r>
            <a:r>
              <a:rPr lang="ru-RU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2000240"/>
            <a:ext cx="37719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Красивый</a:t>
            </a:r>
          </a:p>
          <a:p>
            <a:pPr eaLnBrk="1" hangingPunct="1">
              <a:buFontTx/>
              <a:buNone/>
            </a:pPr>
            <a:r>
              <a:rPr lang="ru-RU" dirty="0" smtClean="0"/>
              <a:t>Уютный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Большой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Маленький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Надежный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Любимый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Желанный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071678"/>
            <a:ext cx="37719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D20409"/>
                </a:solidFill>
              </a:rPr>
              <a:t>Охраняет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D20409"/>
                </a:solidFill>
              </a:rPr>
              <a:t>Защищает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D20409"/>
                </a:solidFill>
              </a:rPr>
              <a:t>Любит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D20409"/>
                </a:solidFill>
              </a:rPr>
              <a:t>Ухаживает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D20409"/>
                </a:solidFill>
              </a:rPr>
              <a:t>Слушает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D20409"/>
                </a:solidFill>
              </a:rPr>
              <a:t>Обогревает</a:t>
            </a:r>
          </a:p>
          <a:p>
            <a:pPr eaLnBrk="1" hangingPunct="1"/>
            <a:endParaRPr lang="ru-RU" dirty="0" smtClean="0">
              <a:solidFill>
                <a:srgbClr val="D20409"/>
              </a:solidFill>
            </a:endParaRPr>
          </a:p>
        </p:txBody>
      </p:sp>
      <p:pic>
        <p:nvPicPr>
          <p:cNvPr id="15365" name="Picture 5" descr="d0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20891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2143116"/>
            <a:ext cx="3771900" cy="4144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b="1" dirty="0" smtClean="0">
                <a:solidFill>
                  <a:srgbClr val="130D43"/>
                </a:solidFill>
              </a:rPr>
              <a:t>Дом.</a:t>
            </a:r>
          </a:p>
          <a:p>
            <a:pPr marL="0" indent="0" eaLnBrk="1" hangingPunct="1">
              <a:buFontTx/>
              <a:buNone/>
            </a:pPr>
            <a:r>
              <a:rPr lang="ru-RU" dirty="0" smtClean="0">
                <a:solidFill>
                  <a:srgbClr val="130D43"/>
                </a:solidFill>
              </a:rPr>
              <a:t>Надежный, любимый.</a:t>
            </a:r>
            <a:br>
              <a:rPr lang="ru-RU" dirty="0" smtClean="0">
                <a:solidFill>
                  <a:srgbClr val="130D43"/>
                </a:solidFill>
              </a:rPr>
            </a:br>
            <a:r>
              <a:rPr lang="ru-RU" dirty="0" smtClean="0">
                <a:solidFill>
                  <a:srgbClr val="130D43"/>
                </a:solidFill>
              </a:rPr>
              <a:t>Охраняет, оберегает, защищает.</a:t>
            </a:r>
            <a:br>
              <a:rPr lang="ru-RU" dirty="0" smtClean="0">
                <a:solidFill>
                  <a:srgbClr val="130D43"/>
                </a:solidFill>
              </a:rPr>
            </a:br>
            <a:r>
              <a:rPr lang="ru-RU" dirty="0" smtClean="0">
                <a:solidFill>
                  <a:srgbClr val="130D43"/>
                </a:solidFill>
              </a:rPr>
              <a:t>Он нужен каждому.</a:t>
            </a:r>
            <a:br>
              <a:rPr lang="ru-RU" dirty="0" smtClean="0">
                <a:solidFill>
                  <a:srgbClr val="130D43"/>
                </a:solidFill>
              </a:rPr>
            </a:br>
            <a:r>
              <a:rPr lang="ru-RU" dirty="0" smtClean="0">
                <a:solidFill>
                  <a:srgbClr val="130D43"/>
                </a:solidFill>
              </a:rPr>
              <a:t>Любовь.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6" y="2143116"/>
            <a:ext cx="3771900" cy="3241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b="1" dirty="0" smtClean="0">
                <a:solidFill>
                  <a:srgbClr val="D20409"/>
                </a:solidFill>
              </a:rPr>
              <a:t>Дом.</a:t>
            </a:r>
            <a:r>
              <a:rPr lang="ru-RU" dirty="0" smtClean="0">
                <a:solidFill>
                  <a:srgbClr val="D20409"/>
                </a:solidFill>
              </a:rPr>
              <a:t/>
            </a:r>
            <a:br>
              <a:rPr lang="ru-RU" dirty="0" smtClean="0">
                <a:solidFill>
                  <a:srgbClr val="D20409"/>
                </a:solidFill>
              </a:rPr>
            </a:br>
            <a:r>
              <a:rPr lang="ru-RU" dirty="0" smtClean="0">
                <a:solidFill>
                  <a:srgbClr val="D20409"/>
                </a:solidFill>
              </a:rPr>
              <a:t>Красивый, надежный</a:t>
            </a:r>
            <a:br>
              <a:rPr lang="ru-RU" dirty="0" smtClean="0">
                <a:solidFill>
                  <a:srgbClr val="D20409"/>
                </a:solidFill>
              </a:rPr>
            </a:br>
            <a:r>
              <a:rPr lang="ru-RU" dirty="0" smtClean="0">
                <a:solidFill>
                  <a:srgbClr val="D20409"/>
                </a:solidFill>
              </a:rPr>
              <a:t>Защищает, обогревает, любит.</a:t>
            </a:r>
            <a:br>
              <a:rPr lang="ru-RU" dirty="0" smtClean="0">
                <a:solidFill>
                  <a:srgbClr val="D20409"/>
                </a:solidFill>
              </a:rPr>
            </a:br>
            <a:r>
              <a:rPr lang="ru-RU" dirty="0" smtClean="0">
                <a:solidFill>
                  <a:srgbClr val="D20409"/>
                </a:solidFill>
              </a:rPr>
              <a:t>В доме уютно.</a:t>
            </a:r>
            <a:br>
              <a:rPr lang="ru-RU" dirty="0" smtClean="0">
                <a:solidFill>
                  <a:srgbClr val="D20409"/>
                </a:solidFill>
              </a:rPr>
            </a:br>
            <a:r>
              <a:rPr lang="ru-RU" dirty="0" smtClean="0">
                <a:solidFill>
                  <a:srgbClr val="D20409"/>
                </a:solidFill>
              </a:rPr>
              <a:t>Это главное.</a:t>
            </a:r>
          </a:p>
        </p:txBody>
      </p:sp>
      <p:pic>
        <p:nvPicPr>
          <p:cNvPr id="16388" name="Picture 4" descr="d0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14290"/>
            <a:ext cx="20891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500175"/>
          </a:xfrm>
        </p:spPr>
        <p:txBody>
          <a:bodyPr/>
          <a:lstStyle/>
          <a:p>
            <a:r>
              <a:rPr lang="ru-RU" sz="4000" dirty="0" smtClean="0"/>
              <a:t>Уровень творческого          потенциала.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82688" y="1857364"/>
            <a:ext cx="7772400" cy="4275149"/>
          </a:xfrm>
        </p:spPr>
        <p:txBody>
          <a:bodyPr/>
          <a:lstStyle/>
          <a:p>
            <a:r>
              <a:rPr lang="ru-RU" sz="1800" b="1" u="sng" dirty="0" smtClean="0"/>
              <a:t>49 и более очков</a:t>
            </a:r>
            <a:r>
              <a:rPr lang="ru-RU" sz="1800" dirty="0" smtClean="0"/>
              <a:t>. В вас заложен значительный творческий потенциал, который предоставляет вам богатый выбор творческих возможностей. Если вы на деле сможете применить ваши способности, то вам доступны самые разнообразные формы творчества.</a:t>
            </a:r>
          </a:p>
          <a:p>
            <a:r>
              <a:rPr lang="ru-RU" sz="1800" b="1" u="sng" dirty="0" smtClean="0"/>
              <a:t>От 24 до 48 очков</a:t>
            </a:r>
            <a:r>
              <a:rPr lang="ru-RU" sz="1800" dirty="0" smtClean="0"/>
              <a:t>. У вас вполне нормальный творческий потенциал. Вы обладаете теми качествами, которые позволяют вам творить, но у вас есть и проблемы, которые тормозят процесс творчества. Во всяком случае ваш потенциал позволит вам творчески проявить себя, если вы, конечно, этого пожелаете.</a:t>
            </a:r>
          </a:p>
          <a:p>
            <a:r>
              <a:rPr lang="ru-RU" sz="1800" b="1" u="sng" dirty="0" smtClean="0"/>
              <a:t>23 и менее очков</a:t>
            </a:r>
            <a:r>
              <a:rPr lang="ru-RU" sz="1800" dirty="0" smtClean="0"/>
              <a:t>. Ваш творческий потенциал, увы, невелик. Но, быть может, вы просто недооценили себя, свои способности? Отсутствие веры в свои силы может привести вас к мысли, что вы вообще не способны к творчеству. Избавьтесь от этого и таким образом решите проблему.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МАМА\Рамки и т д\Рамки и т д\Фоновые рисунки\21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621850"/>
            <a:ext cx="74168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Главный стимул творчества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огромная радость, которую оно даёт и ученику и учителю.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Творите сами, проявите в полную силу свои творческие способности, и творить будут ваши ученики.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Актуальность данной темы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130D43"/>
                </a:solidFill>
              </a:rPr>
              <a:t>основная цель образования заключается в том, чтобы готовить подрастающее поколение к будущему, к появлению новых возможностей, которые предоставляет жизнь </a:t>
            </a:r>
          </a:p>
          <a:p>
            <a:pPr eaLnBrk="1" hangingPunct="1"/>
            <a:r>
              <a:rPr lang="ru-RU" sz="2400" dirty="0" smtClean="0">
                <a:solidFill>
                  <a:srgbClr val="130D43"/>
                </a:solidFill>
              </a:rPr>
              <a:t>мы живем в век информации, в обществе происходят бурные изменения, человек вынужден реагировать на них, чтобы адекватно реагировать на эти изменения, человек должен активизировать свои творческие способности, развить в себе творчество.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0125"/>
          </a:xfrm>
        </p:spPr>
        <p:txBody>
          <a:bodyPr/>
          <a:lstStyle/>
          <a:p>
            <a:pPr algn="ctr"/>
            <a:r>
              <a:rPr lang="ru-RU" sz="3200" b="1" dirty="0" smtClean="0"/>
              <a:t>Показатели развития творческих способностей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1785938"/>
            <a:ext cx="7772400" cy="4114800"/>
          </a:xfrm>
        </p:spPr>
        <p:txBody>
          <a:bodyPr/>
          <a:lstStyle/>
          <a:p>
            <a:r>
              <a:rPr lang="ru-RU" sz="2000" dirty="0" smtClean="0"/>
              <a:t>Высокий уровень интереса к урокам </a:t>
            </a:r>
            <a:r>
              <a:rPr lang="ru-RU" sz="2000" dirty="0" smtClean="0"/>
              <a:t>русского языка и литературного </a:t>
            </a:r>
            <a:r>
              <a:rPr lang="ru-RU" sz="2000" dirty="0" smtClean="0"/>
              <a:t>чтения.</a:t>
            </a:r>
          </a:p>
          <a:p>
            <a:r>
              <a:rPr lang="ru-RU" sz="2000" dirty="0" smtClean="0"/>
              <a:t>Способность к фантазированию, воображению и моделированию.</a:t>
            </a:r>
          </a:p>
          <a:p>
            <a:r>
              <a:rPr lang="ru-RU" sz="2000" dirty="0" smtClean="0"/>
              <a:t>Проявление догадливости, сообразительности; открытие новых для себя знаний, способов действий, поиск ответов на вопросы в книгах.</a:t>
            </a:r>
          </a:p>
          <a:p>
            <a:r>
              <a:rPr lang="ru-RU" sz="2000" dirty="0" smtClean="0"/>
              <a:t>Проявление радостных эмоций во время работы.</a:t>
            </a:r>
          </a:p>
          <a:p>
            <a:r>
              <a:rPr lang="ru-RU" sz="2000" dirty="0" smtClean="0"/>
              <a:t>Способность переживать ситуацию успеха; наслаждаться процессом творчества.</a:t>
            </a:r>
          </a:p>
          <a:p>
            <a:r>
              <a:rPr lang="ru-RU" sz="2000" dirty="0" smtClean="0"/>
              <a:t>Проявление самостоятельности в работе.</a:t>
            </a:r>
          </a:p>
          <a:p>
            <a:r>
              <a:rPr lang="ru-RU" sz="2000" dirty="0" smtClean="0"/>
              <a:t>Умение преодолевать возникшие трудности</a:t>
            </a:r>
            <a:r>
              <a:rPr lang="ru-RU" sz="2000" b="1" dirty="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algn="ctr"/>
            <a:r>
              <a:rPr lang="ru-RU" dirty="0" smtClean="0"/>
              <a:t>Задачи учителя: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85938"/>
            <a:ext cx="7772400" cy="4114800"/>
          </a:xfrm>
        </p:spPr>
        <p:txBody>
          <a:bodyPr/>
          <a:lstStyle/>
          <a:p>
            <a:r>
              <a:rPr lang="ru-RU" sz="2400" dirty="0" smtClean="0"/>
              <a:t>Сочетать учебную деятельность, с развитием индивидуальных задатков учащихся.</a:t>
            </a:r>
          </a:p>
          <a:p>
            <a:r>
              <a:rPr lang="ru-RU" sz="2400" dirty="0" smtClean="0"/>
              <a:t>Замечать любые творческие проявления учеников.</a:t>
            </a:r>
          </a:p>
          <a:p>
            <a:r>
              <a:rPr lang="ru-RU" sz="2400" dirty="0" smtClean="0"/>
              <a:t>Создавать условия для развития творческих способностей на уроках и во внеклассной работе.</a:t>
            </a:r>
          </a:p>
          <a:p>
            <a:r>
              <a:rPr lang="ru-RU" sz="2400" dirty="0" smtClean="0"/>
              <a:t>Использовать на уроках и внеклассных мероприятиях творческие задания.          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85813" y="1571625"/>
            <a:ext cx="8358187" cy="4643438"/>
          </a:xfrm>
          <a:noFill/>
        </p:spPr>
        <p:txBody>
          <a:bodyPr/>
          <a:lstStyle/>
          <a:p>
            <a:pPr algn="l"/>
            <a:r>
              <a:rPr lang="ru-RU" sz="2400" u="sng" dirty="0" smtClean="0">
                <a:solidFill>
                  <a:srgbClr val="C00000"/>
                </a:solidFill>
              </a:rPr>
              <a:t>Когнитивный</a:t>
            </a:r>
            <a:r>
              <a:rPr lang="ru-RU" sz="2400" dirty="0" smtClean="0"/>
              <a:t> критерий, с помощью которого выявляются знания, представления младших школьников о творчестве и творческих способностях, понимание сути творческих заданий.</a:t>
            </a:r>
            <a:br>
              <a:rPr lang="ru-RU" sz="2400" dirty="0" smtClean="0"/>
            </a:br>
            <a:r>
              <a:rPr lang="ru-RU" sz="2400" u="sng" dirty="0" smtClean="0">
                <a:solidFill>
                  <a:srgbClr val="C00000"/>
                </a:solidFill>
              </a:rPr>
              <a:t>Мотивационно - </a:t>
            </a:r>
            <a:r>
              <a:rPr lang="ru-RU" sz="2400" u="sng" dirty="0" err="1" smtClean="0">
                <a:solidFill>
                  <a:srgbClr val="C00000"/>
                </a:solidFill>
              </a:rPr>
              <a:t>потребностный</a:t>
            </a:r>
            <a:r>
              <a:rPr lang="ru-RU" sz="2400" u="sng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критерий - характеризует стремление ученика проявить себя как творческую личность, наличие интереса к творческим видам учебных заданий.</a:t>
            </a:r>
            <a:br>
              <a:rPr lang="ru-RU" sz="2400" dirty="0" smtClean="0"/>
            </a:br>
            <a:r>
              <a:rPr lang="ru-RU" sz="2400" u="sng" dirty="0" err="1" smtClean="0">
                <a:solidFill>
                  <a:srgbClr val="C00000"/>
                </a:solidFill>
              </a:rPr>
              <a:t>Деятельностный</a:t>
            </a:r>
            <a:r>
              <a:rPr lang="ru-RU" sz="2400" dirty="0" smtClean="0"/>
              <a:t> критерий - выявляет умение оригинально выполнять задания творческого характера, активизировать творческое воображение учащихся, осуществлять процесс мышления нестандартно, образно.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571500"/>
            <a:ext cx="7793038" cy="2143125"/>
          </a:xfrm>
        </p:spPr>
        <p:txBody>
          <a:bodyPr/>
          <a:lstStyle/>
          <a:p>
            <a:pPr algn="ctr"/>
            <a:r>
              <a:rPr lang="ru-RU" sz="2800" b="1" i="1" dirty="0" smtClean="0"/>
              <a:t>Критерии уровня развития творческих и познавательных способностей младших школьников:</a:t>
            </a:r>
            <a:br>
              <a:rPr lang="ru-RU" sz="28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85813" y="1571625"/>
            <a:ext cx="8358187" cy="4643438"/>
          </a:xfrm>
          <a:noFill/>
        </p:spPr>
        <p:txBody>
          <a:bodyPr/>
          <a:lstStyle/>
          <a:p>
            <a:pPr algn="l"/>
            <a:r>
              <a:rPr lang="ru-RU" sz="2400" u="sng" dirty="0" smtClean="0">
                <a:solidFill>
                  <a:srgbClr val="C00000"/>
                </a:solidFill>
              </a:rPr>
              <a:t>Подготовительный</a:t>
            </a:r>
            <a:r>
              <a:rPr lang="ru-RU" sz="2400" dirty="0" smtClean="0"/>
              <a:t> –элементы творчества в обычной, исполнительской  деятельности, например, игры, проходит чаще в 1-2 классах.</a:t>
            </a:r>
          </a:p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>
                <a:solidFill>
                  <a:srgbClr val="C00000"/>
                </a:solidFill>
              </a:rPr>
              <a:t>Исследовательский </a:t>
            </a:r>
            <a:r>
              <a:rPr lang="ru-RU" sz="2400" u="sng" dirty="0" smtClean="0"/>
              <a:t>–творчество в изучении языка проходит во 2-3 классах.</a:t>
            </a:r>
          </a:p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>
                <a:solidFill>
                  <a:srgbClr val="C00000"/>
                </a:solidFill>
              </a:rPr>
              <a:t>Самовыражение </a:t>
            </a:r>
            <a:r>
              <a:rPr lang="ru-RU" sz="2400" dirty="0" smtClean="0"/>
              <a:t> через различные виды </a:t>
            </a:r>
            <a:r>
              <a:rPr lang="ru-RU" sz="2400" dirty="0" err="1" smtClean="0"/>
              <a:t>деятельности,например,различные</a:t>
            </a:r>
            <a:r>
              <a:rPr lang="ru-RU" sz="2400" dirty="0" smtClean="0"/>
              <a:t> сочинения, проходит в 3-4 классах..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571500"/>
            <a:ext cx="7643841" cy="2357433"/>
          </a:xfrm>
        </p:spPr>
        <p:txBody>
          <a:bodyPr/>
          <a:lstStyle/>
          <a:p>
            <a:pPr algn="ctr"/>
            <a:r>
              <a:rPr lang="ru-RU" sz="2800" b="1" i="1" dirty="0" smtClean="0"/>
              <a:t>Этапы развития творческих и познавательных способностей.</a:t>
            </a:r>
            <a:br>
              <a:rPr lang="ru-RU" sz="28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14290"/>
            <a:ext cx="7793037" cy="928687"/>
          </a:xfrm>
        </p:spPr>
        <p:txBody>
          <a:bodyPr/>
          <a:lstStyle/>
          <a:p>
            <a:pPr algn="ctr"/>
            <a:r>
              <a:rPr lang="ru-RU" sz="2800" b="1" i="1" dirty="0" smtClean="0"/>
              <a:t>Основные приемы развития творческих и познавательных способностей.</a:t>
            </a:r>
            <a:endParaRPr lang="ru-RU" sz="28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85938"/>
            <a:ext cx="7772400" cy="4114800"/>
          </a:xfrm>
        </p:spPr>
        <p:txBody>
          <a:bodyPr/>
          <a:lstStyle/>
          <a:p>
            <a:r>
              <a:rPr lang="ru-RU" sz="2400" b="1" dirty="0" smtClean="0"/>
              <a:t>написание сочинений, изложений;</a:t>
            </a:r>
          </a:p>
          <a:p>
            <a:r>
              <a:rPr lang="ru-RU" sz="2400" b="1" dirty="0" smtClean="0"/>
              <a:t>рецензирование творческих работ;</a:t>
            </a:r>
          </a:p>
          <a:p>
            <a:r>
              <a:rPr lang="ru-RU" sz="2400" b="1" dirty="0" smtClean="0"/>
              <a:t>различные виды игр;</a:t>
            </a:r>
          </a:p>
          <a:p>
            <a:r>
              <a:rPr lang="ru-RU" sz="2400" b="1" dirty="0" smtClean="0"/>
              <a:t>задания на установление ситуативных и причинных связей между предметами и событиями;</a:t>
            </a:r>
          </a:p>
          <a:p>
            <a:r>
              <a:rPr lang="ru-RU" sz="2400" b="1" dirty="0" smtClean="0"/>
              <a:t>творческие </a:t>
            </a:r>
            <a:r>
              <a:rPr lang="ru-RU" sz="2400" b="1" dirty="0" err="1" smtClean="0"/>
              <a:t>словари,ребусы,шарады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составление </a:t>
            </a:r>
            <a:r>
              <a:rPr lang="ru-RU" sz="2400" b="1" dirty="0" err="1" smtClean="0"/>
              <a:t>синквейнов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творческие задания на дом;          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14290"/>
            <a:ext cx="7793037" cy="928687"/>
          </a:xfrm>
        </p:spPr>
        <p:txBody>
          <a:bodyPr/>
          <a:lstStyle/>
          <a:p>
            <a:pPr algn="ctr"/>
            <a:r>
              <a:rPr lang="ru-RU" sz="2800" b="1" i="1" dirty="0" smtClean="0"/>
              <a:t>Виды работ, которые делают уроки развития речи «живыми»</a:t>
            </a:r>
            <a:endParaRPr lang="ru-RU" sz="28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85938"/>
            <a:ext cx="7772400" cy="4114800"/>
          </a:xfrm>
        </p:spPr>
        <p:txBody>
          <a:bodyPr/>
          <a:lstStyle/>
          <a:p>
            <a:r>
              <a:rPr lang="ru-RU" sz="2000" b="1" dirty="0" smtClean="0"/>
              <a:t>Свободное сочинительство (</a:t>
            </a:r>
            <a:r>
              <a:rPr lang="ru-RU" sz="2000" b="1" dirty="0" err="1" smtClean="0"/>
              <a:t>пиши,что</a:t>
            </a:r>
            <a:r>
              <a:rPr lang="ru-RU" sz="2000" b="1" dirty="0" smtClean="0"/>
              <a:t> хочешь).</a:t>
            </a:r>
          </a:p>
          <a:p>
            <a:r>
              <a:rPr lang="ru-RU" sz="2000" b="1" dirty="0" smtClean="0"/>
              <a:t>«Мой дневник»(пиши о </a:t>
            </a:r>
            <a:r>
              <a:rPr lang="ru-RU" sz="2000" b="1" dirty="0" err="1" smtClean="0"/>
              <a:t>том,что</a:t>
            </a:r>
            <a:r>
              <a:rPr lang="ru-RU" sz="2000" b="1" dirty="0" smtClean="0"/>
              <a:t> сейчас вспомнил).</a:t>
            </a:r>
          </a:p>
          <a:p>
            <a:r>
              <a:rPr lang="ru-RU" sz="2000" b="1" dirty="0" smtClean="0"/>
              <a:t>«Фантазия-картинка»(картинка твоего воображения).</a:t>
            </a:r>
          </a:p>
          <a:p>
            <a:r>
              <a:rPr lang="ru-RU" sz="2000" b="1" dirty="0" smtClean="0"/>
              <a:t>Экскурсия в картинную галерею.</a:t>
            </a:r>
          </a:p>
          <a:p>
            <a:r>
              <a:rPr lang="ru-RU" sz="2000" b="1" dirty="0" smtClean="0"/>
              <a:t>Сценарий мультфильма(по рисункам на доске).</a:t>
            </a:r>
          </a:p>
          <a:p>
            <a:r>
              <a:rPr lang="ru-RU" sz="2400" b="1" dirty="0" smtClean="0"/>
              <a:t> </a:t>
            </a:r>
            <a:r>
              <a:rPr lang="ru-RU" sz="2000" b="1" dirty="0" smtClean="0"/>
              <a:t>Музыкальное сочинение (под впечатлением прослушанного произведения).</a:t>
            </a:r>
          </a:p>
          <a:p>
            <a:r>
              <a:rPr lang="ru-RU" sz="2000" b="1" dirty="0" smtClean="0"/>
              <a:t>Сочинение –продолжение </a:t>
            </a:r>
            <a:r>
              <a:rPr lang="ru-RU" sz="2000" b="1" dirty="0" err="1" smtClean="0"/>
              <a:t>написанногонакануне</a:t>
            </a:r>
            <a:r>
              <a:rPr lang="ru-RU" sz="2000" b="1" dirty="0" smtClean="0"/>
              <a:t> изложения или диктанта.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витие творческих способностей младших школьников на уроках литературного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Развитие творческих способностей младших школьников на уроках литературного</Template>
  <TotalTime>488</TotalTime>
  <Words>834</Words>
  <Application>Microsoft Office PowerPoint</Application>
  <PresentationFormat>Экран (4:3)</PresentationFormat>
  <Paragraphs>115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Развитие творческих способностей младших школьников на уроках литературного</vt:lpstr>
      <vt:lpstr>Развитие творческих и познавательных способностей учащихся начальных классов на уроках русского языка. на уроках русского</vt:lpstr>
      <vt:lpstr>«Ребёнок, испытывающий радость творчества даже в самой минимальной степени, становится другим, чем ребёнок, подражающий актам других» Б. Астафьев.</vt:lpstr>
      <vt:lpstr>Актуальность данной темы </vt:lpstr>
      <vt:lpstr>Показатели развития творческих способностей</vt:lpstr>
      <vt:lpstr>Задачи учителя:</vt:lpstr>
      <vt:lpstr>Критерии уровня развития творческих и познавательных способностей младших школьников:    </vt:lpstr>
      <vt:lpstr>Этапы развития творческих и познавательных способностей.    </vt:lpstr>
      <vt:lpstr>Основные приемы развития творческих и познавательных способностей.</vt:lpstr>
      <vt:lpstr>Виды работ, которые делают уроки развития речи «живыми»</vt:lpstr>
      <vt:lpstr>К.Д. Ушинский</vt:lpstr>
      <vt:lpstr>Ты надел совсем не то, Нужна не шуба, а …..</vt:lpstr>
      <vt:lpstr>Графические ассоциации.</vt:lpstr>
      <vt:lpstr>Ассоциативные зацепки.</vt:lpstr>
      <vt:lpstr>Фонетические зацепки.</vt:lpstr>
      <vt:lpstr>Игровые приемы.</vt:lpstr>
      <vt:lpstr>       Ситуативные связи.</vt:lpstr>
      <vt:lpstr>Сможешь ли ты отыскать связь между, на первый взгляд,  не связанными друг с другом событиями?   Объясни, как всё происходило.   </vt:lpstr>
      <vt:lpstr>Синквейн </vt:lpstr>
      <vt:lpstr>  </vt:lpstr>
      <vt:lpstr>Слайд 20</vt:lpstr>
      <vt:lpstr>Дом </vt:lpstr>
      <vt:lpstr>Слайд 22</vt:lpstr>
      <vt:lpstr>Уровень творческого          потенциала.</vt:lpstr>
      <vt:lpstr>Слайд 24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творческих способностей младших школьников на уроках литературного чтения.</dc:title>
  <dc:creator>Natasha</dc:creator>
  <cp:lastModifiedBy>Сергей</cp:lastModifiedBy>
  <cp:revision>44</cp:revision>
  <dcterms:created xsi:type="dcterms:W3CDTF">2010-10-12T10:47:54Z</dcterms:created>
  <dcterms:modified xsi:type="dcterms:W3CDTF">2014-03-26T09:30:04Z</dcterms:modified>
</cp:coreProperties>
</file>