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76" r:id="rId4"/>
    <p:sldId id="260" r:id="rId5"/>
    <p:sldId id="277" r:id="rId6"/>
    <p:sldId id="261" r:id="rId7"/>
    <p:sldId id="273" r:id="rId8"/>
    <p:sldId id="262" r:id="rId9"/>
    <p:sldId id="264" r:id="rId10"/>
    <p:sldId id="274" r:id="rId11"/>
    <p:sldId id="268" r:id="rId12"/>
    <p:sldId id="272" r:id="rId13"/>
    <p:sldId id="263" r:id="rId14"/>
    <p:sldId id="265" r:id="rId15"/>
    <p:sldId id="271" r:id="rId16"/>
    <p:sldId id="283" r:id="rId17"/>
    <p:sldId id="266" r:id="rId18"/>
    <p:sldId id="281" r:id="rId19"/>
    <p:sldId id="286" r:id="rId20"/>
    <p:sldId id="289" r:id="rId21"/>
    <p:sldId id="290" r:id="rId22"/>
    <p:sldId id="278" r:id="rId23"/>
    <p:sldId id="282" r:id="rId24"/>
    <p:sldId id="284" r:id="rId25"/>
    <p:sldId id="285" r:id="rId26"/>
    <p:sldId id="269" r:id="rId27"/>
    <p:sldId id="270" r:id="rId28"/>
    <p:sldId id="287" r:id="rId29"/>
    <p:sldId id="288" r:id="rId30"/>
    <p:sldId id="256" r:id="rId3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B6A-2A55-4EA8-B843-9CA95AF6B2B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F96-C0C5-408F-A118-4CFD21E929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B6A-2A55-4EA8-B843-9CA95AF6B2B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F96-C0C5-408F-A118-4CFD21E929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B6A-2A55-4EA8-B843-9CA95AF6B2B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F96-C0C5-408F-A118-4CFD21E929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B6A-2A55-4EA8-B843-9CA95AF6B2B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F96-C0C5-408F-A118-4CFD21E929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B6A-2A55-4EA8-B843-9CA95AF6B2B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F96-C0C5-408F-A118-4CFD21E929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B6A-2A55-4EA8-B843-9CA95AF6B2B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F96-C0C5-408F-A118-4CFD21E929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B6A-2A55-4EA8-B843-9CA95AF6B2B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F96-C0C5-408F-A118-4CFD21E929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B6A-2A55-4EA8-B843-9CA95AF6B2B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F96-C0C5-408F-A118-4CFD21E929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B6A-2A55-4EA8-B843-9CA95AF6B2B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F96-C0C5-408F-A118-4CFD21E929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B6A-2A55-4EA8-B843-9CA95AF6B2B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F96-C0C5-408F-A118-4CFD21E929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97B6A-2A55-4EA8-B843-9CA95AF6B2B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F96-C0C5-408F-A118-4CFD21E929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97B6A-2A55-4EA8-B843-9CA95AF6B2B0}" type="datetimeFigureOut">
              <a:rPr lang="ru-RU" smtClean="0"/>
              <a:pPr/>
              <a:t>23.04.2018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8DF96-C0C5-408F-A118-4CFD21E929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ru-RU" b="1" dirty="0" smtClean="0"/>
              <a:t>О чем мы думаем сейчас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http://go1.imgsmail.ru/imgpreview?key=http%3A//sc109.ru/content/gazeta/2010-2011/ruslit/3.jpg&amp;mb=imgdb_preview_128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772816"/>
            <a:ext cx="6768752" cy="4392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</a:rPr>
              <a:t>Пиши: в четверг, одно уж к одному,</a:t>
            </a:r>
            <a:br>
              <a:rPr lang="ru-RU" sz="4800" b="1" dirty="0" smtClean="0">
                <a:solidFill>
                  <a:srgbClr val="7030A0"/>
                </a:solidFill>
              </a:rPr>
            </a:br>
            <a:r>
              <a:rPr lang="ru-RU" sz="4800" b="1" dirty="0" smtClean="0">
                <a:solidFill>
                  <a:srgbClr val="7030A0"/>
                </a:solidFill>
              </a:rPr>
              <a:t>А может в пятницу, а может и в субботу</a:t>
            </a:r>
            <a:br>
              <a:rPr lang="ru-RU" sz="4800" b="1" dirty="0" smtClean="0">
                <a:solidFill>
                  <a:srgbClr val="7030A0"/>
                </a:solidFill>
              </a:rPr>
            </a:br>
            <a:r>
              <a:rPr lang="ru-RU" sz="4800" b="1" dirty="0" smtClean="0">
                <a:solidFill>
                  <a:srgbClr val="7030A0"/>
                </a:solidFill>
              </a:rPr>
              <a:t>Я должен у вдовы, у докторши, крестить</a:t>
            </a:r>
            <a:r>
              <a:rPr lang="ru-RU" sz="4800" dirty="0" smtClean="0"/>
              <a:t>.</a:t>
            </a:r>
            <a:endParaRPr lang="ru-RU" sz="4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8578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Чин следовал ему- он службу вдруг оставил.</a:t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Служить бы рад – прислуживаться тошно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>Печален я : со мною друга нет.</a:t>
            </a:r>
            <a:endParaRPr lang="ru-RU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Пословицы и поговорки, афоризмы.</a:t>
            </a:r>
            <a:br>
              <a:rPr lang="ru-RU" b="1" dirty="0" smtClean="0"/>
            </a:br>
            <a:r>
              <a:rPr lang="ru-RU" sz="4000" b="1" dirty="0" smtClean="0"/>
              <a:t>Не учи безделью- учи рукоделью.</a:t>
            </a:r>
            <a:br>
              <a:rPr lang="ru-RU" sz="4000" b="1" dirty="0" smtClean="0"/>
            </a:br>
            <a:r>
              <a:rPr lang="ru-RU" sz="4000" b="1" dirty="0" smtClean="0"/>
              <a:t>А я скажу: по мне уж лучше пей.</a:t>
            </a:r>
            <a:br>
              <a:rPr lang="ru-RU" sz="4000" b="1" dirty="0" smtClean="0"/>
            </a:br>
            <a:r>
              <a:rPr lang="ru-RU" sz="4000" b="1" dirty="0" smtClean="0"/>
              <a:t>Да дело разумей. А.Крылов</a:t>
            </a:r>
            <a:br>
              <a:rPr lang="ru-RU" sz="4000" b="1" dirty="0" smtClean="0"/>
            </a:br>
            <a:r>
              <a:rPr lang="ru-RU" sz="4000" b="1" dirty="0" smtClean="0"/>
              <a:t>Семь раз отмерь- один раз отрежь. </a:t>
            </a:r>
            <a:br>
              <a:rPr lang="ru-RU" sz="4000" b="1" dirty="0" smtClean="0"/>
            </a:br>
            <a:r>
              <a:rPr lang="ru-RU" sz="4000" b="1" dirty="0" smtClean="0"/>
              <a:t>Нет умного соседа – с книгой побеседуй. </a:t>
            </a:r>
            <a:br>
              <a:rPr lang="ru-RU" sz="4000" b="1" dirty="0" smtClean="0"/>
            </a:br>
            <a:r>
              <a:rPr lang="ru-RU" sz="4000" b="1" dirty="0" smtClean="0"/>
              <a:t>Трудное</a:t>
            </a:r>
            <a:r>
              <a:rPr lang="ru-RU" sz="4000" dirty="0" smtClean="0"/>
              <a:t> </a:t>
            </a:r>
            <a:r>
              <a:rPr lang="ru-RU" sz="4000" b="1" dirty="0" smtClean="0"/>
              <a:t>быстро забывается, помнится доброе  </a:t>
            </a:r>
            <a:r>
              <a:rPr lang="ru-RU" sz="4000" dirty="0" smtClean="0"/>
              <a:t>В.Быков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</a:pPr>
            <a:r>
              <a:rPr lang="en-US" sz="49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49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US" sz="49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en-US" sz="49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9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49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9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49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900" b="1" dirty="0" err="1" smtClean="0">
                <a:solidFill>
                  <a:srgbClr val="FF0000"/>
                </a:solidFill>
              </a:rPr>
              <a:t>Внимание!Проблемная</a:t>
            </a:r>
            <a:r>
              <a:rPr lang="ru-RU" sz="4900" b="1" dirty="0" smtClean="0">
                <a:solidFill>
                  <a:srgbClr val="FF0000"/>
                </a:solidFill>
              </a:rPr>
              <a:t> ситуация.</a:t>
            </a:r>
            <a:r>
              <a:rPr lang="ru-RU" sz="49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49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4000" b="1" dirty="0" smtClean="0">
                <a:solidFill>
                  <a:schemeClr val="accent6">
                    <a:lumMod val="50000"/>
                  </a:schemeClr>
                </a:solidFill>
              </a:rPr>
              <a:t>Какой знак вы поставите между двумя частями этого  бессоюзного сложного предложения</a:t>
            </a:r>
            <a:r>
              <a:rPr lang="ru-RU" sz="4000" dirty="0" smtClean="0"/>
              <a:t>?</a:t>
            </a:r>
            <a:br>
              <a:rPr lang="ru-RU" sz="4000" dirty="0" smtClean="0"/>
            </a:br>
            <a:r>
              <a:rPr lang="ru-RU" sz="4900" b="1" dirty="0" smtClean="0">
                <a:solidFill>
                  <a:srgbClr val="FF0000"/>
                </a:solidFill>
              </a:rPr>
              <a:t>Молодежь ушла… в клубе стало   скучно.</a:t>
            </a:r>
            <a:r>
              <a:rPr lang="ru-RU" sz="5400" dirty="0" smtClean="0">
                <a:latin typeface="Arial" pitchFamily="34" charset="0"/>
                <a:ea typeface="Times New Roman" pitchFamily="18" charset="0"/>
              </a:rPr>
              <a:t> </a:t>
            </a:r>
            <a:br>
              <a:rPr lang="ru-RU" sz="5400" dirty="0" smtClean="0">
                <a:latin typeface="Arial" pitchFamily="34" charset="0"/>
                <a:ea typeface="Times New Roman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В доме отключили электричество…</a:t>
            </a:r>
            <a:br>
              <a:rPr lang="ru-RU" sz="4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</a:b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поработать  на компьютере не удалось.</a:t>
            </a:r>
            <a:r>
              <a:rPr lang="ru-RU" sz="6600" dirty="0" smtClean="0">
                <a:latin typeface="Arial" pitchFamily="34" charset="0"/>
              </a:rPr>
              <a:t/>
            </a:r>
            <a:br>
              <a:rPr lang="ru-RU" sz="6600" dirty="0" smtClean="0">
                <a:latin typeface="Arial" pitchFamily="34" charset="0"/>
              </a:rPr>
            </a:br>
            <a:r>
              <a:rPr lang="ru-RU" sz="5400" b="1" dirty="0" smtClean="0">
                <a:solidFill>
                  <a:srgbClr val="FF0000"/>
                </a:solidFill>
              </a:rPr>
              <a:t/>
            </a:r>
            <a:br>
              <a:rPr lang="ru-RU" sz="5400" b="1" dirty="0" smtClean="0">
                <a:solidFill>
                  <a:srgbClr val="FF0000"/>
                </a:solidFill>
              </a:rPr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endParaRPr lang="ru-RU" sz="5400" b="1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74711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229600" cy="626469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300" b="1" dirty="0" smtClean="0"/>
              <a:t>Молодежь ушла, в клубе стало скучно.</a:t>
            </a:r>
            <a:br>
              <a:rPr lang="ru-RU" sz="5300" b="1" dirty="0" smtClean="0"/>
            </a:br>
            <a:r>
              <a:rPr lang="ru-RU" sz="5300" b="1" dirty="0" smtClean="0"/>
              <a:t/>
            </a:r>
            <a:br>
              <a:rPr lang="ru-RU" sz="5300" b="1" dirty="0" smtClean="0"/>
            </a:br>
            <a:r>
              <a:rPr lang="ru-RU" sz="5300" b="1" dirty="0" smtClean="0"/>
              <a:t>Молодежь ушла: в клубе стало скучно</a:t>
            </a:r>
            <a:br>
              <a:rPr lang="ru-RU" sz="5300" b="1" dirty="0" smtClean="0"/>
            </a:br>
            <a:r>
              <a:rPr lang="ru-RU" sz="5300" b="1" dirty="0" smtClean="0"/>
              <a:t/>
            </a:r>
            <a:br>
              <a:rPr lang="ru-RU" sz="5300" b="1" dirty="0" smtClean="0"/>
            </a:br>
            <a:r>
              <a:rPr lang="ru-RU" sz="5300" b="1" dirty="0" smtClean="0"/>
              <a:t>Молодежь ушла - в клубе стало скучно.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6000" b="1" dirty="0" smtClean="0">
                <a:solidFill>
                  <a:srgbClr val="C00000"/>
                </a:solidFill>
              </a:rPr>
              <a:t>Бабушка сердилась… внучка не слушалась</a:t>
            </a:r>
            <a:r>
              <a:rPr lang="ru-RU" sz="6000" dirty="0" smtClean="0"/>
              <a:t>.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Бабушка сердилась, внучка не слушалась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 Бабушка сердилась - внучка не слушалась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 Бабушка сердилась: внучка не слушалась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Что нужно сделать для того, чтобы правильно выбрать нужный знак препинания? </a:t>
            </a:r>
            <a:r>
              <a:rPr lang="ru-RU" b="1" dirty="0" smtClean="0">
                <a:solidFill>
                  <a:srgbClr val="C00000"/>
                </a:solidFill>
              </a:rPr>
              <a:t>Алгоритм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1Прочитать предложение, найти грамматические основы.</a:t>
            </a:r>
            <a:br>
              <a:rPr lang="ru-RU" sz="4000" b="1" dirty="0" smtClean="0"/>
            </a:br>
            <a:r>
              <a:rPr lang="ru-RU" sz="4000" b="1" dirty="0" smtClean="0"/>
              <a:t>2.Установить смысловые отношения между частями сложного бессоюзного предложения: для чего применить</a:t>
            </a:r>
            <a:br>
              <a:rPr lang="ru-RU" sz="4000" b="1" dirty="0" smtClean="0"/>
            </a:br>
            <a:r>
              <a:rPr lang="ru-RU" sz="4000" b="1" dirty="0" smtClean="0"/>
              <a:t>прием синонимичной замены СБП сложносочиненным или сложноподчиненным.</a:t>
            </a:r>
            <a:br>
              <a:rPr lang="ru-RU" sz="4000" b="1" dirty="0" smtClean="0"/>
            </a:br>
            <a:r>
              <a:rPr lang="ru-RU" sz="4000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FF0000"/>
                </a:solidFill>
              </a:rPr>
              <a:t>Произведем эту замену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Служить бы рад- прислуживаться тошно.</a:t>
            </a:r>
            <a:br>
              <a:rPr lang="ru-RU" b="1" dirty="0" smtClean="0"/>
            </a:br>
            <a:r>
              <a:rPr lang="ru-RU" b="1" dirty="0" smtClean="0"/>
              <a:t>Чин следовал ему- он службу вдруг оставил.</a:t>
            </a:r>
            <a:br>
              <a:rPr lang="ru-RU" b="1" dirty="0" smtClean="0"/>
            </a:br>
            <a:r>
              <a:rPr lang="ru-RU" b="1" dirty="0" smtClean="0"/>
              <a:t>Я знаю: в вашем сердце есть и гордость, и прямая честь.</a:t>
            </a:r>
            <a:br>
              <a:rPr lang="ru-RU" b="1" dirty="0" smtClean="0"/>
            </a:br>
            <a:r>
              <a:rPr lang="ru-RU" b="1" dirty="0" smtClean="0"/>
              <a:t>Слабо шурша, падали шишки; вздыхая, шумел лес.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100" b="1" dirty="0" smtClean="0"/>
              <a:t>Определите вид сложных предложений. Запишите их без союзов и указательных слов.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b="1" dirty="0" smtClean="0">
                <a:solidFill>
                  <a:srgbClr val="C00000"/>
                </a:solidFill>
              </a:rPr>
              <a:t>а) Когда настанет утро, отправимся в путь.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б) Если ты хочешь заниматься спортом, то можешь записаться в какую - </a:t>
            </a:r>
            <a:r>
              <a:rPr lang="ru-RU" b="1" dirty="0" err="1" smtClean="0">
                <a:solidFill>
                  <a:srgbClr val="C00000"/>
                </a:solidFill>
              </a:rPr>
              <a:t>нибудь</a:t>
            </a:r>
            <a:r>
              <a:rPr lang="ru-RU" b="1" dirty="0" smtClean="0">
                <a:solidFill>
                  <a:srgbClr val="C00000"/>
                </a:solidFill>
              </a:rPr>
              <a:t> секцию.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в) Мы убеждены, что победа будет за нами.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г) Чувствовалось, что скоро пойдет дождь.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Готовимся к </a:t>
            </a:r>
            <a:r>
              <a:rPr lang="ru-RU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ОГЭ. </a:t>
            </a:r>
            <a:r>
              <a:rPr lang="ru-RU" sz="4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 экзаменов осталось…</a:t>
            </a:r>
            <a:endParaRPr lang="ru-RU" sz="4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http://go1.imgsmail.ru/imgpreview?key=http%3A//my-shop.ru/_files/product/2/118/1174801.jpg&amp;mb=imgdb_preview_2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628800"/>
            <a:ext cx="3744416" cy="4824536"/>
          </a:xfrm>
          <a:prstGeom prst="rect">
            <a:avLst/>
          </a:prstGeom>
          <a:noFill/>
        </p:spPr>
      </p:pic>
      <p:pic>
        <p:nvPicPr>
          <p:cNvPr id="1028" name="Picture 4" descr="http://go1.imgsmail.ru/imgpreview?key=http%3A//900igr.net/datas/russkij-jazyk/Attestatsija-po-russkomu-jazyku/0011-011-Russkij-jazyk.jpg&amp;mb=imgdb_preview_42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556792"/>
            <a:ext cx="3744416" cy="530120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В  некоторых  случаях, кроме    союза, в  предложение  можно  добавить  и  пропущенное  сказуемое  </a:t>
            </a:r>
            <a:r>
              <a:rPr lang="ru-RU" sz="4000" b="1" i="1" dirty="0" smtClean="0"/>
              <a:t>и  </a:t>
            </a:r>
            <a:r>
              <a:rPr lang="ru-RU" sz="4000" b="1" i="1" dirty="0" smtClean="0">
                <a:solidFill>
                  <a:srgbClr val="FF0000"/>
                </a:solidFill>
              </a:rPr>
              <a:t>увидел </a:t>
            </a:r>
            <a:r>
              <a:rPr lang="ru-RU" sz="4000" dirty="0" smtClean="0">
                <a:solidFill>
                  <a:srgbClr val="FF0000"/>
                </a:solidFill>
              </a:rPr>
              <a:t>или </a:t>
            </a:r>
            <a:r>
              <a:rPr lang="ru-RU" sz="4000" b="1" i="1" dirty="0" smtClean="0">
                <a:solidFill>
                  <a:srgbClr val="FF0000"/>
                </a:solidFill>
              </a:rPr>
              <a:t>и  услышал.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b="1" i="1" dirty="0" smtClean="0"/>
              <a:t>  </a:t>
            </a:r>
            <a:r>
              <a:rPr lang="ru-RU" sz="4900" b="1" i="1" dirty="0" smtClean="0"/>
              <a:t>Он  заглянул  в  комнату: за  столом  сидел  человек  и  что-то  быстро  писал». (</a:t>
            </a:r>
            <a:r>
              <a:rPr lang="ru-RU" sz="4900" dirty="0" smtClean="0"/>
              <a:t>Л.Н.Толстой</a:t>
            </a:r>
            <a:r>
              <a:rPr lang="ru-RU" sz="4000" dirty="0" smtClean="0"/>
              <a:t>)</a:t>
            </a:r>
            <a:r>
              <a:rPr lang="ru-RU" sz="4000" b="1" i="1" dirty="0" smtClean="0"/>
              <a:t>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Мы </a:t>
            </a:r>
            <a:r>
              <a:rPr lang="ru-RU" b="1" dirty="0" err="1" smtClean="0">
                <a:solidFill>
                  <a:srgbClr val="FF0000"/>
                </a:solidFill>
              </a:rPr>
              <a:t>устали.РАЗМИНКА</a:t>
            </a:r>
            <a:r>
              <a:rPr lang="ru-RU" b="1" dirty="0" smtClean="0">
                <a:solidFill>
                  <a:srgbClr val="FF0000"/>
                </a:solidFill>
              </a:rPr>
              <a:t>.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sz="4000" dirty="0" smtClean="0"/>
              <a:t>Из  данных  пяти  пословиц  выпишите  выделенные  слова  и  составьте  их  них  шестую. Изменять  слова  не  нужно</a:t>
            </a:r>
            <a:br>
              <a:rPr lang="ru-RU" sz="4000" dirty="0" smtClean="0"/>
            </a:br>
            <a:r>
              <a:rPr lang="ru-RU" sz="4000" b="1" i="1" dirty="0" smtClean="0">
                <a:solidFill>
                  <a:srgbClr val="C00000"/>
                </a:solidFill>
              </a:rPr>
              <a:t>Бывает</a:t>
            </a:r>
            <a:r>
              <a:rPr lang="ru-RU" sz="4000" b="1" i="1" dirty="0" smtClean="0"/>
              <a:t>  </a:t>
            </a:r>
            <a:r>
              <a:rPr lang="ru-RU" sz="4000" dirty="0" smtClean="0"/>
              <a:t>и  на  старуху  проруха.</a:t>
            </a:r>
            <a:br>
              <a:rPr lang="ru-RU" sz="4000" dirty="0" smtClean="0"/>
            </a:br>
            <a:r>
              <a:rPr lang="ru-RU" sz="4000" b="1" i="1" dirty="0" smtClean="0">
                <a:solidFill>
                  <a:srgbClr val="C00000"/>
                </a:solidFill>
              </a:rPr>
              <a:t>Без</a:t>
            </a:r>
            <a:r>
              <a:rPr lang="ru-RU" sz="4000" b="1" i="1" dirty="0" smtClean="0"/>
              <a:t>  </a:t>
            </a:r>
            <a:r>
              <a:rPr lang="ru-RU" sz="4000" dirty="0" smtClean="0"/>
              <a:t>кота  мышам  масленица.</a:t>
            </a:r>
            <a:br>
              <a:rPr lang="ru-RU" sz="4000" dirty="0" smtClean="0"/>
            </a:br>
            <a:r>
              <a:rPr lang="ru-RU" sz="4000" b="1" i="1" dirty="0" smtClean="0">
                <a:solidFill>
                  <a:srgbClr val="C00000"/>
                </a:solidFill>
              </a:rPr>
              <a:t>Не </a:t>
            </a:r>
            <a:r>
              <a:rPr lang="ru-RU" sz="4000" b="1" i="1" dirty="0" smtClean="0"/>
              <a:t> </a:t>
            </a:r>
            <a:r>
              <a:rPr lang="ru-RU" sz="4000" dirty="0" smtClean="0"/>
              <a:t>в  бровь, а  в  глаз.</a:t>
            </a:r>
            <a:br>
              <a:rPr lang="ru-RU" sz="4000" dirty="0" smtClean="0"/>
            </a:br>
            <a:r>
              <a:rPr lang="ru-RU" sz="4000" dirty="0" smtClean="0"/>
              <a:t>Не  было  </a:t>
            </a:r>
            <a:r>
              <a:rPr lang="ru-RU" sz="4000" b="1" i="1" dirty="0" smtClean="0">
                <a:solidFill>
                  <a:srgbClr val="C00000"/>
                </a:solidFill>
              </a:rPr>
              <a:t>печали</a:t>
            </a:r>
            <a:r>
              <a:rPr lang="ru-RU" sz="4000" dirty="0" smtClean="0"/>
              <a:t>, так  черти  накачали.</a:t>
            </a:r>
            <a:br>
              <a:rPr lang="ru-RU" sz="4000" dirty="0" smtClean="0"/>
            </a:br>
            <a:r>
              <a:rPr lang="ru-RU" sz="4000" b="1" i="1" dirty="0" smtClean="0">
                <a:solidFill>
                  <a:srgbClr val="C00000"/>
                </a:solidFill>
              </a:rPr>
              <a:t>Радость </a:t>
            </a:r>
            <a:r>
              <a:rPr lang="ru-RU" sz="4000" b="1" i="1" dirty="0" smtClean="0"/>
              <a:t> </a:t>
            </a:r>
            <a:r>
              <a:rPr lang="ru-RU" sz="4000" dirty="0" smtClean="0"/>
              <a:t>горю  не  попутчик.</a:t>
            </a:r>
            <a:r>
              <a:rPr lang="ru-RU" sz="4000" b="1" i="1" dirty="0" smtClean="0"/>
              <a:t> 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>
            <a:normAutofit/>
          </a:bodyPr>
          <a:lstStyle/>
          <a:p>
            <a:r>
              <a:rPr lang="ru-RU" dirty="0" smtClean="0"/>
              <a:t>Проверим задание: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1124744"/>
          <a:ext cx="8748464" cy="4794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5976"/>
                <a:gridCol w="4392488"/>
              </a:tblGrid>
              <a:tr h="39478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4785"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ТИРЕ</a:t>
                      </a:r>
                      <a:r>
                        <a:rPr lang="ru-RU" sz="4000" b="1" dirty="0" smtClean="0"/>
                        <a:t>   </a:t>
                      </a:r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Проверим</a:t>
                      </a:r>
                      <a:endParaRPr lang="ru-RU" sz="4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Двоеточие</a:t>
                      </a:r>
                      <a:endParaRPr lang="ru-RU" sz="4000" b="1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265477">
                <a:tc>
                  <a:txBody>
                    <a:bodyPr/>
                    <a:lstStyle/>
                    <a:p>
                      <a:r>
                        <a:rPr lang="ru-RU" sz="3600" b="1" dirty="0" err="1" smtClean="0"/>
                        <a:t>Противопоставле</a:t>
                      </a:r>
                      <a:r>
                        <a:rPr lang="ru-RU" sz="3600" b="1" dirty="0" smtClean="0"/>
                        <a:t>-</a:t>
                      </a:r>
                    </a:p>
                    <a:p>
                      <a:r>
                        <a:rPr lang="ru-RU" sz="3600" b="1" dirty="0" err="1" smtClean="0"/>
                        <a:t>ние</a:t>
                      </a:r>
                      <a:r>
                        <a:rPr lang="ru-RU" sz="3600" b="1" dirty="0" smtClean="0"/>
                        <a:t> 1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Причина 5</a:t>
                      </a:r>
                      <a:endParaRPr lang="ru-RU" sz="3600" b="1" dirty="0"/>
                    </a:p>
                  </a:txBody>
                  <a:tcPr/>
                </a:tc>
              </a:tr>
              <a:tr h="2433609"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Время   4</a:t>
                      </a:r>
                    </a:p>
                    <a:p>
                      <a:r>
                        <a:rPr lang="ru-RU" sz="3600" b="1" dirty="0" smtClean="0"/>
                        <a:t>Условие 7</a:t>
                      </a:r>
                    </a:p>
                    <a:p>
                      <a:r>
                        <a:rPr lang="ru-RU" sz="3600" b="1" dirty="0" smtClean="0"/>
                        <a:t>Следствие-2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Пояснение</a:t>
                      </a:r>
                      <a:r>
                        <a:rPr lang="ru-RU" sz="3600" b="1" baseline="0" dirty="0" smtClean="0"/>
                        <a:t>  </a:t>
                      </a:r>
                      <a:r>
                        <a:rPr lang="ru-RU" sz="3600" b="1" dirty="0" smtClean="0"/>
                        <a:t>6</a:t>
                      </a:r>
                    </a:p>
                    <a:p>
                      <a:r>
                        <a:rPr lang="ru-RU" sz="3600" b="1" dirty="0" smtClean="0"/>
                        <a:t>Дополнение</a:t>
                      </a:r>
                      <a:r>
                        <a:rPr lang="ru-RU" sz="3600" b="1" baseline="0" dirty="0" smtClean="0"/>
                        <a:t> 8</a:t>
                      </a:r>
                    </a:p>
                    <a:p>
                      <a:r>
                        <a:rPr lang="ru-RU" sz="3600" b="1" baseline="0" dirty="0" smtClean="0"/>
                        <a:t>И увидел и услышал 3</a:t>
                      </a:r>
                      <a:endParaRPr lang="ru-RU" sz="3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</a:rPr>
              <a:t>Проверим задание №2</a:t>
            </a:r>
            <a:endParaRPr lang="ru-RU" sz="5400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47664" y="1772816"/>
          <a:ext cx="6096000" cy="2469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7275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741524"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 ДВОЕТОЧИЕ</a:t>
                      </a:r>
                    </a:p>
                    <a:p>
                      <a:r>
                        <a:rPr lang="ru-RU" sz="3600" b="1" dirty="0" smtClean="0"/>
                        <a:t>№</a:t>
                      </a:r>
                      <a:r>
                        <a:rPr lang="ru-RU" sz="3600" b="1" baseline="0" dirty="0" smtClean="0"/>
                        <a:t> 3,5,6</a:t>
                      </a:r>
                      <a:endParaRPr lang="ru-RU" sz="3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b="1" dirty="0" smtClean="0"/>
                        <a:t>ТИРЕ</a:t>
                      </a:r>
                    </a:p>
                    <a:p>
                      <a:r>
                        <a:rPr lang="ru-RU" sz="3600" b="1" dirty="0" smtClean="0"/>
                        <a:t>1,2,4,7</a:t>
                      </a:r>
                      <a:endParaRPr lang="ru-RU" sz="3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Выполним задания </a:t>
            </a:r>
            <a:r>
              <a:rPr lang="ru-RU" b="1" dirty="0" smtClean="0"/>
              <a:t> ЕГЭ.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Среди предложений 5-12 найдите бессоюзное сложное  предложение. Напишите номер</a:t>
            </a:r>
            <a:br>
              <a:rPr lang="ru-RU" b="1" dirty="0" smtClean="0"/>
            </a:br>
            <a:r>
              <a:rPr lang="ru-RU" b="1" dirty="0" smtClean="0"/>
              <a:t>этого предложения. </a:t>
            </a:r>
            <a:br>
              <a:rPr lang="ru-RU" b="1" dirty="0" smtClean="0"/>
            </a:br>
            <a:r>
              <a:rPr lang="ru-RU" b="1" dirty="0" smtClean="0"/>
              <a:t>ЗАДАНИЯ:</a:t>
            </a:r>
            <a:br>
              <a:rPr lang="ru-RU" b="1" dirty="0" smtClean="0"/>
            </a:br>
            <a:r>
              <a:rPr lang="ru-RU" b="1" dirty="0" smtClean="0"/>
              <a:t> В9- 8,9 вариант</a:t>
            </a:r>
            <a:br>
              <a:rPr lang="ru-RU" b="1" dirty="0" smtClean="0"/>
            </a:br>
            <a:r>
              <a:rPr lang="ru-RU" b="1" dirty="0" smtClean="0"/>
              <a:t>      В8 -28,36 вариант</a:t>
            </a:r>
            <a:br>
              <a:rPr lang="ru-RU" b="1" dirty="0" smtClean="0"/>
            </a:b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/>
          <a:lstStyle/>
          <a:p>
            <a:r>
              <a:rPr lang="ru-RU" dirty="0" smtClean="0"/>
              <a:t>Проверим ответы:</a:t>
            </a:r>
            <a:br>
              <a:rPr lang="ru-RU" dirty="0" smtClean="0"/>
            </a:br>
            <a:r>
              <a:rPr lang="ru-RU" b="1" dirty="0" smtClean="0"/>
              <a:t>Вар.8 </a:t>
            </a:r>
            <a:r>
              <a:rPr lang="ru-RU" b="1" dirty="0" smtClean="0"/>
              <a:t>- 6,8</a:t>
            </a:r>
            <a:br>
              <a:rPr lang="ru-RU" b="1" dirty="0" smtClean="0"/>
            </a:br>
            <a:r>
              <a:rPr lang="ru-RU" b="1" dirty="0" smtClean="0"/>
              <a:t>Вар.9 -32</a:t>
            </a:r>
            <a:br>
              <a:rPr lang="ru-RU" b="1" dirty="0" smtClean="0"/>
            </a:br>
            <a:r>
              <a:rPr lang="ru-RU" b="1" dirty="0" smtClean="0"/>
              <a:t>  Вар.28 -25</a:t>
            </a:r>
            <a:br>
              <a:rPr lang="ru-RU" b="1" dirty="0" smtClean="0"/>
            </a:br>
            <a:r>
              <a:rPr lang="ru-RU" b="1" dirty="0" smtClean="0"/>
              <a:t>    Вар. 36 - 12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Готовимся к </a:t>
            </a:r>
            <a:r>
              <a:rPr lang="ru-RU" b="1" dirty="0" smtClean="0">
                <a:solidFill>
                  <a:srgbClr val="FF0000"/>
                </a:solidFill>
              </a:rPr>
              <a:t>ОГЭ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Напишите сочинение-рассуждение, раскрывая смысл высказывания известного учёного Л.Т. Григорян: </a:t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</a:rPr>
              <a:t>«В бессоюзных сложных предложениях разные знаки препинания употребляются потому, что каждый из них указывает на особые смысловые отношения между частями»</a:t>
            </a:r>
            <a:r>
              <a:rPr lang="ru-RU" dirty="0" smtClean="0">
                <a:solidFill>
                  <a:srgbClr val="C00000"/>
                </a:solidFill>
              </a:rPr>
              <a:t>. 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 fontScale="90000"/>
          </a:bodyPr>
          <a:lstStyle/>
          <a:p>
            <a:r>
              <a:rPr lang="ru-RU" b="1" i="1" u="sng" dirty="0" smtClean="0"/>
              <a:t>Домашнее задание.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Написать </a:t>
            </a:r>
            <a:r>
              <a:rPr lang="ru-RU" b="1" dirty="0" smtClean="0"/>
              <a:t>сочинение по теме:</a:t>
            </a:r>
            <a:br>
              <a:rPr lang="ru-RU" b="1" dirty="0" smtClean="0"/>
            </a:br>
            <a:r>
              <a:rPr lang="ru-RU" b="1" dirty="0" smtClean="0">
                <a:solidFill>
                  <a:srgbClr val="C00000"/>
                </a:solidFill>
              </a:rPr>
              <a:t>«В бессоюзных сложных предложениях разные знаки препинания употребляются потому, что каждый из них указывает на особые смысловые отношения между частями»</a:t>
            </a:r>
            <a:r>
              <a:rPr lang="ru-RU" dirty="0" smtClean="0">
                <a:solidFill>
                  <a:srgbClr val="C00000"/>
                </a:solidFill>
              </a:rPr>
              <a:t>. </a:t>
            </a: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dirty="0" smtClean="0"/>
              <a:t>Самооценка. Рефлексия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b="1" dirty="0" smtClean="0"/>
              <a:t>1.Мне было все </a:t>
            </a:r>
            <a:r>
              <a:rPr lang="ru-RU" b="1" dirty="0" smtClean="0"/>
              <a:t>понятно.</a:t>
            </a:r>
            <a:br>
              <a:rPr lang="ru-RU" b="1" dirty="0" smtClean="0"/>
            </a:br>
            <a:r>
              <a:rPr lang="ru-RU" b="1" dirty="0" smtClean="0"/>
              <a:t>     </a:t>
            </a:r>
            <a:r>
              <a:rPr lang="ru-RU" b="1" dirty="0" smtClean="0"/>
              <a:t>2.Я испытывал затруднения                    </a:t>
            </a:r>
            <a:r>
              <a:rPr lang="ru-RU" b="1" dirty="0" smtClean="0"/>
              <a:t>             3.Доволен </a:t>
            </a:r>
            <a:r>
              <a:rPr lang="ru-RU" b="1" dirty="0" smtClean="0"/>
              <a:t>ли ты тем, как прошел урок?</a:t>
            </a:r>
            <a:br>
              <a:rPr lang="ru-RU" b="1" dirty="0" smtClean="0"/>
            </a:br>
            <a:r>
              <a:rPr lang="ru-RU" b="1" dirty="0" smtClean="0"/>
              <a:t>4.Сумел ли получить новые </a:t>
            </a:r>
            <a:r>
              <a:rPr lang="ru-RU" b="1" dirty="0" smtClean="0"/>
              <a:t>знания?</a:t>
            </a:r>
            <a:br>
              <a:rPr lang="ru-RU" b="1" dirty="0" smtClean="0"/>
            </a:br>
            <a:r>
              <a:rPr lang="ru-RU" b="1" dirty="0" smtClean="0"/>
              <a:t>5.Ты </a:t>
            </a:r>
            <a:r>
              <a:rPr lang="ru-RU" b="1" dirty="0" smtClean="0"/>
              <a:t>был активен на уроке?</a:t>
            </a:r>
            <a:br>
              <a:rPr lang="ru-RU" b="1" dirty="0" smtClean="0"/>
            </a:br>
            <a:r>
              <a:rPr lang="ru-RU" b="1" dirty="0" smtClean="0"/>
              <a:t>   6.Ты сумел показать свои знания?</a:t>
            </a:r>
            <a:br>
              <a:rPr lang="ru-RU" b="1" dirty="0" smtClean="0"/>
            </a:br>
            <a:endParaRPr lang="ru-RU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>
            <a:normAutofit/>
          </a:bodyPr>
          <a:lstStyle/>
          <a:p>
            <a:r>
              <a:rPr lang="ru-RU" sz="7200" b="1" dirty="0" smtClean="0">
                <a:solidFill>
                  <a:schemeClr val="accent2"/>
                </a:solidFill>
              </a:rPr>
              <a:t>Спасибо за урок!</a:t>
            </a:r>
            <a:endParaRPr lang="ru-RU" sz="72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5000" b="1" dirty="0" smtClean="0"/>
              <a:t>,  ;  :  </a:t>
            </a:r>
            <a:r>
              <a:rPr lang="en-US" sz="15000" b="1" dirty="0" smtClean="0"/>
              <a:t>-</a:t>
            </a:r>
            <a:r>
              <a:rPr lang="ru-RU" sz="15000" b="1" dirty="0" smtClean="0"/>
              <a:t> </a:t>
            </a:r>
            <a:endParaRPr lang="ru-RU" sz="15000" b="1" dirty="0"/>
          </a:p>
        </p:txBody>
      </p:sp>
      <p:pic>
        <p:nvPicPr>
          <p:cNvPr id="32770" name="Picture 2" descr="&amp;Kcy;&amp;ocy;&amp;lcy;&amp;lcy;&amp;iecy;&amp;kcy;&amp;tscy;&amp;icy;&amp;yacy; &amp;scy;&amp;mcy;&amp;acy;&amp;jcy;&amp;lcy;&amp;icy;&amp;kcy;&amp;ocy;&amp;v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204864"/>
            <a:ext cx="5976664" cy="504056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://go4.imgsmail.ru/imgpreview?key=http%3A//onega.su.optimus.mtw.ru/images/school4/21.jpg&amp;mb=imgdb_preview_6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04664"/>
            <a:ext cx="7344816" cy="64533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400" b="1" smtClean="0"/>
              <a:t>Т</a:t>
            </a:r>
            <a:r>
              <a:rPr lang="ru-RU" sz="5400" b="1" smtClean="0"/>
              <a:t>ЕМА</a:t>
            </a:r>
            <a:r>
              <a:rPr lang="ru-RU" smtClean="0"/>
              <a:t>:</a:t>
            </a:r>
            <a:r>
              <a:rPr lang="ru-RU" sz="6000" b="1" smtClean="0"/>
              <a:t>Бессоюзное</a:t>
            </a:r>
            <a:r>
              <a:rPr lang="ru-RU" sz="6000" b="1" dirty="0" smtClean="0"/>
              <a:t> </a:t>
            </a:r>
            <a:r>
              <a:rPr lang="ru-RU" sz="6000" b="1" dirty="0" smtClean="0"/>
              <a:t>сложное </a:t>
            </a:r>
            <a:r>
              <a:rPr lang="ru-RU" sz="6000" b="1" dirty="0" smtClean="0"/>
              <a:t>предложение.</a:t>
            </a:r>
            <a:br>
              <a:rPr lang="ru-RU" sz="6000" b="1" dirty="0" smtClean="0"/>
            </a:br>
            <a:r>
              <a:rPr lang="ru-RU" sz="6000" b="1" dirty="0" smtClean="0"/>
              <a:t>9класс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4000" b="1" dirty="0" smtClean="0">
                <a:solidFill>
                  <a:schemeClr val="tx2">
                    <a:lumMod val="50000"/>
                  </a:schemeClr>
                </a:solidFill>
              </a:rPr>
              <a:t>Цель урока: </a:t>
            </a:r>
            <a:r>
              <a:rPr lang="ru-RU" sz="4000" b="1" dirty="0" smtClean="0">
                <a:solidFill>
                  <a:srgbClr val="C00000"/>
                </a:solidFill>
              </a:rPr>
              <a:t/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>1.Обобщить знания  о бессоюзном сложном предложении</a:t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>2.Показать многообразие смысловых отношений между частями простых предложений в БСП.</a:t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>3.Правильно  расставлять знаки препинания в БСП, используя  разные способы проверки.</a:t>
            </a:r>
            <a:br>
              <a:rPr lang="ru-RU" sz="4000" b="1" dirty="0" smtClean="0">
                <a:solidFill>
                  <a:srgbClr val="C00000"/>
                </a:solidFill>
              </a:rPr>
            </a:br>
            <a:r>
              <a:rPr lang="ru-RU" sz="4000" b="1" dirty="0" smtClean="0">
                <a:solidFill>
                  <a:srgbClr val="C00000"/>
                </a:solidFill>
              </a:rPr>
              <a:t>4. Основываясь на знаниях о БСП  написать сочинение – рассуждение</a:t>
            </a:r>
            <a:r>
              <a:rPr lang="ru-RU" sz="4000" dirty="0" smtClean="0"/>
              <a:t>.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/>
          <a:lstStyle/>
          <a:p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Как вы думаете,  где больше всего используются бессоюзные сложные предложения? В письменной или разговорной речи?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</a:rPr>
              <a:t>А в художественной литературе они часто используются?</a:t>
            </a:r>
            <a:endParaRPr lang="ru-RU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>
            <a:normAutofit/>
          </a:bodyPr>
          <a:lstStyle/>
          <a:p>
            <a:r>
              <a:rPr lang="ru-RU" dirty="0" smtClean="0"/>
              <a:t>Бессоюзные сложные предложения в художественной литературе.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/>
          </a:bodyPr>
          <a:lstStyle/>
          <a:p>
            <a:pPr algn="just"/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Только что смерклось, я велел казаку нагреть чайник по-походному, засветил свечу и сел у стола , покуривая трубки. Уж я доканчивал второй стакан чая, как вдруг дверь скрипнула, легкий шорох  платья и шагов послышался за мной; я вздрогнул и обернулся, - то была она, моя ундина</a:t>
            </a:r>
            <a:r>
              <a:rPr lang="ru-RU" sz="3600" dirty="0" smtClean="0">
                <a:solidFill>
                  <a:schemeClr val="accent6">
                    <a:lumMod val="50000"/>
                  </a:schemeClr>
                </a:solidFill>
              </a:rPr>
              <a:t>!</a:t>
            </a:r>
            <a:endParaRPr lang="ru-RU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34682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b="1" smtClean="0">
                <a:solidFill>
                  <a:srgbClr val="C00000"/>
                </a:solidFill>
              </a:rPr>
              <a:t>Предвижу все:  </a:t>
            </a:r>
            <a:r>
              <a:rPr lang="ru-RU" b="1" dirty="0" smtClean="0">
                <a:solidFill>
                  <a:srgbClr val="C00000"/>
                </a:solidFill>
              </a:rPr>
              <a:t>вас оскорбит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Печальной тайны объясненье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Какое горькое презренье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Ваш гордый взгляд изобразит!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Случайно вас когда- то </a:t>
            </a:r>
            <a:r>
              <a:rPr lang="ru-RU" b="1" dirty="0" err="1" smtClean="0">
                <a:solidFill>
                  <a:srgbClr val="C00000"/>
                </a:solidFill>
              </a:rPr>
              <a:t>встретя</a:t>
            </a:r>
            <a:r>
              <a:rPr lang="ru-RU" b="1" dirty="0" smtClean="0">
                <a:solidFill>
                  <a:srgbClr val="C00000"/>
                </a:solidFill>
              </a:rPr>
              <a:t>,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В вас искру нежности заметя,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Я ей поверить не посмел: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Привычке милой не дал ходу;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838</TotalTime>
  <Words>203</Words>
  <Application>Microsoft Office PowerPoint</Application>
  <PresentationFormat>Экран (4:3)</PresentationFormat>
  <Paragraphs>45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Тема Office</vt:lpstr>
      <vt:lpstr>О чем мы думаем сейчас?</vt:lpstr>
      <vt:lpstr>Готовимся к ОГЭ. До экзаменов осталось…</vt:lpstr>
      <vt:lpstr>,  ;  :  - </vt:lpstr>
      <vt:lpstr>    ТЕМА:Бессоюзное сложное предложение. 9класс    </vt:lpstr>
      <vt:lpstr>Цель урока:  1.Обобщить знания  о бессоюзном сложном предложении 2.Показать многообразие смысловых отношений между частями простых предложений в БСП. 3.Правильно  расставлять знаки препинания в БСП, используя  разные способы проверки. 4. Основываясь на знаниях о БСП  написать сочинение – рассуждение.</vt:lpstr>
      <vt:lpstr>Как вы думаете,  где больше всего используются бессоюзные сложные предложения? В письменной или разговорной речи?  А в художественной литературе они часто используются?</vt:lpstr>
      <vt:lpstr>Бессоюзные сложные предложения в художественной литературе.</vt:lpstr>
      <vt:lpstr>Только что смерклось, я велел казаку нагреть чайник по-походному, засветил свечу и сел у стола , покуривая трубки. Уж я доканчивал второй стакан чая, как вдруг дверь скрипнула, легкий шорох  платья и шагов послышался за мной; я вздрогнул и обернулся, - то была она, моя ундина!</vt:lpstr>
      <vt:lpstr>  Предвижу все:  вас оскорбит Печальной тайны объясненье. Какое горькое презренье Ваш гордый взгляд изобразит!  Случайно вас когда- то встретя, В вас искру нежности заметя, Я ей поверить не посмел: Привычке милой не дал ходу;   </vt:lpstr>
      <vt:lpstr>Пиши: в четверг, одно уж к одному, А может в пятницу, а может и в субботу Я должен у вдовы, у докторши, крестить.</vt:lpstr>
      <vt:lpstr>Чин следовал ему- он службу вдруг оставил. Служить бы рад – прислуживаться тошно. Печален я : со мною друга нет.</vt:lpstr>
      <vt:lpstr> Пословицы и поговорки, афоризмы. Не учи безделью- учи рукоделью. А я скажу: по мне уж лучше пей. Да дело разумей. А.Крылов Семь раз отмерь- один раз отрежь.  Нет умного соседа – с книгой побеседуй.  Трудное быстро забывается, помнится доброе  В.Быков </vt:lpstr>
      <vt:lpstr>    Внимание!Проблемная ситуация. Какой знак вы поставите между двумя частями этого  бессоюзного сложного предложения? Молодежь ушла… в клубе стало   скучно.  В доме отключили электричество… поработать  на компьютере не удалось.   </vt:lpstr>
      <vt:lpstr>  Молодежь ушла, в клубе стало скучно.  Молодежь ушла: в клубе стало скучно  Молодежь ушла - в клубе стало скучно.   </vt:lpstr>
      <vt:lpstr> Бабушка сердилась… внучка не слушалась.</vt:lpstr>
      <vt:lpstr>Бабушка сердилась, внучка не слушалась.  Бабушка сердилась - внучка не слушалась.  Бабушка сердилась: внучка не слушалась.</vt:lpstr>
      <vt:lpstr> Что нужно сделать для того, чтобы правильно выбрать нужный знак препинания? Алгоритм 1Прочитать предложение, найти грамматические основы. 2.Установить смысловые отношения между частями сложного бессоюзного предложения: для чего применить прием синонимичной замены СБП сложносочиненным или сложноподчиненным.   </vt:lpstr>
      <vt:lpstr>  Произведем эту замену. Служить бы рад- прислуживаться тошно. Чин следовал ему- он службу вдруг оставил. Я знаю: в вашем сердце есть и гордость, и прямая честь. Слабо шурша, падали шишки; вздыхая, шумел лес.   </vt:lpstr>
      <vt:lpstr> Определите вид сложных предложений. Запишите их без союзов и указательных слов.  а) Когда настанет утро, отправимся в путь. б) Если ты хочешь заниматься спортом, то можешь записаться в какую - нибудь секцию. в) Мы убеждены, что победа будет за нами. г) Чувствовалось, что скоро пойдет дождь. </vt:lpstr>
      <vt:lpstr>В  некоторых  случаях, кроме    союза, в  предложение  можно  добавить  и  пропущенное  сказуемое  и  увидел или и  услышал.    Он  заглянул  в  комнату: за  столом  сидел  человек  и  что-то  быстро  писал». (Л.Н.Толстой)   </vt:lpstr>
      <vt:lpstr>Мы устали.РАЗМИНКА.  Из  данных  пяти  пословиц  выпишите  выделенные  слова  и  составьте  их  них  шестую. Изменять  слова  не  нужно Бывает  и  на  старуху  проруха. Без  кота  мышам  масленица. Не  в  бровь, а  в  глаз. Не  было  печали, так  черти  накачали. Радость  горю  не  попутчик.  </vt:lpstr>
      <vt:lpstr>Проверим задание: </vt:lpstr>
      <vt:lpstr>Проверим задание №2</vt:lpstr>
      <vt:lpstr> Выполним задания  ЕГЭ. Среди предложений 5-12 найдите бессоюзное сложное  предложение. Напишите номер этого предложения.  ЗАДАНИЯ:  В9- 8,9 вариант       В8 -28,36 вариант </vt:lpstr>
      <vt:lpstr>Проверим ответы: Вар.8 - 6,8 Вар.9 -32   Вар.28 -25     Вар. 36 - 12.</vt:lpstr>
      <vt:lpstr> Готовимся к ОГЭ Напишите сочинение-рассуждение, раскрывая смысл высказывания известного учёного Л.Т. Григорян:  «В бессоюзных сложных предложениях разные знаки препинания употребляются потому, что каждый из них указывает на особые смысловые отношения между частями». </vt:lpstr>
      <vt:lpstr>Домашнее задание. Написать сочинение по теме: «В бессоюзных сложных предложениях разные знаки препинания употребляются потому, что каждый из них указывает на особые смысловые отношения между частями». </vt:lpstr>
      <vt:lpstr>Самооценка. Рефлексия. 1.Мне было все понятно.      2.Я испытывал затруднения                                 3.Доволен ли ты тем, как прошел урок? 4.Сумел ли получить новые знания? 5.Ты был активен на уроке?    6.Ты сумел показать свои знания? </vt:lpstr>
      <vt:lpstr>Спасибо за урок!</vt:lpstr>
      <vt:lpstr>Слайд 30</vt:lpstr>
    </vt:vector>
  </TitlesOfParts>
  <Company>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Samsung</cp:lastModifiedBy>
  <cp:revision>92</cp:revision>
  <dcterms:created xsi:type="dcterms:W3CDTF">2014-02-19T19:43:05Z</dcterms:created>
  <dcterms:modified xsi:type="dcterms:W3CDTF">2018-04-23T07:38:12Z</dcterms:modified>
</cp:coreProperties>
</file>