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0" r:id="rId2"/>
  </p:sldMasterIdLst>
  <p:sldIdLst>
    <p:sldId id="256" r:id="rId3"/>
    <p:sldId id="259" r:id="rId4"/>
    <p:sldId id="257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301" r:id="rId18"/>
    <p:sldId id="298" r:id="rId19"/>
    <p:sldId id="299" r:id="rId20"/>
    <p:sldId id="300" r:id="rId21"/>
    <p:sldId id="304" r:id="rId22"/>
    <p:sldId id="302" r:id="rId23"/>
    <p:sldId id="303" r:id="rId24"/>
    <p:sldId id="305" r:id="rId25"/>
    <p:sldId id="306" r:id="rId26"/>
    <p:sldId id="307" r:id="rId27"/>
    <p:sldId id="308" r:id="rId28"/>
    <p:sldId id="326" r:id="rId29"/>
    <p:sldId id="309" r:id="rId30"/>
    <p:sldId id="311" r:id="rId31"/>
    <p:sldId id="312" r:id="rId32"/>
    <p:sldId id="310" r:id="rId33"/>
    <p:sldId id="319" r:id="rId34"/>
    <p:sldId id="329" r:id="rId35"/>
    <p:sldId id="328" r:id="rId36"/>
    <p:sldId id="327" r:id="rId37"/>
    <p:sldId id="324" r:id="rId38"/>
    <p:sldId id="321" r:id="rId39"/>
    <p:sldId id="323" r:id="rId40"/>
    <p:sldId id="32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15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04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8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44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68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84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63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31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10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725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41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48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http://img-fotki.yandex.ru/get/6508/20573769.f/0_82ae5_a174c715_L.png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2509564" cy="551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img-fotki.yandex.ru/get/6505/20573769.f/0_82ae3_905902b2_L.png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13177"/>
            <a:ext cx="8532440" cy="184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40" y="0"/>
            <a:ext cx="2174208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35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15" name="Picture 2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http://img-fotki.yandex.ru/get/6508/20573769.f/0_82ae5_a174c715_L.png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2509564" cy="551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://img-fotki.yandex.ru/get/6505/20573769.f/0_82ae3_905902b2_L.png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13177"/>
            <a:ext cx="8532440" cy="184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40" y="0"/>
            <a:ext cx="2174208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4001654"/>
            <a:ext cx="511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Авторы-составители: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Таибова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М.А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                                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Гизатулина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Г.Г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                                                    </a:t>
            </a:r>
          </a:p>
          <a:p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                                              2018 г.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407212"/>
            <a:ext cx="6067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Monotype Corsiva" panose="03010101010201010101" pitchFamily="66" charset="0"/>
              </a:rPr>
              <a:t>МБДОУ «Детский сад» Сказка» г. Вуктыл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340767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Паспорт  проекта  по  нравственно - патриотическому  воспитанию ,для детей старшей группы.  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                       «Мой любимый город «Вуктыл»        </a:t>
            </a:r>
            <a:endParaRPr lang="ru-RU" sz="2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71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6572" y="476672"/>
            <a:ext cx="84969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otype Corsiva" panose="03010101010201010101" pitchFamily="66" charset="0"/>
              </a:rPr>
              <a:t>«</a:t>
            </a:r>
            <a:r>
              <a:rPr lang="ru-RU" sz="2000" b="1" dirty="0">
                <a:latin typeface="Monotype Corsiva" panose="03010101010201010101" pitchFamily="66" charset="0"/>
              </a:rPr>
              <a:t>История возникновения родного города».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«Жизнь моей улицы».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Придумывание рассказов тему: «Из окна, из окна наша улица видна».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«Мы –горожане» (правила этикета).</a:t>
            </a:r>
          </a:p>
          <a:p>
            <a:r>
              <a:rPr lang="ru-RU" sz="1600" dirty="0" smtClean="0">
                <a:latin typeface="Monotype Corsiva" panose="03010101010201010101" pitchFamily="66" charset="0"/>
              </a:rPr>
              <a:t>«Символика </a:t>
            </a:r>
            <a:r>
              <a:rPr lang="ru-RU" sz="1600" dirty="0">
                <a:latin typeface="Monotype Corsiva" panose="03010101010201010101" pitchFamily="66" charset="0"/>
              </a:rPr>
              <a:t>города  Вуктыл (герб, гимн)».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Составление описательного рассказа: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«Я – </a:t>
            </a:r>
            <a:r>
              <a:rPr lang="ru-RU" sz="1600" dirty="0" err="1">
                <a:latin typeface="Monotype Corsiva" panose="03010101010201010101" pitchFamily="66" charset="0"/>
              </a:rPr>
              <a:t>Вуктылец</a:t>
            </a:r>
            <a:r>
              <a:rPr lang="ru-RU" sz="1600" dirty="0">
                <a:latin typeface="Monotype Corsiva" panose="03010101010201010101" pitchFamily="66" charset="0"/>
              </a:rPr>
              <a:t>».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«Мой любимый город»</a:t>
            </a:r>
          </a:p>
          <a:p>
            <a:endParaRPr lang="ru-RU" sz="1600" dirty="0">
              <a:latin typeface="Monotype Corsiva" panose="03010101010201010101" pitchFamily="66" charset="0"/>
            </a:endParaRPr>
          </a:p>
          <a:p>
            <a:r>
              <a:rPr lang="ru-RU" sz="2000" b="1" dirty="0">
                <a:latin typeface="Monotype Corsiva" panose="03010101010201010101" pitchFamily="66" charset="0"/>
              </a:rPr>
              <a:t>Знакомство с пословицами: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«Человек без Родины, — что соловей без песни»,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«Одна у человека мать, — одна у него и Родина»,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«За морем теплее, — а на Родине светлее»,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«На чужой сторонушке — рад своей </a:t>
            </a:r>
            <a:r>
              <a:rPr lang="ru-RU" sz="1600" dirty="0" err="1">
                <a:latin typeface="Monotype Corsiva" panose="03010101010201010101" pitchFamily="66" charset="0"/>
              </a:rPr>
              <a:t>воронушке</a:t>
            </a:r>
            <a:r>
              <a:rPr lang="ru-RU" sz="1600" dirty="0">
                <a:latin typeface="Monotype Corsiva" panose="03010101010201010101" pitchFamily="66" charset="0"/>
              </a:rPr>
              <a:t>»,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«На чужой стороне — и весна не красна»,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«Всякому мила — своя сторона»,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«Везде хорошо, — а дома лучше»,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«Своя земля — и в горе мила».</a:t>
            </a:r>
          </a:p>
          <a:p>
            <a:endParaRPr lang="ru-RU" sz="2000" dirty="0">
              <a:latin typeface="Monotype Corsiva" panose="03010101010201010101" pitchFamily="66" charset="0"/>
            </a:endParaRPr>
          </a:p>
          <a:p>
            <a:r>
              <a:rPr lang="ru-RU" sz="2000" b="1" dirty="0">
                <a:latin typeface="Monotype Corsiva" panose="03010101010201010101" pitchFamily="66" charset="0"/>
              </a:rPr>
              <a:t>Чтение художественной литературы: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Рассматривание иллюстраций, буклетов,  фотографий о городе,  «Экскурсия по Вуктыл».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Чтение книг о родном городе, стихов , рассказов 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Разучивание </a:t>
            </a:r>
            <a:r>
              <a:rPr lang="ru-RU" sz="1600" dirty="0" smtClean="0">
                <a:latin typeface="Monotype Corsiva" panose="03010101010201010101" pitchFamily="66" charset="0"/>
              </a:rPr>
              <a:t>стихов, слушание </a:t>
            </a:r>
            <a:r>
              <a:rPr lang="ru-RU" sz="1600" dirty="0">
                <a:latin typeface="Monotype Corsiva" panose="03010101010201010101" pitchFamily="66" charset="0"/>
              </a:rPr>
              <a:t>песен: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- Прослушивание музыкальных произведений: - </a:t>
            </a:r>
          </a:p>
        </p:txBody>
      </p:sp>
    </p:spTree>
    <p:extLst>
      <p:ext uri="{BB962C8B-B14F-4D97-AF65-F5344CB8AC3E}">
        <p14:creationId xmlns:p14="http://schemas.microsoft.com/office/powerpoint/2010/main" val="105003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118" y="764704"/>
            <a:ext cx="84249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Monotype Corsiva" panose="03010101010201010101" pitchFamily="66" charset="0"/>
              </a:rPr>
              <a:t>Художественно – продуктивная деятельность: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  «Моя семья»-рисование</a:t>
            </a:r>
          </a:p>
          <a:p>
            <a:r>
              <a:rPr lang="ru-RU" sz="1600" dirty="0" smtClean="0">
                <a:latin typeface="Monotype Corsiva" panose="03010101010201010101" pitchFamily="66" charset="0"/>
              </a:rPr>
              <a:t>«Герб </a:t>
            </a:r>
            <a:r>
              <a:rPr lang="ru-RU" sz="1600" dirty="0" err="1">
                <a:latin typeface="Monotype Corsiva" panose="03010101010201010101" pitchFamily="66" charset="0"/>
              </a:rPr>
              <a:t>вуктыла</a:t>
            </a:r>
            <a:r>
              <a:rPr lang="ru-RU" sz="1600" dirty="0">
                <a:latin typeface="Monotype Corsiva" panose="03010101010201010101" pitchFamily="66" charset="0"/>
              </a:rPr>
              <a:t>» - аппликация;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« Течет река  </a:t>
            </a:r>
            <a:r>
              <a:rPr lang="ru-RU" sz="1600" dirty="0" err="1">
                <a:latin typeface="Monotype Corsiva" panose="03010101010201010101" pitchFamily="66" charset="0"/>
              </a:rPr>
              <a:t>печора</a:t>
            </a:r>
            <a:r>
              <a:rPr lang="ru-RU" sz="1600" dirty="0">
                <a:latin typeface="Monotype Corsiva" panose="03010101010201010101" pitchFamily="66" charset="0"/>
              </a:rPr>
              <a:t>» - рисование;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Российский флаг и Коми флаг  – рисование;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Стенгазета: «Мы любим  Вуктыл» - аппликация 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Конкурс рисунков «Праздники нашего города».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    </a:t>
            </a:r>
          </a:p>
          <a:p>
            <a:r>
              <a:rPr lang="ru-RU" sz="2000" b="1" dirty="0">
                <a:latin typeface="Monotype Corsiva" panose="03010101010201010101" pitchFamily="66" charset="0"/>
              </a:rPr>
              <a:t>Консультация для родителей 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Игра- викторина « Знатоки города».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Консультация «Формирование начал патриотических чувств».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Консультация «Выходной с детьми».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Консультация «С чего начинается Родина?»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Презентации «Моя семья – мой дом родной».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Рекомендации «Куда повести ребенка в выходной день?»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 </a:t>
            </a:r>
          </a:p>
          <a:p>
            <a:r>
              <a:rPr lang="ru-RU" sz="2000" b="1" dirty="0">
                <a:latin typeface="Monotype Corsiva" panose="03010101010201010101" pitchFamily="66" charset="0"/>
              </a:rPr>
              <a:t>Книжка - самоделка по ознакомлению с родным городом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( текст: загадки стихи рассказ ребенка, фото, иллюстрации, рисунки)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 </a:t>
            </a:r>
          </a:p>
          <a:p>
            <a:r>
              <a:rPr lang="ru-RU" sz="2000" b="1" dirty="0">
                <a:latin typeface="Monotype Corsiva" panose="03010101010201010101" pitchFamily="66" charset="0"/>
              </a:rPr>
              <a:t>Книги для чтения и рассматривания: </a:t>
            </a:r>
            <a:r>
              <a:rPr lang="ru-RU" sz="1600" dirty="0">
                <a:latin typeface="Monotype Corsiva" panose="03010101010201010101" pitchFamily="66" charset="0"/>
              </a:rPr>
              <a:t>В Жуковский: «Родного неба милый свет», К. Ушинский: «Наше Отечество» (отрывок), М. Исаковский: «Поезжай за моря, океаны…», З. Александрова: «Родина», А Прокофьев: «Родина», С. Есенин: «Гой ты, Русь моя родная…» (отрывок).</a:t>
            </a:r>
          </a:p>
        </p:txBody>
      </p:sp>
    </p:spTree>
    <p:extLst>
      <p:ext uri="{BB962C8B-B14F-4D97-AF65-F5344CB8AC3E}">
        <p14:creationId xmlns:p14="http://schemas.microsoft.com/office/powerpoint/2010/main" val="344833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052736"/>
            <a:ext cx="624644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/>
          </a:p>
          <a:p>
            <a:r>
              <a:rPr lang="ru-RU" sz="2000" b="1" dirty="0">
                <a:latin typeface="Monotype Corsiva" panose="03010101010201010101" pitchFamily="66" charset="0"/>
              </a:rPr>
              <a:t>Картотека пословиц и поговорок.</a:t>
            </a:r>
          </a:p>
          <a:p>
            <a:r>
              <a:rPr lang="ru-RU" sz="2000" b="1" dirty="0">
                <a:latin typeface="Monotype Corsiva" panose="03010101010201010101" pitchFamily="66" charset="0"/>
              </a:rPr>
              <a:t>Картотека стихов.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Дидактические игры:  «Какой наш город»,  «Кто что делает», "Прогулка по городу", ,  лото "Знаешь ли ты свой город",  "Любимый город",  «Подбери словечко»  и т.п.</a:t>
            </a:r>
          </a:p>
          <a:p>
            <a:endParaRPr lang="ru-RU" sz="1600" dirty="0">
              <a:latin typeface="Monotype Corsiva" panose="03010101010201010101" pitchFamily="66" charset="0"/>
            </a:endParaRPr>
          </a:p>
          <a:p>
            <a:r>
              <a:rPr lang="ru-RU" sz="2000" b="1" dirty="0">
                <a:latin typeface="Monotype Corsiva" panose="03010101010201010101" pitchFamily="66" charset="0"/>
              </a:rPr>
              <a:t>Сюжетно-ролевые игры: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"Мы – строители",  "Почта", "Библиотека", "Мы – экскурсоводы",  "Наша улица", « Больница».</a:t>
            </a:r>
          </a:p>
          <a:p>
            <a:endParaRPr lang="ru-RU" sz="1600" dirty="0">
              <a:latin typeface="Monotype Corsiva" panose="03010101010201010101" pitchFamily="66" charset="0"/>
            </a:endParaRPr>
          </a:p>
          <a:p>
            <a:r>
              <a:rPr lang="ru-RU" sz="2000" b="1" dirty="0">
                <a:latin typeface="Monotype Corsiva" panose="03010101010201010101" pitchFamily="66" charset="0"/>
              </a:rPr>
              <a:t>Конструирование с использованием крупного конструктора: </a:t>
            </a:r>
            <a:r>
              <a:rPr lang="ru-RU" sz="1600" dirty="0">
                <a:latin typeface="Monotype Corsiva" panose="03010101010201010101" pitchFamily="66" charset="0"/>
              </a:rPr>
              <a:t>«Строим мост</a:t>
            </a:r>
            <a:r>
              <a:rPr lang="ru-RU" sz="1600" dirty="0" smtClean="0">
                <a:latin typeface="Monotype Corsiva" panose="03010101010201010101" pitchFamily="66" charset="0"/>
              </a:rPr>
              <a:t>»;</a:t>
            </a:r>
            <a:r>
              <a:rPr lang="ru-RU" sz="1600" b="1" dirty="0">
                <a:latin typeface="Monotype Corsiva" panose="03010101010201010101" pitchFamily="66" charset="0"/>
              </a:rPr>
              <a:t> </a:t>
            </a:r>
            <a:r>
              <a:rPr lang="ru-RU" sz="1600" dirty="0">
                <a:latin typeface="Monotype Corsiva" panose="03010101010201010101" pitchFamily="66" charset="0"/>
              </a:rPr>
              <a:t>« Что изменилось?» </a:t>
            </a:r>
            <a:r>
              <a:rPr lang="ru-RU" sz="1600" dirty="0" smtClean="0">
                <a:latin typeface="Monotype Corsiva" panose="03010101010201010101" pitchFamily="66" charset="0"/>
              </a:rPr>
              <a:t>;«</a:t>
            </a:r>
            <a:r>
              <a:rPr lang="ru-RU" sz="1600" dirty="0">
                <a:latin typeface="Monotype Corsiva" panose="03010101010201010101" pitchFamily="66" charset="0"/>
              </a:rPr>
              <a:t>Я строитель</a:t>
            </a:r>
            <a:r>
              <a:rPr lang="ru-RU" sz="1600" dirty="0" smtClean="0">
                <a:latin typeface="Monotype Corsiva" panose="03010101010201010101" pitchFamily="66" charset="0"/>
              </a:rPr>
              <a:t>»;  «Собери </a:t>
            </a:r>
            <a:r>
              <a:rPr lang="ru-RU" sz="1600" dirty="0">
                <a:latin typeface="Monotype Corsiva" panose="03010101010201010101" pitchFamily="66" charset="0"/>
              </a:rPr>
              <a:t>модель по памяти</a:t>
            </a:r>
            <a:r>
              <a:rPr lang="ru-RU" sz="1600" dirty="0" smtClean="0">
                <a:latin typeface="Monotype Corsiva" panose="03010101010201010101" pitchFamily="66" charset="0"/>
              </a:rPr>
              <a:t>»…</a:t>
            </a:r>
            <a:endParaRPr lang="ru-RU" sz="1600" dirty="0"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latin typeface="Monotype Corsiva" panose="03010101010201010101" pitchFamily="66" charset="0"/>
              </a:rPr>
              <a:t>Подвижные </a:t>
            </a:r>
            <a:r>
              <a:rPr lang="ru-RU" sz="2000" b="1" dirty="0">
                <a:latin typeface="Monotype Corsiva" panose="03010101010201010101" pitchFamily="66" charset="0"/>
              </a:rPr>
              <a:t>игры</a:t>
            </a:r>
            <a:r>
              <a:rPr lang="ru-RU" sz="2000" b="1" dirty="0" smtClean="0">
                <a:latin typeface="Monotype Corsiva" panose="03010101010201010101" pitchFamily="66" charset="0"/>
              </a:rPr>
              <a:t>.</a:t>
            </a:r>
          </a:p>
          <a:p>
            <a:r>
              <a:rPr lang="ru-RU" dirty="0">
                <a:latin typeface="Monotype Corsiva" panose="03010101010201010101" pitchFamily="66" charset="0"/>
              </a:rPr>
              <a:t>«Космонавты</a:t>
            </a:r>
            <a:r>
              <a:rPr lang="ru-RU" dirty="0" smtClean="0">
                <a:latin typeface="Monotype Corsiva" panose="03010101010201010101" pitchFamily="66" charset="0"/>
              </a:rPr>
              <a:t>»; </a:t>
            </a:r>
            <a:r>
              <a:rPr lang="ru-RU" dirty="0">
                <a:latin typeface="Monotype Corsiva" panose="03010101010201010101" pitchFamily="66" charset="0"/>
              </a:rPr>
              <a:t>«Гуси – </a:t>
            </a:r>
            <a:r>
              <a:rPr lang="ru-RU" dirty="0" smtClean="0">
                <a:latin typeface="Monotype Corsiva" panose="03010101010201010101" pitchFamily="66" charset="0"/>
              </a:rPr>
              <a:t>Лебеди»; </a:t>
            </a:r>
            <a:r>
              <a:rPr lang="ru-RU" dirty="0">
                <a:latin typeface="Monotype Corsiva" panose="03010101010201010101" pitchFamily="66" charset="0"/>
              </a:rPr>
              <a:t>«</a:t>
            </a:r>
            <a:r>
              <a:rPr lang="ru-RU" dirty="0" err="1">
                <a:latin typeface="Monotype Corsiva" panose="03010101010201010101" pitchFamily="66" charset="0"/>
              </a:rPr>
              <a:t>Ловишки</a:t>
            </a:r>
            <a:r>
              <a:rPr lang="ru-RU" dirty="0">
                <a:latin typeface="Monotype Corsiva" panose="03010101010201010101" pitchFamily="66" charset="0"/>
              </a:rPr>
              <a:t> с лентами</a:t>
            </a:r>
            <a:r>
              <a:rPr lang="ru-RU" dirty="0" smtClean="0">
                <a:latin typeface="Monotype Corsiva" panose="03010101010201010101" pitchFamily="66" charset="0"/>
              </a:rPr>
              <a:t>»; </a:t>
            </a:r>
            <a:r>
              <a:rPr lang="ru-RU" dirty="0">
                <a:latin typeface="Monotype Corsiva" panose="03010101010201010101" pitchFamily="66" charset="0"/>
              </a:rPr>
              <a:t>«Выручай</a:t>
            </a:r>
            <a:r>
              <a:rPr lang="ru-RU" dirty="0" smtClean="0">
                <a:latin typeface="Monotype Corsiva" panose="03010101010201010101" pitchFamily="66" charset="0"/>
              </a:rPr>
              <a:t>!»; </a:t>
            </a:r>
            <a:r>
              <a:rPr lang="ru-RU" dirty="0">
                <a:latin typeface="Monotype Corsiva" panose="03010101010201010101" pitchFamily="66" charset="0"/>
              </a:rPr>
              <a:t>«День и ночь</a:t>
            </a:r>
            <a:r>
              <a:rPr lang="ru-RU" dirty="0" smtClean="0">
                <a:latin typeface="Monotype Corsiva" panose="03010101010201010101" pitchFamily="66" charset="0"/>
              </a:rPr>
              <a:t>» …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1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481" y="1124744"/>
            <a:ext cx="842493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Monotype Corsiva" panose="03010101010201010101" pitchFamily="66" charset="0"/>
              </a:rPr>
              <a:t>3 этап – обобщающий (заключительный). </a:t>
            </a:r>
            <a:r>
              <a:rPr lang="ru-RU" sz="1600" dirty="0">
                <a:latin typeface="Monotype Corsiva" panose="03010101010201010101" pitchFamily="66" charset="0"/>
              </a:rPr>
              <a:t>Обобщение результатов работы в игровой форме, их анализ, закрепление полученных знаний, формулировка выводов. К опыту работы будут приобщены лучшие работы детей, фотоматериалы и итоговое мероприятие по проведению проектной недели.</a:t>
            </a:r>
          </a:p>
          <a:p>
            <a:r>
              <a:rPr lang="ru-RU" sz="2000" b="1" dirty="0">
                <a:latin typeface="Monotype Corsiva" panose="03010101010201010101" pitchFamily="66" charset="0"/>
              </a:rPr>
              <a:t>Задачи: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развивать творческие способности;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развивать умение анализировать, обобщать и делать простейшие выводы;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развивать наблюдательность и любознательность, познавательной активности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воспитывать самостоятельность в различных видах деятельности.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В ходе реализации проекта «Мой любимый город» предполагаемые результаты были достигнуты: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мы обогатили опыт детей в сфере социального воспитания путем использования разных методов и приемов;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собрали богатый материал по теме проекта;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пополнили словарный запас детей;</a:t>
            </a:r>
          </a:p>
          <a:p>
            <a:r>
              <a:rPr lang="ru-RU" sz="1600" dirty="0">
                <a:latin typeface="Monotype Corsiva" panose="03010101010201010101" pitchFamily="66" charset="0"/>
              </a:rPr>
              <a:t>на протяжении всего проекта у детей сформировалось стремление к познанию.</a:t>
            </a:r>
          </a:p>
          <a:p>
            <a:endParaRPr lang="ru-RU" sz="1600" dirty="0">
              <a:latin typeface="Monotype Corsiva" panose="03010101010201010101" pitchFamily="66" charset="0"/>
            </a:endParaRPr>
          </a:p>
          <a:p>
            <a:r>
              <a:rPr lang="ru-RU" sz="2000" b="1" dirty="0">
                <a:latin typeface="Monotype Corsiva" panose="03010101010201010101" pitchFamily="66" charset="0"/>
              </a:rPr>
              <a:t>Перспективы проекта:</a:t>
            </a:r>
            <a:r>
              <a:rPr lang="ru-RU" sz="1600" dirty="0">
                <a:latin typeface="Monotype Corsiva" panose="03010101010201010101" pitchFamily="66" charset="0"/>
              </a:rPr>
              <a:t> В дальнейшем планируем продолжить работу по знакомству с городом и его окрестностями.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18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620688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4 этап – презентационный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Показ презентации проекта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1457342"/>
            <a:ext cx="5332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Экскурсия по городу 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4184045" cy="31380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20888"/>
            <a:ext cx="4187906" cy="314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7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7" y="218759"/>
            <a:ext cx="3320214" cy="2490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6" y="3428999"/>
            <a:ext cx="3384290" cy="2538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10" y="3429000"/>
            <a:ext cx="3384289" cy="25382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59" y="218759"/>
            <a:ext cx="3320214" cy="24901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060848"/>
            <a:ext cx="3072321" cy="230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9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96" y="227154"/>
            <a:ext cx="3990187" cy="2992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3" y="3789040"/>
            <a:ext cx="3888432" cy="2916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96" y="3789040"/>
            <a:ext cx="3894178" cy="2920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3" y="227154"/>
            <a:ext cx="3937737" cy="295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0" y="283880"/>
            <a:ext cx="3771831" cy="28288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0" y="3559793"/>
            <a:ext cx="3771830" cy="2828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59792"/>
            <a:ext cx="3946221" cy="28942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2838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7" y="3717032"/>
            <a:ext cx="3907904" cy="2930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91" y="3717032"/>
            <a:ext cx="3907904" cy="2930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417616"/>
            <a:ext cx="3825255" cy="28689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91" y="417616"/>
            <a:ext cx="3907904" cy="29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43" y="1628800"/>
            <a:ext cx="6120680" cy="4590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5517" y="755136"/>
            <a:ext cx="3813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История нашего города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253" y="692696"/>
            <a:ext cx="859385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                                       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Актуальность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Настоящего </a:t>
            </a:r>
            <a:r>
              <a:rPr lang="ru-RU" sz="2400" b="1" dirty="0">
                <a:latin typeface="Monotype Corsiva" panose="03010101010201010101" pitchFamily="66" charset="0"/>
              </a:rPr>
              <a:t>проекта определяется стремлением расширить познания дошкольников об истории родного края, его культуре, традициях и обычаях местных жителей. Неотъемлемая часть любой системы образования - воспитание патриотизма. Патриотизм - это любовь и привязанность к Родине, преданность ей, ответственность за нее, желание трудиться на ее благо, беречь и умножать богатства.</a:t>
            </a:r>
          </a:p>
          <a:p>
            <a:endParaRPr lang="ru-RU" sz="2400" b="1" dirty="0">
              <a:latin typeface="Monotype Corsiva" panose="03010101010201010101" pitchFamily="66" charset="0"/>
            </a:endParaRPr>
          </a:p>
          <a:p>
            <a:r>
              <a:rPr lang="ru-RU" sz="2400" b="1" dirty="0">
                <a:latin typeface="Monotype Corsiva" panose="03010101010201010101" pitchFamily="66" charset="0"/>
              </a:rPr>
              <a:t>Любовь к Отчизне начинается с любви к своей малой родине - месту, где родился человек. Базовый этап формирования у детей любви к Родине - накопление ими социального опыта жизни в своем городе, усвоение принятых в нем норм поведения, взаимоотношений, приобщение к миру его культуры.</a:t>
            </a:r>
          </a:p>
          <a:p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2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9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692696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Символика города  Вуктыл </a:t>
            </a:r>
            <a:r>
              <a:rPr lang="ru-RU" sz="2400" dirty="0">
                <a:latin typeface="Monotype Corsiva" panose="03010101010201010101" pitchFamily="66" charset="0"/>
              </a:rPr>
              <a:t>(герб, гимн)».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17" y="1910947"/>
            <a:ext cx="3917562" cy="29381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0470"/>
            <a:ext cx="3918198" cy="293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2137"/>
            <a:ext cx="4211960" cy="3158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08920"/>
            <a:ext cx="4211960" cy="3158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1660" y="1196751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Рассказы детей про своё имя </a:t>
            </a:r>
            <a:r>
              <a:rPr lang="ru-RU" sz="2400" dirty="0">
                <a:latin typeface="Monotype Corsiva" panose="03010101010201010101" pitchFamily="66" charset="0"/>
              </a:rPr>
              <a:t>и фамилию, адрес </a:t>
            </a:r>
            <a:r>
              <a:rPr lang="ru-RU" sz="2400" dirty="0" smtClean="0">
                <a:latin typeface="Monotype Corsiva" panose="03010101010201010101" pitchFamily="66" charset="0"/>
              </a:rPr>
              <a:t>проживания, </a:t>
            </a:r>
            <a:r>
              <a:rPr lang="ru-RU" sz="2400" dirty="0">
                <a:latin typeface="Monotype Corsiva" panose="03010101010201010101" pitchFamily="66" charset="0"/>
              </a:rPr>
              <a:t>имена и фамилии </a:t>
            </a:r>
            <a:r>
              <a:rPr lang="ru-RU" sz="2400" dirty="0" smtClean="0">
                <a:latin typeface="Monotype Corsiva" panose="03010101010201010101" pitchFamily="66" charset="0"/>
              </a:rPr>
              <a:t>родителей</a:t>
            </a:r>
            <a:r>
              <a:rPr lang="ru-RU" sz="2400" dirty="0">
                <a:latin typeface="Monotype Corsiva" panose="03010101010201010101" pitchFamily="66" charset="0"/>
              </a:rPr>
              <a:t>, их </a:t>
            </a:r>
            <a:r>
              <a:rPr lang="ru-RU" sz="2400" dirty="0" smtClean="0">
                <a:latin typeface="Monotype Corsiva" panose="03010101010201010101" pitchFamily="66" charset="0"/>
              </a:rPr>
              <a:t>профессии.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3212" y="188640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Придумывание рассказов </a:t>
            </a:r>
            <a:r>
              <a:rPr lang="ru-RU" sz="2400" dirty="0" smtClean="0">
                <a:latin typeface="Monotype Corsiva" panose="03010101010201010101" pitchFamily="66" charset="0"/>
              </a:rPr>
              <a:t>на тему</a:t>
            </a:r>
            <a:r>
              <a:rPr lang="ru-RU" sz="2400" dirty="0">
                <a:latin typeface="Monotype Corsiva" panose="03010101010201010101" pitchFamily="66" charset="0"/>
              </a:rPr>
              <a:t>: «Из окна, из окна наша улица видна».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309619"/>
            <a:ext cx="3557414" cy="2668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85" y="1309619"/>
            <a:ext cx="3557414" cy="26680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2" y="4202535"/>
            <a:ext cx="3539884" cy="2654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60" y="4203450"/>
            <a:ext cx="3558904" cy="266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9744" y="836712"/>
            <a:ext cx="4628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Чтение художественной литературы: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365032" cy="252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03" y="1529258"/>
            <a:ext cx="3323861" cy="2492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03" y="4221088"/>
            <a:ext cx="3323861" cy="2492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1088"/>
            <a:ext cx="3323861" cy="2492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08" y="3078088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476672"/>
            <a:ext cx="6244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Художественно – продуктивная деятельность</a:t>
            </a:r>
            <a:r>
              <a:rPr lang="ru-RU" sz="2400" dirty="0" smtClean="0">
                <a:latin typeface="Monotype Corsiva" panose="03010101010201010101" pitchFamily="66" charset="0"/>
              </a:rPr>
              <a:t>: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«</a:t>
            </a:r>
            <a:r>
              <a:rPr lang="ru-RU" sz="2400" dirty="0">
                <a:latin typeface="Monotype Corsiva" panose="03010101010201010101" pitchFamily="66" charset="0"/>
              </a:rPr>
              <a:t>Моя семья»-рисование</a:t>
            </a:r>
          </a:p>
          <a:p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2" y="1434176"/>
            <a:ext cx="3515883" cy="2636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7" y="4345460"/>
            <a:ext cx="3515883" cy="263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21" y="4353121"/>
            <a:ext cx="3515883" cy="2636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437" y="1434176"/>
            <a:ext cx="351588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692696"/>
            <a:ext cx="5383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Российский флаг и Коми флаг  – </a:t>
            </a:r>
            <a:r>
              <a:rPr lang="ru-RU" sz="2400" dirty="0" smtClean="0">
                <a:latin typeface="Monotype Corsiva" panose="03010101010201010101" pitchFamily="66" charset="0"/>
              </a:rPr>
              <a:t>аппликация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78800"/>
            <a:ext cx="3294112" cy="24705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535" y="1493366"/>
            <a:ext cx="3294112" cy="2470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66434"/>
            <a:ext cx="1993955" cy="26586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1163" y="4408068"/>
            <a:ext cx="2647969" cy="198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0050" y="548680"/>
            <a:ext cx="4695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« Течет река  </a:t>
            </a:r>
            <a:r>
              <a:rPr lang="ru-RU" sz="2400" dirty="0" err="1">
                <a:latin typeface="Monotype Corsiva" panose="03010101010201010101" pitchFamily="66" charset="0"/>
              </a:rPr>
              <a:t>печора</a:t>
            </a:r>
            <a:r>
              <a:rPr lang="ru-RU" sz="2400" dirty="0">
                <a:latin typeface="Monotype Corsiva" panose="03010101010201010101" pitchFamily="66" charset="0"/>
              </a:rPr>
              <a:t>» - </a:t>
            </a:r>
            <a:r>
              <a:rPr lang="ru-RU" sz="2400" dirty="0" smtClean="0">
                <a:latin typeface="Monotype Corsiva" panose="03010101010201010101" pitchFamily="66" charset="0"/>
              </a:rPr>
              <a:t>рисование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83336"/>
            <a:ext cx="3419872" cy="2564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291077"/>
            <a:ext cx="3419872" cy="256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83336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404664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Школы и садики нашего города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75" y="1484784"/>
            <a:ext cx="4409592" cy="2608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224470" cy="253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8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260648"/>
            <a:ext cx="4483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Наш любимый </a:t>
            </a:r>
            <a:r>
              <a:rPr lang="ru-RU" sz="2400" dirty="0" smtClean="0">
                <a:latin typeface="Monotype Corsiva" panose="03010101010201010101" pitchFamily="66" charset="0"/>
              </a:rPr>
              <a:t>детский сад «Сказка» 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67712"/>
            <a:ext cx="2810905" cy="2108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50037"/>
            <a:ext cx="2810905" cy="2108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875969"/>
            <a:ext cx="2810905" cy="2108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995" y="3861048"/>
            <a:ext cx="2810905" cy="2108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21" y="836712"/>
            <a:ext cx="2810905" cy="210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432246"/>
            <a:ext cx="252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Экскурсия по садику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6" y="1290160"/>
            <a:ext cx="3611893" cy="2708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5" y="4159236"/>
            <a:ext cx="3611893" cy="2708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59236"/>
            <a:ext cx="3611893" cy="2708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90160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3174" y="500042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600" b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Паспорт проекта</a:t>
            </a:r>
            <a:endParaRPr lang="ru-RU" sz="3600" kern="0" dirty="0" smtClean="0">
              <a:solidFill>
                <a:sysClr val="windowText" lastClr="00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1428736"/>
            <a:ext cx="5072082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ru-RU" sz="2800" b="1" kern="0" dirty="0" smtClean="0">
                <a:solidFill>
                  <a:srgbClr val="00B050"/>
                </a:solidFill>
                <a:latin typeface="Monotype Corsiva" pitchFamily="66" charset="0"/>
              </a:rPr>
              <a:t>Тип проекта:</a:t>
            </a:r>
          </a:p>
          <a:p>
            <a:pPr lvl="0" algn="ctr">
              <a:lnSpc>
                <a:spcPct val="80000"/>
              </a:lnSpc>
              <a:defRPr/>
            </a:pPr>
            <a:r>
              <a:rPr lang="ru-RU" sz="2800" i="1" kern="0" dirty="0">
                <a:solidFill>
                  <a:srgbClr val="00B050"/>
                </a:solidFill>
                <a:latin typeface="Monotype Corsiva" pitchFamily="66" charset="0"/>
              </a:rPr>
              <a:t>информационно- творческий</a:t>
            </a:r>
            <a:endParaRPr lang="ru-RU" sz="2800" i="1" kern="0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lvl="0" algn="ctr">
              <a:lnSpc>
                <a:spcPct val="80000"/>
              </a:lnSpc>
              <a:defRPr/>
            </a:pPr>
            <a:r>
              <a:rPr lang="ru-RU" sz="2800" b="1" i="1" kern="0" dirty="0" smtClean="0">
                <a:solidFill>
                  <a:srgbClr val="00B050"/>
                </a:solidFill>
                <a:latin typeface="Monotype Corsiva" pitchFamily="66" charset="0"/>
              </a:rPr>
              <a:t>По времени:</a:t>
            </a:r>
            <a:r>
              <a:rPr lang="ru-RU" sz="2800" kern="0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</a:p>
          <a:p>
            <a:pPr lvl="0" algn="ctr">
              <a:lnSpc>
                <a:spcPct val="80000"/>
              </a:lnSpc>
              <a:defRPr/>
            </a:pPr>
            <a:r>
              <a:rPr lang="ru-RU" sz="2800" kern="0" dirty="0" smtClean="0">
                <a:solidFill>
                  <a:srgbClr val="00B050"/>
                </a:solidFill>
                <a:latin typeface="Monotype Corsiva" pitchFamily="66" charset="0"/>
              </a:rPr>
              <a:t>Краткосрочный (февраль-март)</a:t>
            </a:r>
          </a:p>
          <a:p>
            <a:pPr lvl="0" algn="ctr">
              <a:lnSpc>
                <a:spcPct val="80000"/>
              </a:lnSpc>
              <a:defRPr/>
            </a:pPr>
            <a:endParaRPr lang="ru-RU" sz="2800" b="1" kern="0" dirty="0" smtClean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pPr lvl="0" algn="ctr">
              <a:lnSpc>
                <a:spcPct val="80000"/>
              </a:lnSpc>
              <a:defRPr/>
            </a:pPr>
            <a:r>
              <a:rPr lang="ru-RU" sz="2800" b="1" i="1" kern="0" dirty="0" smtClean="0">
                <a:solidFill>
                  <a:srgbClr val="00B050"/>
                </a:solidFill>
                <a:latin typeface="Monotype Corsiva" pitchFamily="66" charset="0"/>
              </a:rPr>
              <a:t>По количеству участников:</a:t>
            </a:r>
          </a:p>
          <a:p>
            <a:pPr lvl="0" algn="ctr">
              <a:lnSpc>
                <a:spcPct val="80000"/>
              </a:lnSpc>
              <a:defRPr/>
            </a:pPr>
            <a:r>
              <a:rPr lang="ru-RU" sz="2800" kern="0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групповой</a:t>
            </a:r>
          </a:p>
          <a:p>
            <a:pPr lvl="0" algn="ctr">
              <a:lnSpc>
                <a:spcPct val="80000"/>
              </a:lnSpc>
              <a:defRPr/>
            </a:pPr>
            <a:endParaRPr lang="ru-RU" sz="2800" b="1" kern="0" dirty="0" smtClean="0">
              <a:solidFill>
                <a:srgbClr val="00B050"/>
              </a:solidFill>
              <a:latin typeface="Calibri" pitchFamily="34" charset="0"/>
            </a:endParaRPr>
          </a:p>
          <a:p>
            <a:pPr lvl="0" algn="ctr">
              <a:lnSpc>
                <a:spcPct val="80000"/>
              </a:lnSpc>
              <a:defRPr/>
            </a:pPr>
            <a:r>
              <a:rPr lang="ru-RU" sz="2800" b="1" i="1" kern="0" dirty="0" smtClean="0">
                <a:solidFill>
                  <a:srgbClr val="00B050"/>
                </a:solidFill>
                <a:latin typeface="Monotype Corsiva" pitchFamily="66" charset="0"/>
              </a:rPr>
              <a:t>Участники проекта:</a:t>
            </a:r>
            <a:r>
              <a:rPr lang="ru-RU" sz="2800" kern="0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</a:p>
          <a:p>
            <a:pPr lvl="0" algn="ctr">
              <a:lnSpc>
                <a:spcPct val="80000"/>
              </a:lnSpc>
              <a:defRPr/>
            </a:pPr>
            <a:r>
              <a:rPr lang="ru-RU" sz="2800" kern="0" dirty="0" smtClean="0">
                <a:solidFill>
                  <a:srgbClr val="00B050"/>
                </a:solidFill>
                <a:latin typeface="Monotype Corsiva" pitchFamily="66" charset="0"/>
              </a:rPr>
              <a:t>дети, родители воспитанников, воспитатели</a:t>
            </a:r>
            <a:r>
              <a:rPr lang="ru-RU" sz="2800" kern="0" dirty="0">
                <a:solidFill>
                  <a:srgbClr val="00B050"/>
                </a:solidFill>
                <a:latin typeface="Monotype Corsiva" panose="03010101010201010101" pitchFamily="66" charset="0"/>
              </a:rPr>
              <a:t>.</a:t>
            </a:r>
            <a:endParaRPr lang="ru-RU" sz="2800" kern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2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29000"/>
            <a:ext cx="3772000" cy="28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20" y="3429000"/>
            <a:ext cx="3772000" cy="28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4664"/>
            <a:ext cx="3772000" cy="28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79" y="404664"/>
            <a:ext cx="3772000" cy="28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476672"/>
            <a:ext cx="2997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Сюжетно-ролевые </a:t>
            </a:r>
            <a:r>
              <a:rPr lang="ru-RU" sz="2400" b="1" dirty="0" smtClean="0">
                <a:latin typeface="Monotype Corsiva" panose="03010101010201010101" pitchFamily="66" charset="0"/>
              </a:rPr>
              <a:t>игры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0" y="1018860"/>
            <a:ext cx="3412368" cy="2559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0" y="3861048"/>
            <a:ext cx="3412368" cy="2559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61048"/>
            <a:ext cx="3412368" cy="2559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018860"/>
            <a:ext cx="3412368" cy="255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" y="404664"/>
            <a:ext cx="4372000" cy="327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60" y="404664"/>
            <a:ext cx="4372000" cy="3279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317" y="3305183"/>
            <a:ext cx="2588443" cy="345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42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476672"/>
            <a:ext cx="471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Настольные игры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62" y="1074391"/>
            <a:ext cx="2520280" cy="33603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96046"/>
            <a:ext cx="2487798" cy="3317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56992"/>
            <a:ext cx="393643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4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32657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Взаимодействия с родителями  развлечение   на 23 февраля 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6" y="1363252"/>
            <a:ext cx="3892918" cy="29196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45" y="1328972"/>
            <a:ext cx="3769419" cy="2919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61" y="3670765"/>
            <a:ext cx="4058693" cy="304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1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1706" y="548680"/>
            <a:ext cx="489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Традиционный праздник «Масленица»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7" y="1124744"/>
            <a:ext cx="3552394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597" y="1124744"/>
            <a:ext cx="3487306" cy="2615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77072"/>
            <a:ext cx="3663656" cy="254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4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9444" y="61754"/>
            <a:ext cx="70567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                              </a:t>
            </a:r>
            <a:r>
              <a:rPr lang="ru-RU" sz="2800" b="1" dirty="0" smtClean="0">
                <a:latin typeface="Monotype Corsiva" panose="03010101010201010101" pitchFamily="66" charset="0"/>
              </a:rPr>
              <a:t>Итоговое мероприятие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Семейная </a:t>
            </a:r>
            <a:r>
              <a:rPr lang="ru-RU" sz="2400" dirty="0" smtClean="0">
                <a:latin typeface="Monotype Corsiva" panose="03010101010201010101" pitchFamily="66" charset="0"/>
              </a:rPr>
              <a:t>гостиная по  нравственно-патриотическому воспитанию «Россия – наша Родина»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26534"/>
            <a:ext cx="3618416" cy="2713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23638"/>
            <a:ext cx="3622277" cy="27167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4188"/>
            <a:ext cx="3618416" cy="27138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09797"/>
            <a:ext cx="3622277" cy="27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1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4" y="593304"/>
            <a:ext cx="393330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73549"/>
            <a:ext cx="3995936" cy="2996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8" y="3873549"/>
            <a:ext cx="3995936" cy="2996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48680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332656"/>
            <a:ext cx="500489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                  Продукт проекта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Уголок по патриотическому воспитанию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940528" cy="52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8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5237" y="2708920"/>
            <a:ext cx="7053534" cy="110799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Спасибо за внимание!</a:t>
            </a:r>
            <a:endParaRPr lang="ru-RU" sz="6600" b="1" cap="none" spc="0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53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7744" y="2914744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Образовательные области            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39552" y="692696"/>
            <a:ext cx="2952328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Социально-коммуникативное развитие </a:t>
            </a:r>
          </a:p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159900" y="4360832"/>
            <a:ext cx="2952328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Художественно-эстетическое развитие</a:t>
            </a:r>
          </a:p>
        </p:txBody>
      </p:sp>
      <p:sp>
        <p:nvSpPr>
          <p:cNvPr id="6" name="Овал 5"/>
          <p:cNvSpPr/>
          <p:nvPr/>
        </p:nvSpPr>
        <p:spPr>
          <a:xfrm>
            <a:off x="6242963" y="4360832"/>
            <a:ext cx="2901037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Физическое развитие </a:t>
            </a:r>
          </a:p>
        </p:txBody>
      </p:sp>
      <p:sp>
        <p:nvSpPr>
          <p:cNvPr id="7" name="Овал 6"/>
          <p:cNvSpPr/>
          <p:nvPr/>
        </p:nvSpPr>
        <p:spPr>
          <a:xfrm>
            <a:off x="5703411" y="692696"/>
            <a:ext cx="2952328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Познавательное развитие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2771800" y="2069232"/>
            <a:ext cx="72008" cy="63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3041098" y="2035666"/>
            <a:ext cx="522790" cy="38522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339752" y="3645024"/>
            <a:ext cx="648072" cy="8387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748596" y="3778408"/>
            <a:ext cx="1127660" cy="7307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7" idx="3"/>
          </p:cNvCxnSpPr>
          <p:nvPr/>
        </p:nvCxnSpPr>
        <p:spPr>
          <a:xfrm flipV="1">
            <a:off x="5652120" y="2044875"/>
            <a:ext cx="483649" cy="44802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1956541" y="2420888"/>
            <a:ext cx="5400600" cy="1362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Образовательные области            </a:t>
            </a:r>
          </a:p>
        </p:txBody>
      </p:sp>
      <p:sp>
        <p:nvSpPr>
          <p:cNvPr id="42" name="Овал 41"/>
          <p:cNvSpPr/>
          <p:nvPr/>
        </p:nvSpPr>
        <p:spPr>
          <a:xfrm>
            <a:off x="3339861" y="4483808"/>
            <a:ext cx="2852846" cy="15163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Взаимодействие с родителями</a:t>
            </a:r>
            <a:endParaRPr lang="ru-RU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>
            <a:off x="4766284" y="3778408"/>
            <a:ext cx="57744" cy="705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85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835292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Цель проекта: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Воспитание у детей нравственно-патриотических чувств в процессе знакомства с родным городом;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Приобщение к истории и культуре родного города;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Расширение кругозора.</a:t>
            </a:r>
          </a:p>
          <a:p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Задачи проекта: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Расширить и углубить знания детей о городе Колпино, его истории, достопримечательностях, о людях-героях родного города;</a:t>
            </a:r>
          </a:p>
          <a:p>
            <a:endParaRPr lang="ru-RU" sz="2000" dirty="0">
              <a:latin typeface="Monotype Corsiva" panose="03010101010201010101" pitchFamily="66" charset="0"/>
            </a:endParaRPr>
          </a:p>
          <a:p>
            <a:r>
              <a:rPr lang="ru-RU" sz="2000" dirty="0">
                <a:latin typeface="Monotype Corsiva" panose="03010101010201010101" pitchFamily="66" charset="0"/>
              </a:rPr>
              <a:t>Формировать у детей чувство любви к родному краю, своей малой родине на основе приобщения к родной природе, культуре и традициям через творческую, познавательно-исследовательскую деятельность;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Развивать у детей речь, мышление, воображение, умение анализировать, сравнивать посредством специальных игр и упражнений;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Вовлечь родителей в образовательный процесс для совместной работы по изучению города, ориентировать их на патриотическое воспитание в семье.</a:t>
            </a:r>
          </a:p>
        </p:txBody>
      </p:sp>
    </p:spTree>
    <p:extLst>
      <p:ext uri="{BB962C8B-B14F-4D97-AF65-F5344CB8AC3E}">
        <p14:creationId xmlns:p14="http://schemas.microsoft.com/office/powerpoint/2010/main" val="76975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с вырезом 7"/>
          <p:cNvSpPr/>
          <p:nvPr/>
        </p:nvSpPr>
        <p:spPr>
          <a:xfrm>
            <a:off x="971600" y="2580452"/>
            <a:ext cx="3611032" cy="77086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1 этап (подготовительный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)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2555776" y="1349200"/>
            <a:ext cx="3600400" cy="9291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  <a:latin typeface="Monotype Corsiva" panose="03010101010201010101" pitchFamily="66" charset="0"/>
              </a:rPr>
              <a:t>Срок реализации</a:t>
            </a:r>
          </a:p>
        </p:txBody>
      </p:sp>
      <p:sp>
        <p:nvSpPr>
          <p:cNvPr id="10" name="Стрелка вправо с вырезом 9"/>
          <p:cNvSpPr/>
          <p:nvPr/>
        </p:nvSpPr>
        <p:spPr>
          <a:xfrm>
            <a:off x="4067944" y="5233250"/>
            <a:ext cx="3608098" cy="87381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4 этап (презентационны</a:t>
            </a:r>
            <a:r>
              <a:rPr lang="ru-RU" dirty="0">
                <a:solidFill>
                  <a:schemeClr val="tx1"/>
                </a:solidFill>
              </a:rPr>
              <a:t>й) </a:t>
            </a: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1966917" y="3442767"/>
            <a:ext cx="3611032" cy="87450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2 этап (технологический) </a:t>
            </a: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809453" y="4317270"/>
            <a:ext cx="3587197" cy="91597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3 этап (заключительный)</a:t>
            </a:r>
          </a:p>
        </p:txBody>
      </p:sp>
    </p:spTree>
    <p:extLst>
      <p:ext uri="{BB962C8B-B14F-4D97-AF65-F5344CB8AC3E}">
        <p14:creationId xmlns:p14="http://schemas.microsoft.com/office/powerpoint/2010/main" val="410237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4906" y="965228"/>
            <a:ext cx="77048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Целевые ориентиры</a:t>
            </a:r>
          </a:p>
          <a:p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1. Умение </a:t>
            </a:r>
            <a:r>
              <a:rPr lang="ru-RU" sz="2400" dirty="0">
                <a:latin typeface="Monotype Corsiva" panose="03010101010201010101" pitchFamily="66" charset="0"/>
              </a:rPr>
              <a:t>выражать собственное мнение, анализировать, живо реагировать на происходящее, оказывать посильную помощь.</a:t>
            </a:r>
          </a:p>
          <a:p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2. Освоение </a:t>
            </a:r>
            <a:r>
              <a:rPr lang="ru-RU" sz="2400" dirty="0">
                <a:latin typeface="Monotype Corsiva" panose="03010101010201010101" pitchFamily="66" charset="0"/>
              </a:rPr>
              <a:t>доступных знаний об истории родного города.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3. Приобретение </a:t>
            </a:r>
            <a:r>
              <a:rPr lang="ru-RU" sz="2400" dirty="0">
                <a:latin typeface="Monotype Corsiva" panose="03010101010201010101" pitchFamily="66" charset="0"/>
              </a:rPr>
              <a:t>детьми дошкольного возраста навыков социального общения со взрослыми.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4. Проявление </a:t>
            </a:r>
            <a:r>
              <a:rPr lang="ru-RU" sz="2400" dirty="0">
                <a:latin typeface="Monotype Corsiva" panose="03010101010201010101" pitchFamily="66" charset="0"/>
              </a:rPr>
              <a:t>внимания и уважения к ветеранам, пожилым людям, оказание посильной помощи.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5. Выставка </a:t>
            </a:r>
            <a:r>
              <a:rPr lang="ru-RU" sz="2400" dirty="0">
                <a:latin typeface="Monotype Corsiva" panose="03010101010201010101" pitchFamily="66" charset="0"/>
              </a:rPr>
              <a:t>детских работ (лепка, аппликация, рисование, </a:t>
            </a:r>
            <a:r>
              <a:rPr lang="ru-RU" sz="2400" dirty="0" smtClean="0">
                <a:latin typeface="Monotype Corsiva" panose="03010101010201010101" pitchFamily="66" charset="0"/>
              </a:rPr>
              <a:t>поделки..);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6. Совместные </a:t>
            </a:r>
            <a:r>
              <a:rPr lang="ru-RU" sz="2400" dirty="0">
                <a:latin typeface="Monotype Corsiva" panose="03010101010201010101" pitchFamily="66" charset="0"/>
              </a:rPr>
              <a:t>работы родителей и детей;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речевое творчество детей;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дидактические игры и пособия;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222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345" y="404664"/>
            <a:ext cx="8208912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</a:t>
            </a:r>
            <a:r>
              <a:rPr lang="ru-RU" sz="2400" b="1" dirty="0" smtClean="0">
                <a:latin typeface="Monotype Corsiva" panose="03010101010201010101" pitchFamily="66" charset="0"/>
              </a:rPr>
              <a:t>Этапы проекта </a:t>
            </a:r>
            <a:endParaRPr lang="ru-RU" sz="2400" b="1" dirty="0"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           1 этап (подготовительный</a:t>
            </a:r>
            <a:r>
              <a:rPr lang="ru-RU" sz="2400" b="1" dirty="0">
                <a:latin typeface="Monotype Corsiva" panose="03010101010201010101" pitchFamily="66" charset="0"/>
              </a:rPr>
              <a:t>) </a:t>
            </a:r>
            <a:endParaRPr lang="ru-RU" sz="2400" b="1" dirty="0" smtClean="0"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Постановка </a:t>
            </a:r>
            <a:r>
              <a:rPr lang="ru-RU" sz="2400" dirty="0">
                <a:latin typeface="Monotype Corsiva" panose="03010101010201010101" pitchFamily="66" charset="0"/>
              </a:rPr>
              <a:t>цели и задач, определение направлений, объектов и методов, предварительная работа с детьми и родителями, выбор оборудования и материалов.</a:t>
            </a:r>
          </a:p>
          <a:p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b="1" dirty="0">
                <a:latin typeface="Monotype Corsiva" panose="03010101010201010101" pitchFamily="66" charset="0"/>
              </a:rPr>
              <a:t>Задачи: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определить актуальные знания детей о родном городе, достопримечательностях;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вызвать интерес к решению поставленной задачи.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Формы организации работы 1 этапа: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планирование проектной деятельности по теме «Мой любимый город» опираясь на методическую литературу;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подбор методической и художественной литературы</a:t>
            </a:r>
            <a:r>
              <a:rPr lang="ru-RU" sz="2400" dirty="0" smtClean="0">
                <a:latin typeface="Monotype Corsiva" panose="03010101010201010101" pitchFamily="66" charset="0"/>
              </a:rPr>
              <a:t>;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>
                <a:latin typeface="Monotype Corsiva" panose="03010101010201010101" pitchFamily="66" charset="0"/>
              </a:rPr>
              <a:t>подбор дидактических, подвижных, малоподвижных игр;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составление плана взаимодействия с родителями и детьми;</a:t>
            </a:r>
          </a:p>
          <a:p>
            <a:endParaRPr lang="ru-RU" sz="2400" dirty="0" smtClean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7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42493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b="1" dirty="0">
                <a:latin typeface="Monotype Corsiva" panose="03010101010201010101" pitchFamily="66" charset="0"/>
              </a:rPr>
              <a:t>2 этап – практический. 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Поиск ответов на поставленные вопросы разными способами, через практическую деятельность детей.</a:t>
            </a:r>
          </a:p>
          <a:p>
            <a:r>
              <a:rPr lang="ru-RU" sz="2000" b="1" dirty="0">
                <a:latin typeface="Monotype Corsiva" panose="03010101010201010101" pitchFamily="66" charset="0"/>
              </a:rPr>
              <a:t>Задачи: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создание проблемной ситуации;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развивать выразительность речи, моторику рук;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развивать познавательные способности у детей в процессе совместной исследовательской деятельности;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пополнить книжный уголок материалами по теме проекта;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воспитывать аккуратность при выполнении работ по теме проекта.</a:t>
            </a:r>
          </a:p>
          <a:p>
            <a:r>
              <a:rPr lang="ru-RU" sz="2000" b="1" dirty="0">
                <a:latin typeface="Monotype Corsiva" panose="03010101010201010101" pitchFamily="66" charset="0"/>
              </a:rPr>
              <a:t>Формы организации работы 2 этапа: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Работа с детьми (организация мероприятий познавательного характера, организация двигательного режима)</a:t>
            </a:r>
          </a:p>
          <a:p>
            <a:r>
              <a:rPr lang="ru-RU" sz="2000" b="1" dirty="0">
                <a:latin typeface="Monotype Corsiva" panose="03010101010201010101" pitchFamily="66" charset="0"/>
              </a:rPr>
              <a:t>Формы и виды деятельности по реализации проекта с детьми: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 «Моя малая Родина».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-«Улицы моего </a:t>
            </a:r>
            <a:r>
              <a:rPr lang="ru-RU" sz="2000" dirty="0" smtClean="0">
                <a:latin typeface="Monotype Corsiva" panose="03010101010201010101" pitchFamily="66" charset="0"/>
              </a:rPr>
              <a:t>города»</a:t>
            </a:r>
            <a:endParaRPr lang="ru-RU" sz="2000" dirty="0">
              <a:latin typeface="Monotype Corsiva" panose="03010101010201010101" pitchFamily="66" charset="0"/>
            </a:endParaRPr>
          </a:p>
          <a:p>
            <a:r>
              <a:rPr lang="ru-RU" sz="2000" dirty="0">
                <a:latin typeface="Monotype Corsiva" panose="03010101010201010101" pitchFamily="66" charset="0"/>
              </a:rPr>
              <a:t> - «Что мы знаем о родном городе?»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Занятия </a:t>
            </a:r>
            <a:r>
              <a:rPr lang="ru-RU" sz="2000" dirty="0">
                <a:latin typeface="Monotype Corsiva" panose="03010101010201010101" pitchFamily="66" charset="0"/>
              </a:rPr>
              <a:t>по ознакомлению с родным городом:</a:t>
            </a:r>
          </a:p>
        </p:txBody>
      </p:sp>
    </p:spTree>
    <p:extLst>
      <p:ext uri="{BB962C8B-B14F-4D97-AF65-F5344CB8AC3E}">
        <p14:creationId xmlns:p14="http://schemas.microsoft.com/office/powerpoint/2010/main" val="258169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</TotalTime>
  <Words>1401</Words>
  <Application>Microsoft Office PowerPoint</Application>
  <PresentationFormat>Экран (4:3)</PresentationFormat>
  <Paragraphs>182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Амир Идрисович</cp:lastModifiedBy>
  <cp:revision>109</cp:revision>
  <dcterms:created xsi:type="dcterms:W3CDTF">2015-05-28T14:09:33Z</dcterms:created>
  <dcterms:modified xsi:type="dcterms:W3CDTF">2018-04-08T08:51:40Z</dcterms:modified>
</cp:coreProperties>
</file>