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96" r:id="rId3"/>
    <p:sldId id="271" r:id="rId4"/>
    <p:sldId id="297" r:id="rId5"/>
    <p:sldId id="298" r:id="rId6"/>
    <p:sldId id="272" r:id="rId7"/>
    <p:sldId id="273" r:id="rId8"/>
    <p:sldId id="299" r:id="rId9"/>
    <p:sldId id="274" r:id="rId10"/>
    <p:sldId id="275" r:id="rId11"/>
    <p:sldId id="276" r:id="rId12"/>
    <p:sldId id="283" r:id="rId13"/>
    <p:sldId id="288" r:id="rId14"/>
    <p:sldId id="284" r:id="rId15"/>
    <p:sldId id="289" r:id="rId16"/>
    <p:sldId id="293" r:id="rId17"/>
    <p:sldId id="30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DF5FB"/>
    <a:srgbClr val="EAC8E6"/>
    <a:srgbClr val="008000"/>
    <a:srgbClr val="BE02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22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0C62F-F36C-4984-8619-9AAF74FD2876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F5E1D-9AED-4CB0-89D7-A2EF3CE78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D830-B6B4-4B96-A31C-B8F94DB111B7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82093-856F-4CB4-9166-3BA9D0F32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D259-B996-49EA-A6E4-4A523C347376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E2D8-C11D-481E-8CBA-A745C0EE5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13B2-B448-4EB8-B2A6-18EA98444EB3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81695-3D5A-4893-BB0C-0237E7CED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1942-7F8D-4E4E-ACE1-F73C74617346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867AA-EBB7-448E-B9A9-3F1757C91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84C17-1980-409E-BA19-45FBB68C223D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ABBE1-DB51-4BE7-ADEE-DB9E67881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78434-F92C-4139-B27C-AFE74279761A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F79C-D8D2-47BD-B085-956952B01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CFBF-D143-4A1E-BF3D-EA9CDF9D0EF5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68DCA-986D-4C49-B99D-D08CAD0C8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411C1-2C40-4BE1-9470-BEEAFF256DB2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E76D-070B-47C0-AF64-027223F02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4EE3D-AF9D-43FD-9C30-D1C8407C2BE7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A647C-FEC9-4C47-9450-7F7CFD574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3F06-F213-4EEC-BDDF-77982CC5004C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2914-EB33-43D7-87F2-B684C1500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8B53E0-B757-49EA-8B5E-F68410D346A6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1E21F6-63BC-4636-9FC1-FA40386AD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1" r:id="rId3"/>
    <p:sldLayoutId id="2147483800" r:id="rId4"/>
    <p:sldLayoutId id="2147483799" r:id="rId5"/>
    <p:sldLayoutId id="2147483798" r:id="rId6"/>
    <p:sldLayoutId id="2147483797" r:id="rId7"/>
    <p:sldLayoutId id="2147483796" r:id="rId8"/>
    <p:sldLayoutId id="2147483795" r:id="rId9"/>
    <p:sldLayoutId id="2147483794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55650" y="549275"/>
            <a:ext cx="7200900" cy="1439863"/>
          </a:xfrm>
        </p:spPr>
        <p:txBody>
          <a:bodyPr/>
          <a:lstStyle/>
          <a:p>
            <a:pPr eaLnBrk="1" hangingPunct="1"/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Методическое объединение ДОУ Ачинского района</a:t>
            </a:r>
            <a:endParaRPr lang="ru-RU" sz="28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187450" y="2852738"/>
            <a:ext cx="66738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BE0202"/>
                </a:solidFill>
                <a:latin typeface="Times New Roman" pitchFamily="18" charset="0"/>
              </a:rPr>
              <a:t>Тема: «Развитие речи дошкольников в условиях реализации ФГОС ДО»</a:t>
            </a:r>
            <a:r>
              <a:rPr lang="ru-RU" b="1">
                <a:solidFill>
                  <a:srgbClr val="00B0F0"/>
                </a:solidFill>
              </a:rPr>
              <a:t/>
            </a:r>
            <a:br>
              <a:rPr lang="ru-RU" b="1">
                <a:solidFill>
                  <a:srgbClr val="00B0F0"/>
                </a:solidFill>
              </a:rPr>
            </a:br>
            <a:r>
              <a:rPr lang="ru-RU" b="1">
                <a:solidFill>
                  <a:srgbClr val="00B0F0"/>
                </a:solidFill>
              </a:rPr>
              <a:t/>
            </a:r>
            <a:br>
              <a:rPr lang="ru-RU" b="1">
                <a:solidFill>
                  <a:srgbClr val="00B0F0"/>
                </a:solidFill>
              </a:rPr>
            </a:br>
            <a:r>
              <a:rPr lang="ru-RU" b="1">
                <a:latin typeface="Times New Roman" pitchFamily="18" charset="0"/>
              </a:rPr>
              <a:t>Подготовила:  </a:t>
            </a:r>
            <a:r>
              <a:rPr lang="en-US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старший воспитатель МАДОУ «Малиновский д/с» </a:t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З.В. Шмакова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BE0202"/>
                </a:solidFill>
                <a:latin typeface="Times New Roman" pitchFamily="18" charset="0"/>
                <a:cs typeface="Times New Roman" pitchFamily="18" charset="0"/>
              </a:rPr>
              <a:t>Методика развития речи тесно связана с другими методиками дошкольного образования, так как речь – одно из важнейших средств развития личности в целом.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Е.И. Тихеева: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«родной язык, его беспрепятственное и всестороннее развитие должны быть поставлены в основу воспитания».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Овладевая той или иной методикой (ФЭМП, изобразительной деятельности и т.д.) , воспитатель должен усваивать и сведения по руководству речью детей, поскольку в любом виде деятельности ему приходится развивать их словарь, формировать навыки речевого общения (умение слушать, отвечать, спрашивать, умение связно рассказать о своём замысле, о проделанной работе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BE020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BE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BE0202"/>
                </a:solidFill>
                <a:latin typeface="Times New Roman" pitchFamily="18" charset="0"/>
                <a:cs typeface="Times New Roman" pitchFamily="18" charset="0"/>
              </a:rPr>
              <a:t> Общие дидактические требования к организации НОД (игр- занятий, занятий и др.)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468313" y="1989138"/>
            <a:ext cx="8218487" cy="4137025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Тщательная заблаговременная подготовка, определение содержания и приёмов обучения.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Оптимальная интенсивность нагрузки.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Воспитательный характер.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Эмоциональный характер.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Распределение приёмов обучения в соответствии со структурой мероприятия НОД.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Речевая активность каждого ребёнка  на всех этапах.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Сочетание коллективного характера обучения с индивидуальным подходом.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Необходимость закрепления пройденного материала на других занятиях или в другой деятельности.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Правильная организация.</a:t>
            </a:r>
          </a:p>
          <a:p>
            <a:pPr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Анализ результатов мероприятия НОД.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88913"/>
            <a:ext cx="8229600" cy="10080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BE0202"/>
                </a:solidFill>
                <a:latin typeface="Times New Roman" pitchFamily="18" charset="0"/>
                <a:cs typeface="Times New Roman" pitchFamily="18" charset="0"/>
              </a:rPr>
              <a:t>Принципы организации работы по речевому развитию</a:t>
            </a:r>
            <a:r>
              <a:rPr lang="ru-RU" sz="1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988" y="1995488"/>
            <a:ext cx="8337550" cy="382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Принцип коммуникативно - деятельностного подхода к развитию речи</a:t>
            </a: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395288" y="2565400"/>
            <a:ext cx="8337550" cy="431800"/>
          </a:xfrm>
          <a:prstGeom prst="rect">
            <a:avLst/>
          </a:prstGeom>
          <a:solidFill>
            <a:srgbClr val="EAC8E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latin typeface="Times New Roman" pitchFamily="18" charset="0"/>
              </a:rPr>
              <a:t>Принцип развития языкового чутья («чувства языка»)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988" y="3141663"/>
            <a:ext cx="8370887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Принцип формирования элементарного осознания явлений языкаактивной речевой деятельности детей, речевое сопровождение перцептивных действий</a:t>
            </a:r>
          </a:p>
        </p:txBody>
      </p:sp>
      <p:sp>
        <p:nvSpPr>
          <p:cNvPr id="24582" name="Прямоугольник 7"/>
          <p:cNvSpPr>
            <a:spLocks noChangeArrowheads="1"/>
          </p:cNvSpPr>
          <p:nvPr/>
        </p:nvSpPr>
        <p:spPr bwMode="auto">
          <a:xfrm>
            <a:off x="417513" y="4040188"/>
            <a:ext cx="8355012" cy="684212"/>
          </a:xfrm>
          <a:prstGeom prst="rect">
            <a:avLst/>
          </a:prstGeom>
          <a:solidFill>
            <a:srgbClr val="EAC8E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latin typeface="Times New Roman" pitchFamily="18" charset="0"/>
              </a:rPr>
              <a:t>Принцип взаимосвязи работы над различными сторонами речи, развития речи как целостного образования</a:t>
            </a:r>
          </a:p>
        </p:txBody>
      </p:sp>
      <p:sp>
        <p:nvSpPr>
          <p:cNvPr id="24583" name="Прямоугольник 2"/>
          <p:cNvSpPr>
            <a:spLocks noChangeArrowheads="1"/>
          </p:cNvSpPr>
          <p:nvPr/>
        </p:nvSpPr>
        <p:spPr bwMode="auto">
          <a:xfrm>
            <a:off x="395288" y="1196975"/>
            <a:ext cx="8375650" cy="647700"/>
          </a:xfrm>
          <a:prstGeom prst="rect">
            <a:avLst/>
          </a:prstGeom>
          <a:solidFill>
            <a:srgbClr val="EAC8E6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latin typeface="Times New Roman" pitchFamily="18" charset="0"/>
              </a:rPr>
              <a:t>Принцип взаимосвязи сенсорного, умственного и речевого развития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288" y="4868863"/>
            <a:ext cx="83756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Принцип обогащения мотивации речевой деятельности</a:t>
            </a:r>
          </a:p>
        </p:txBody>
      </p:sp>
      <p:sp>
        <p:nvSpPr>
          <p:cNvPr id="24585" name="Прямоугольник 9"/>
          <p:cNvSpPr>
            <a:spLocks noChangeArrowheads="1"/>
          </p:cNvSpPr>
          <p:nvPr/>
        </p:nvSpPr>
        <p:spPr bwMode="auto">
          <a:xfrm>
            <a:off x="407988" y="5732463"/>
            <a:ext cx="8375650" cy="649287"/>
          </a:xfrm>
          <a:prstGeom prst="rect">
            <a:avLst/>
          </a:prstGeom>
          <a:solidFill>
            <a:srgbClr val="EAC8E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latin typeface="Bodoni MT Poster Compressed" pitchFamily="18" charset="0"/>
              </a:rPr>
              <a:t>Принцип обеспечения активной речевой практики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1116013" y="549275"/>
            <a:ext cx="75485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BE0202"/>
                </a:solidFill>
                <a:latin typeface="Times New Roman" pitchFamily="18" charset="0"/>
                <a:cs typeface="Times New Roman" pitchFamily="18" charset="0"/>
              </a:rPr>
              <a:t>Основные методы речевого развития</a:t>
            </a:r>
            <a:r>
              <a:rPr lang="ru-RU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755650" y="1196975"/>
            <a:ext cx="8137525" cy="1485900"/>
          </a:xfrm>
          <a:prstGeom prst="rect">
            <a:avLst/>
          </a:prstGeom>
          <a:solidFill>
            <a:srgbClr val="EAC8E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Наглядные: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- непосредственное наблюдение и его разновидности (наблюдение в природе, экскурсии, наблюдения за животными, трудом взрослых и др.);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- опосредованное наблюдение (изобразительная  наглядность: рассматривание игрушек и картин, рассказывание по игрушкам и картинам, видеоролики и др.)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650" y="2852738"/>
            <a:ext cx="8161338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Словесные:</a:t>
            </a:r>
            <a:endParaRPr lang="ru-RU" sz="2000" u="sng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чтение и рассказывание художественных произведений;</a:t>
            </a:r>
          </a:p>
          <a:p>
            <a:pPr>
              <a:defRPr/>
            </a:pPr>
            <a:r>
              <a:rPr lang="ru-RU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заучивание наизусть;</a:t>
            </a:r>
          </a:p>
          <a:p>
            <a:pPr>
              <a:defRPr/>
            </a:pPr>
            <a:r>
              <a:rPr lang="ru-RU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пересказ;</a:t>
            </a:r>
          </a:p>
          <a:p>
            <a:pPr>
              <a:defRPr/>
            </a:pPr>
            <a:r>
              <a:rPr lang="ru-RU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обобщающая беседа;</a:t>
            </a:r>
          </a:p>
          <a:p>
            <a:pPr>
              <a:defRPr/>
            </a:pPr>
            <a:r>
              <a:rPr lang="ru-RU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рассказывание без опоры на наглядный материал</a:t>
            </a:r>
          </a:p>
        </p:txBody>
      </p:sp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755650" y="4840288"/>
            <a:ext cx="8161338" cy="2017712"/>
          </a:xfrm>
          <a:prstGeom prst="rect">
            <a:avLst/>
          </a:prstGeom>
          <a:solidFill>
            <a:srgbClr val="EAC8E6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Практические:</a:t>
            </a:r>
            <a:endParaRPr lang="ru-RU" sz="2000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- дидактические игры; игры-драматизации;  инсценировки; </a:t>
            </a:r>
            <a:r>
              <a:rPr lang="ru-RU" i="1">
                <a:latin typeface="Times New Roman" pitchFamily="18" charset="0"/>
              </a:rPr>
              <a:t>хороводные игры;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- дидактические упражнения;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- пластические этюды;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- эксперименты, исследования и 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88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BE0202"/>
                </a:solidFill>
                <a:latin typeface="Times New Roman" pitchFamily="18" charset="0"/>
                <a:cs typeface="Times New Roman" pitchFamily="18" charset="0"/>
              </a:rPr>
              <a:t>Средства работы по речевому развитию</a:t>
            </a:r>
            <a:r>
              <a:rPr lang="ru-RU" sz="1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468313" y="1773238"/>
            <a:ext cx="8207375" cy="360362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FFFFFF"/>
                </a:solidFill>
                <a:latin typeface="Times New Roman" pitchFamily="18" charset="0"/>
              </a:rPr>
              <a:t>Общение взрослых и детей</a:t>
            </a:r>
          </a:p>
        </p:txBody>
      </p:sp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468313" y="2349500"/>
            <a:ext cx="8207375" cy="358775"/>
          </a:xfrm>
          <a:prstGeom prst="rect">
            <a:avLst/>
          </a:prstGeom>
          <a:solidFill>
            <a:srgbClr val="BDF5FB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latin typeface="Times New Roman" pitchFamily="18" charset="0"/>
              </a:rPr>
              <a:t>Культурная языковая среда</a:t>
            </a: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468313" y="2997200"/>
            <a:ext cx="8207375" cy="360363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Обучение родной речи в ходе совместной образовательной деятельности</a:t>
            </a:r>
          </a:p>
        </p:txBody>
      </p:sp>
      <p:sp>
        <p:nvSpPr>
          <p:cNvPr id="26630" name="Прямоугольник 7"/>
          <p:cNvSpPr>
            <a:spLocks noChangeArrowheads="1"/>
          </p:cNvSpPr>
          <p:nvPr/>
        </p:nvSpPr>
        <p:spPr bwMode="auto">
          <a:xfrm>
            <a:off x="468313" y="3500438"/>
            <a:ext cx="8208962" cy="360362"/>
          </a:xfrm>
          <a:prstGeom prst="rect">
            <a:avLst/>
          </a:prstGeom>
          <a:solidFill>
            <a:srgbClr val="BDF5FB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latin typeface="Times New Roman" pitchFamily="18" charset="0"/>
              </a:rPr>
              <a:t>Художественная литература</a:t>
            </a:r>
          </a:p>
        </p:txBody>
      </p:sp>
      <p:sp>
        <p:nvSpPr>
          <p:cNvPr id="26631" name="Прямоугольник 8"/>
          <p:cNvSpPr>
            <a:spLocks noChangeArrowheads="1"/>
          </p:cNvSpPr>
          <p:nvPr/>
        </p:nvSpPr>
        <p:spPr bwMode="auto">
          <a:xfrm>
            <a:off x="468313" y="4149725"/>
            <a:ext cx="8207375" cy="358775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FFFFFF"/>
                </a:solidFill>
                <a:latin typeface="Bodoni MT Poster Compressed" pitchFamily="18" charset="0"/>
              </a:rPr>
              <a:t>Изобразительное искусство, музыка, театр</a:t>
            </a:r>
          </a:p>
        </p:txBody>
      </p:sp>
      <p:sp>
        <p:nvSpPr>
          <p:cNvPr id="26632" name="Прямоугольник 9"/>
          <p:cNvSpPr>
            <a:spLocks noChangeArrowheads="1"/>
          </p:cNvSpPr>
          <p:nvPr/>
        </p:nvSpPr>
        <p:spPr bwMode="auto">
          <a:xfrm>
            <a:off x="468313" y="4724400"/>
            <a:ext cx="8207375" cy="360363"/>
          </a:xfrm>
          <a:prstGeom prst="rect">
            <a:avLst/>
          </a:prstGeom>
          <a:solidFill>
            <a:srgbClr val="BDF5FB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latin typeface="Times New Roman" pitchFamily="18" charset="0"/>
              </a:rPr>
              <a:t>Занятия по другим разделам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684213" y="1268413"/>
            <a:ext cx="7848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«Без игры нет  и не может быть полноценного умственного развития. Игра - это огромное светлое окно, через которое в духовный мир ребенка вливается живительный поток представлений, понятий. Игра- это искра, зажигающая огонек пытливости и любознательности.»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 ( В.А. Сухомлинский)</a:t>
            </a:r>
          </a:p>
        </p:txBody>
      </p:sp>
      <p:sp>
        <p:nvSpPr>
          <p:cNvPr id="27650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229600" cy="86518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BE0202"/>
                </a:solidFill>
                <a:latin typeface="Times New Roman" pitchFamily="18" charset="0"/>
                <a:cs typeface="Times New Roman" pitchFamily="18" charset="0"/>
              </a:rPr>
              <a:t>ОСНОВНАЯ  ФОРМА  РАБОТЫ С ДОШКОЛЬНИКАМИ  -  ИГРА</a:t>
            </a:r>
            <a:r>
              <a:rPr lang="ru-RU" sz="1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3500438"/>
            <a:ext cx="3040062" cy="231616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Рисунок 3" descr="C:\Users\user\Desktop\фото\IMG_4842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141663"/>
            <a:ext cx="2952750" cy="2374900"/>
          </a:xfrm>
          <a:prstGeom prst="rect">
            <a:avLst/>
          </a:prstGeom>
          <a:solidFill>
            <a:srgbClr val="FFCC00"/>
          </a:solidFill>
          <a:ln w="381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BE0202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684213" y="1125538"/>
            <a:ext cx="8280400" cy="55435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Развитие речи – один из важнейших вопросов воспитания и развития ребенка дошкольного  возраста. От того, насколько будет развита у ребенка речь, зависит успех его обучения в школе и успех его развития в целом. </a:t>
            </a:r>
          </a:p>
        </p:txBody>
      </p:sp>
      <p:pic>
        <p:nvPicPr>
          <p:cNvPr id="5" name="Рисунок 4" descr="C:\Users\user\Desktop\фото\DSC001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000" y="2511815"/>
            <a:ext cx="2083760" cy="1860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4" descr="C:\Users\user\Desktop\фото\DSC0019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20938"/>
            <a:ext cx="2324100" cy="1743075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581525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437063"/>
            <a:ext cx="2627313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9698" name="WordArt 4"/>
          <p:cNvSpPr>
            <a:spLocks noChangeArrowheads="1" noChangeShapeType="1" noTextEdit="1"/>
          </p:cNvSpPr>
          <p:nvPr/>
        </p:nvSpPr>
        <p:spPr bwMode="auto">
          <a:xfrm rot="-986853">
            <a:off x="542925" y="1730375"/>
            <a:ext cx="7777163" cy="25209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9"/>
              </a:avLst>
            </a:prstTxWarp>
          </a:bodyPr>
          <a:lstStyle/>
          <a:p>
            <a:pPr algn="ctr"/>
            <a:r>
              <a:rPr lang="ru-RU" sz="5400" kern="10" spc="-5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Спасибо за участие!</a:t>
            </a:r>
          </a:p>
        </p:txBody>
      </p:sp>
      <p:pic>
        <p:nvPicPr>
          <p:cNvPr id="29699" name="Picture 5" descr="get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0"/>
            <a:ext cx="250348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            К.Д. Ушинский: «Усваивая родной язык, ребёнок усваивает не одни только слова, их сложения и видоизменения, но бесконечное множество понятий, воззрений на предметы, множество мыслей, чувств, художественных образов, логику и философию языка, - и усваивает легко и скоро, в два-три года, столько, что и половины того не сможет усвоить в двадцать лет прилежного и методического учения. Таков этот великий народный педагог – родное слово!»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8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00113" y="981075"/>
            <a:ext cx="7437437" cy="12255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6600"/>
                </a:solidFill>
                <a:latin typeface="Times New Roman" pitchFamily="18" charset="0"/>
              </a:rPr>
              <a:t>Нормативно </a:t>
            </a:r>
            <a:r>
              <a:rPr lang="ru-RU" sz="3200" b="1" smtClean="0">
                <a:solidFill>
                  <a:srgbClr val="006600"/>
                </a:solidFill>
              </a:rPr>
              <a:t>–</a:t>
            </a:r>
            <a:r>
              <a:rPr lang="ru-RU" sz="3200" b="1" smtClean="0">
                <a:solidFill>
                  <a:srgbClr val="006600"/>
                </a:solidFill>
                <a:latin typeface="Times New Roman" pitchFamily="18" charset="0"/>
              </a:rPr>
              <a:t> правовая база, регламентирующая образовательный процесс в ДОУ:</a:t>
            </a:r>
            <a:r>
              <a:rPr lang="ru-RU" sz="1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827088" y="2565400"/>
            <a:ext cx="7416800" cy="395128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000" smtClean="0"/>
              <a:t> </a:t>
            </a:r>
            <a:r>
              <a:rPr lang="ru-RU" sz="2000" b="1" smtClean="0">
                <a:latin typeface="Times New Roman" pitchFamily="18" charset="0"/>
              </a:rPr>
              <a:t>Федеральный закона от 29 декабря 2012 г. № 273-ФЗ "Об образовании в Российской Федерации</a:t>
            </a:r>
            <a:r>
              <a:rPr lang="ru-RU" sz="2000" b="1" smtClean="0"/>
              <a:t>«</a:t>
            </a:r>
            <a:r>
              <a:rPr lang="ru-RU" sz="2000" b="1" smtClean="0">
                <a:latin typeface="Times New Roman" pitchFamily="18" charset="0"/>
              </a:rPr>
              <a:t>; </a:t>
            </a:r>
          </a:p>
          <a:p>
            <a:pPr marL="0" indent="0"/>
            <a:r>
              <a:rPr lang="ru-RU" sz="2000" b="1" smtClean="0">
                <a:latin typeface="Times New Roman" pitchFamily="18" charset="0"/>
              </a:rPr>
              <a:t>Федеральный государственный образовательный стандарт дошкольного образования;</a:t>
            </a:r>
          </a:p>
          <a:p>
            <a:pPr marL="0" indent="0"/>
            <a:r>
              <a:rPr lang="ru-RU" sz="2000" b="1" smtClean="0">
                <a:latin typeface="Times New Roman" pitchFamily="18" charset="0"/>
              </a:rPr>
              <a:t>  Конституция Российской Федерации;</a:t>
            </a:r>
          </a:p>
          <a:p>
            <a:pPr marL="0" indent="0"/>
            <a:r>
              <a:rPr lang="ru-RU" sz="2000" b="1" smtClean="0">
                <a:latin typeface="Times New Roman" pitchFamily="18" charset="0"/>
              </a:rPr>
              <a:t> Конвенция ООН о правах ребенка. </a:t>
            </a:r>
            <a:endParaRPr lang="en-US" sz="2000" b="1" smtClean="0">
              <a:latin typeface="Times New Roman" pitchFamily="18" charset="0"/>
            </a:endParaRPr>
          </a:p>
          <a:p>
            <a:pPr marL="0" indent="0"/>
            <a:r>
              <a:rPr lang="ru-RU" sz="2000" b="1" smtClean="0"/>
              <a:t>«</a:t>
            </a:r>
            <a:r>
              <a:rPr lang="ru-RU" sz="2000" b="1" smtClean="0">
                <a:latin typeface="Times New Roman" pitchFamily="18" charset="0"/>
              </a:rPr>
              <a:t>Порядок организации и осуществления образовательной деятельности по основным общеобразовательным программам </a:t>
            </a:r>
            <a:r>
              <a:rPr lang="ru-RU" sz="2000" b="1" smtClean="0"/>
              <a:t>—</a:t>
            </a:r>
            <a:r>
              <a:rPr lang="ru-RU" sz="2000" b="1" smtClean="0">
                <a:latin typeface="Times New Roman" pitchFamily="18" charset="0"/>
              </a:rPr>
              <a:t> образовательным программам дошкольного образования</a:t>
            </a:r>
            <a:r>
              <a:rPr lang="ru-RU" sz="2000" b="1" smtClean="0"/>
              <a:t>»</a:t>
            </a:r>
            <a:r>
              <a:rPr lang="ru-RU" sz="2000" b="1" smtClean="0">
                <a:latin typeface="Times New Roman" pitchFamily="18" charset="0"/>
              </a:rPr>
              <a:t>, утвержденный приказом Минобрнауки РФ от 30 августа 2013 г. N 1014</a:t>
            </a:r>
            <a:r>
              <a:rPr lang="ru-RU" sz="200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BE0202"/>
                </a:solidFill>
                <a:latin typeface="Times New Roman" pitchFamily="18" charset="0"/>
              </a:rPr>
              <a:t>ФГОС ДО, пункт 2.6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600" b="1" smtClean="0">
                <a:latin typeface="Times New Roman" pitchFamily="18" charset="0"/>
              </a:rPr>
              <a:t>«Речевое развитие включает владению речью как средством общения и культуры,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речи; фонематического слуха; знакомство с книжной культурой, детской литературой. Понимание на слух текстов различных жанров детской литературы; формирование звуковой аналитико – синтетической активности как предпосылки обучения грамоте»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BE0202"/>
                </a:solidFill>
                <a:latin typeface="Times New Roman" pitchFamily="18" charset="0"/>
              </a:rPr>
              <a:t>Основные цели и задачи ОО «речевое развитие»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ru-RU" sz="2600" b="1" smtClean="0">
                <a:solidFill>
                  <a:schemeClr val="hlink"/>
                </a:solidFill>
                <a:latin typeface="Times New Roman" pitchFamily="18" charset="0"/>
              </a:rPr>
              <a:t>Развитие речи.</a:t>
            </a:r>
            <a:r>
              <a:rPr lang="ru-RU" sz="2600" b="1" smtClean="0">
                <a:latin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ru-RU" sz="2600" b="1" smtClean="0">
                <a:latin typeface="Times New Roman" pitchFamily="18" charset="0"/>
              </a:rPr>
              <a:t>	</a:t>
            </a:r>
            <a:r>
              <a:rPr lang="en-US" sz="2600" b="1" smtClean="0">
                <a:latin typeface="Times New Roman" pitchFamily="18" charset="0"/>
              </a:rPr>
              <a:t>- </a:t>
            </a:r>
            <a:r>
              <a:rPr lang="ru-RU" sz="2000" b="1" smtClean="0">
                <a:latin typeface="Times New Roman" pitchFamily="18" charset="0"/>
              </a:rPr>
              <a:t>Развитие свободного общения с взрослыми и детьми, овладение конструктивными способами и средствами взаимодействия с окружающими.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</a:rPr>
              <a:t>	</a:t>
            </a:r>
            <a:r>
              <a:rPr lang="en-US" sz="2000" b="1" smtClean="0">
                <a:latin typeface="Times New Roman" pitchFamily="18" charset="0"/>
              </a:rPr>
              <a:t>- </a:t>
            </a:r>
            <a:r>
              <a:rPr lang="ru-RU" sz="2000" b="1" smtClean="0">
                <a:latin typeface="Times New Roman" pitchFamily="18" charset="0"/>
              </a:rPr>
              <a:t>Развитие всех компонентов устной речи детей: грамматического строя речи, связной речи — диалогической и монологической форм; формирование словаря, воспитание звуковой культуры речи.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</a:rPr>
              <a:t>	</a:t>
            </a:r>
            <a:r>
              <a:rPr lang="en-US" sz="2000" b="1" smtClean="0">
                <a:latin typeface="Times New Roman" pitchFamily="18" charset="0"/>
              </a:rPr>
              <a:t>- </a:t>
            </a:r>
            <a:r>
              <a:rPr lang="ru-RU" sz="2000" b="1" smtClean="0">
                <a:latin typeface="Times New Roman" pitchFamily="18" charset="0"/>
              </a:rPr>
              <a:t>Практическое овладение воспитанниками нормами речи.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ru-RU" sz="2600" b="1" smtClean="0">
                <a:solidFill>
                  <a:srgbClr val="008000"/>
                </a:solidFill>
                <a:latin typeface="Times New Roman" pitchFamily="18" charset="0"/>
              </a:rPr>
              <a:t>Художественная литература.</a:t>
            </a:r>
            <a:r>
              <a:rPr lang="ru-RU" sz="2600" b="1" smtClean="0">
                <a:latin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ru-RU" sz="2600" b="1" smtClean="0">
                <a:latin typeface="Times New Roman" pitchFamily="18" charset="0"/>
              </a:rPr>
              <a:t>		</a:t>
            </a:r>
            <a:r>
              <a:rPr lang="en-US" sz="2600" b="1" smtClean="0">
                <a:latin typeface="Times New Roman" pitchFamily="18" charset="0"/>
              </a:rPr>
              <a:t>- </a:t>
            </a:r>
            <a:r>
              <a:rPr lang="ru-RU" sz="2000" b="1" smtClean="0">
                <a:latin typeface="Times New Roman" pitchFamily="18" charset="0"/>
              </a:rPr>
              <a:t>Воспитание интереса и любви к чтению; развитие литературной речи.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</a:rPr>
              <a:t>		</a:t>
            </a:r>
            <a:r>
              <a:rPr lang="en-US" sz="2000" b="1" smtClean="0">
                <a:latin typeface="Times New Roman" pitchFamily="18" charset="0"/>
              </a:rPr>
              <a:t>- </a:t>
            </a:r>
            <a:r>
              <a:rPr lang="ru-RU" sz="2000" b="1" smtClean="0">
                <a:latin typeface="Times New Roman" pitchFamily="18" charset="0"/>
              </a:rPr>
              <a:t>Воспитание желания и умения слушать художественные    	произведения, следить за развитием 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BE0202"/>
                </a:soli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 образовательной области «речевое развитие»</a:t>
            </a:r>
          </a:p>
        </p:txBody>
      </p:sp>
      <p:sp>
        <p:nvSpPr>
          <p:cNvPr id="18435" name="Прямоугольник 6"/>
          <p:cNvSpPr>
            <a:spLocks noChangeArrowheads="1"/>
          </p:cNvSpPr>
          <p:nvPr/>
        </p:nvSpPr>
        <p:spPr bwMode="auto">
          <a:xfrm>
            <a:off x="611188" y="2133600"/>
            <a:ext cx="777557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Ребёнок достаточно хорошо владеет устной речью, может выражать свои мысли и желания, использовать речь для выражения своих мыслей, чувств и желаний, построения речевого высказывания в ситуации общения, выделять звуки в словах, у ребёнка складываются предпосылки грамотности.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50260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BE0202"/>
                </a:solidFill>
                <a:latin typeface="Times New Roman" pitchFamily="18" charset="0"/>
                <a:cs typeface="Times New Roman" pitchFamily="18" charset="0"/>
              </a:rPr>
              <a:t>Основной предмет деятельности в ДОУ по ОО «речевое развитие»:</a:t>
            </a:r>
            <a:br>
              <a:rPr lang="ru-RU" sz="2800" b="1" smtClean="0">
                <a:solidFill>
                  <a:srgbClr val="BE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МЕТОДИКА РАЗВИТИЯ РЕЧИ</a:t>
            </a:r>
            <a:r>
              <a:rPr lang="ru-RU" sz="2800" b="1" smtClean="0">
                <a:solidFill>
                  <a:srgbClr val="BE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smtClean="0">
                <a:solidFill>
                  <a:srgbClr val="BE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BE020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BE020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BE0202"/>
                </a:solidFill>
                <a:latin typeface="Times New Roman" pitchFamily="18" charset="0"/>
                <a:cs typeface="Times New Roman" pitchFamily="18" charset="0"/>
              </a:rPr>
              <a:t>Методика развития речи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– это педагогическая наука, изучающая закономерности педагогической деятельности, направленной на формирование речи детей дошкольного возраста в детском саду.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BE0202"/>
                </a:solidFill>
                <a:latin typeface="Bodoni MT Poster Compressed" pitchFamily="18" charset="0"/>
              </a:rPr>
              <a:t>Связь методики развития речи с другими науками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719138" y="1341438"/>
            <a:ext cx="8424862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008000"/>
                </a:solidFill>
                <a:latin typeface="Times New Roman" pitchFamily="18" charset="0"/>
              </a:rPr>
              <a:t> Языковедение</a:t>
            </a:r>
            <a:r>
              <a:rPr lang="ru-RU" smtClean="0"/>
              <a:t> </a:t>
            </a:r>
            <a:r>
              <a:rPr lang="ru-RU" sz="2400" i="1" smtClean="0">
                <a:latin typeface="Times New Roman" pitchFamily="18" charset="0"/>
              </a:rPr>
              <a:t>(фонетика, орфоэпия-звуковая, произносительная стороны языка, лексикология и грамматика – словарный состав, строение слова и предложения, т.е. морфология, синтаксис);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chemeClr val="hlink"/>
                </a:solidFill>
                <a:latin typeface="Times New Roman" pitchFamily="18" charset="0"/>
              </a:rPr>
              <a:t>Психолингвистика</a:t>
            </a:r>
            <a:r>
              <a:rPr lang="ru-RU" smtClean="0"/>
              <a:t> </a:t>
            </a:r>
            <a:r>
              <a:rPr lang="ru-RU" sz="2400" i="1" smtClean="0">
                <a:latin typeface="Times New Roman" pitchFamily="18" charset="0"/>
              </a:rPr>
              <a:t>(язык и речь); 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008000"/>
                </a:solidFill>
                <a:latin typeface="Times New Roman" pitchFamily="18" charset="0"/>
              </a:rPr>
              <a:t>Психология </a:t>
            </a:r>
            <a:r>
              <a:rPr lang="ru-RU" sz="2400" i="1" smtClean="0">
                <a:latin typeface="Times New Roman" pitchFamily="18" charset="0"/>
              </a:rPr>
              <a:t>(определяет виды и пути формирования речевого общения);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chemeClr val="hlink"/>
                </a:solidFill>
                <a:latin typeface="Times New Roman" pitchFamily="18" charset="0"/>
              </a:rPr>
              <a:t>Физиология </a:t>
            </a:r>
            <a:r>
              <a:rPr lang="ru-RU" sz="2400" i="1" smtClean="0">
                <a:latin typeface="Times New Roman" pitchFamily="18" charset="0"/>
              </a:rPr>
              <a:t>(основы речи, открытые И.П. Павловым);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008000"/>
                </a:solidFill>
                <a:latin typeface="Times New Roman" pitchFamily="18" charset="0"/>
              </a:rPr>
              <a:t>Анатомия </a:t>
            </a:r>
            <a:r>
              <a:rPr lang="ru-RU" sz="2400" i="1" smtClean="0">
                <a:latin typeface="Times New Roman" pitchFamily="18" charset="0"/>
              </a:rPr>
              <a:t>(строение речевых органов);</a:t>
            </a:r>
          </a:p>
          <a:p>
            <a:pPr>
              <a:lnSpc>
                <a:spcPct val="90000"/>
              </a:lnSpc>
            </a:pPr>
            <a:r>
              <a:rPr lang="ru-RU" b="1" smtClean="0">
                <a:solidFill>
                  <a:schemeClr val="hlink"/>
                </a:solidFill>
                <a:latin typeface="Times New Roman" pitchFamily="18" charset="0"/>
              </a:rPr>
              <a:t>Педагогика</a:t>
            </a:r>
            <a:r>
              <a:rPr lang="ru-RU" sz="2400" i="1" smtClean="0">
                <a:latin typeface="Times New Roman" pitchFamily="18" charset="0"/>
              </a:rPr>
              <a:t> (общие положения дидактики).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smtClean="0">
                <a:solidFill>
                  <a:srgbClr val="BE0202"/>
                </a:solidFill>
                <a:latin typeface="Times New Roman" pitchFamily="18" charset="0"/>
                <a:cs typeface="Times New Roman" pitchFamily="18" charset="0"/>
              </a:rPr>
              <a:t>Методика</a:t>
            </a:r>
            <a:r>
              <a:rPr lang="ru-RU" sz="2800" b="1" smtClean="0">
                <a:solidFill>
                  <a:srgbClr val="BE0202"/>
                </a:solidFill>
                <a:latin typeface="Times New Roman" pitchFamily="18" charset="0"/>
                <a:cs typeface="Times New Roman" pitchFamily="18" charset="0"/>
              </a:rPr>
              <a:t> развития речи даёт ответ на такие основные вопросы: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AutoNum type="arabicPeriod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Чему учить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(какие речевые умения воспитывать у детей).</a:t>
            </a:r>
          </a:p>
          <a:p>
            <a:pPr algn="just" eaLnBrk="1" hangingPunct="1">
              <a:buFont typeface="Arial" charset="0"/>
              <a:buAutoNum type="arabicPeriod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Как учить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(какие методы и приёмы следует использовать при формировании детской речи, при каких условиях).</a:t>
            </a:r>
          </a:p>
          <a:p>
            <a:pPr algn="just" eaLnBrk="1" hangingPunct="1">
              <a:buFont typeface="Arial" charset="0"/>
              <a:buAutoNum type="arabicPeriod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Почему именно так учить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(какими данными теории и практики обосновываются предлагаемые способы развития речи).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1351</TotalTime>
  <Words>837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Bodoni MT Poster Compressed</vt:lpstr>
      <vt:lpstr>Тема Office</vt:lpstr>
      <vt:lpstr>     Методическое объединение ДОУ Ачинского района</vt:lpstr>
      <vt:lpstr>Слайд 2</vt:lpstr>
      <vt:lpstr>Нормативно – правовая база, регламентирующая образовательный процесс в ДОУ: </vt:lpstr>
      <vt:lpstr>ФГОС ДО, пункт 2.6</vt:lpstr>
      <vt:lpstr>Основные цели и задачи ОО «речевое развитие»</vt:lpstr>
      <vt:lpstr> Целевые ориентиры на этапе завершения дошкольного образования образовательной области «речевое развитие»</vt:lpstr>
      <vt:lpstr>Основной предмет деятельности в ДОУ по ОО «речевое развитие»: МЕТОДИКА РАЗВИТИЯ РЕЧИ   Методика развития речи – это педагогическая наука, изучающая закономерности педагогической деятельности, направленной на формирование речи детей дошкольного возраста в детском саду.</vt:lpstr>
      <vt:lpstr>Связь методики развития речи с другими науками</vt:lpstr>
      <vt:lpstr> Методика развития речи даёт ответ на такие основные вопросы:</vt:lpstr>
      <vt:lpstr> Методика развития речи тесно связана с другими методиками дошкольного образования, так как речь – одно из важнейших средств развития личности в целом.</vt:lpstr>
      <vt:lpstr>  Общие дидактические требования к организации НОД (игр- занятий, занятий и др.)</vt:lpstr>
      <vt:lpstr>Принципы организации работы по речевому развитию  </vt:lpstr>
      <vt:lpstr>Слайд 13</vt:lpstr>
      <vt:lpstr>Средства работы по речевому развитию  </vt:lpstr>
      <vt:lpstr>ОСНОВНАЯ  ФОРМА  РАБОТЫ С ДОШКОЛЬНИКАМИ  -  ИГРА </vt:lpstr>
      <vt:lpstr>ВЫВОД: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объединение Тема: «Познавательное развитие дошкольников в условиях реализации ФГОС ДО»</dc:title>
  <dc:creator>Ольга Николаевна</dc:creator>
  <cp:lastModifiedBy>Admin</cp:lastModifiedBy>
  <cp:revision>85</cp:revision>
  <dcterms:created xsi:type="dcterms:W3CDTF">2014-11-19T14:01:47Z</dcterms:created>
  <dcterms:modified xsi:type="dcterms:W3CDTF">2018-04-17T11:17:02Z</dcterms:modified>
</cp:coreProperties>
</file>