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305" r:id="rId5"/>
    <p:sldId id="259" r:id="rId6"/>
    <p:sldId id="260" r:id="rId7"/>
    <p:sldId id="306" r:id="rId8"/>
    <p:sldId id="307" r:id="rId9"/>
    <p:sldId id="261" r:id="rId10"/>
    <p:sldId id="263" r:id="rId11"/>
    <p:sldId id="262" r:id="rId12"/>
    <p:sldId id="265" r:id="rId13"/>
    <p:sldId id="266" r:id="rId14"/>
    <p:sldId id="308" r:id="rId15"/>
    <p:sldId id="267" r:id="rId16"/>
    <p:sldId id="280" r:id="rId17"/>
    <p:sldId id="309" r:id="rId18"/>
    <p:sldId id="310" r:id="rId19"/>
    <p:sldId id="271" r:id="rId20"/>
    <p:sldId id="30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1F8FC7"/>
    <a:srgbClr val="579FF7"/>
    <a:srgbClr val="9CB2FA"/>
    <a:srgbClr val="2F89F5"/>
    <a:srgbClr val="C99AD2"/>
    <a:srgbClr val="CC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272C-A359-46E6-BCFB-AF18149583CD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29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30AD-4A96-4E27-A9CE-C10810E8F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5F4E-A9A5-4E35-BF62-F07D76047189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A22F-7FED-4D17-A710-422D50616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6717-4E4F-486F-A1DF-5161A0F8D5F8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BA67-CE57-4B19-8257-499FC473E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247D-4584-458F-9986-240EE6B9946A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5AC6-0780-4AE6-86BF-BDB53E288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B8CF-EE7B-4385-B353-78D207269E13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9B90-3949-4A73-B39A-18EB8B369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D1AD-FD25-4A38-9260-B9A359210179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19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00DF-0064-4858-A585-78F9556BF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A38466-4046-4C0F-AAF8-37996CE207AB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25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ECBF333-0C57-4F6A-BE19-960E9E5AE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Нижний колонтитул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g.happy-giraffe.ru/thumbs/700x/10197/5b3419e6a479b313dbad25e02df2efa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71550" y="428625"/>
            <a:ext cx="7867650" cy="3365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400" cap="none" smtClean="0">
                <a:solidFill>
                  <a:srgbClr val="0B1BB5"/>
                </a:solidFill>
                <a:latin typeface="Century Schoolbook" pitchFamily="18" charset="0"/>
              </a:rPr>
              <a:t>МАДОУ «МАЛИНОВСКИЙ ДЕТСКИЙ САД»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88913"/>
            <a:ext cx="8640763" cy="6526212"/>
          </a:xfrm>
          <a:solidFill>
            <a:srgbClr val="FFCCCC"/>
          </a:solidFill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endParaRPr lang="ru-RU" sz="2800" smtClean="0">
              <a:solidFill>
                <a:srgbClr val="CC0000"/>
              </a:solidFill>
              <a:latin typeface="Century Schoolbook" pitchFamily="18" charset="0"/>
            </a:endParaRPr>
          </a:p>
          <a:p>
            <a:pPr algn="ctr" eaLnBrk="1" hangingPunct="1"/>
            <a:r>
              <a:rPr lang="ru-RU" sz="2800" smtClean="0">
                <a:solidFill>
                  <a:srgbClr val="CC0000"/>
                </a:solidFill>
                <a:latin typeface="Century Schoolbook" pitchFamily="18" charset="0"/>
              </a:rPr>
              <a:t>Семинар ДОУ Ачинского района</a:t>
            </a:r>
          </a:p>
          <a:p>
            <a:pPr algn="ctr" eaLnBrk="1" hangingPunct="1"/>
            <a:r>
              <a:rPr lang="ru-RU" sz="3200" smtClean="0">
                <a:solidFill>
                  <a:srgbClr val="0B1BB5"/>
                </a:solidFill>
                <a:latin typeface="Century Schoolbook" pitchFamily="18" charset="0"/>
              </a:rPr>
              <a:t> </a:t>
            </a:r>
          </a:p>
          <a:p>
            <a:pPr algn="ctr" eaLnBrk="1" hangingPunct="1"/>
            <a:r>
              <a:rPr lang="ru-RU" sz="3200" smtClean="0">
                <a:solidFill>
                  <a:srgbClr val="0B1BB5"/>
                </a:solidFill>
                <a:latin typeface="Century Schoolbook" pitchFamily="18" charset="0"/>
              </a:rPr>
              <a:t>«Организация деятельности психолого – медико -педагогического консилиума в ДОУ»</a:t>
            </a:r>
          </a:p>
          <a:p>
            <a:pPr algn="r" eaLnBrk="1" hangingPunct="1"/>
            <a:r>
              <a:rPr lang="ru-RU" sz="2000" smtClean="0">
                <a:solidFill>
                  <a:srgbClr val="CC0000"/>
                </a:solidFill>
                <a:latin typeface="Century Schoolbook" pitchFamily="18" charset="0"/>
              </a:rPr>
              <a:t>Подготовила: </a:t>
            </a:r>
          </a:p>
          <a:p>
            <a:pPr algn="r" eaLnBrk="1" hangingPunct="1"/>
            <a:r>
              <a:rPr lang="en-US" sz="2000" smtClean="0">
                <a:solidFill>
                  <a:srgbClr val="CC0000"/>
                </a:solidFill>
                <a:latin typeface="Century Schoolbook" pitchFamily="18" charset="0"/>
              </a:rPr>
              <a:t> </a:t>
            </a:r>
            <a:r>
              <a:rPr lang="ru-RU" sz="2000" smtClean="0">
                <a:solidFill>
                  <a:srgbClr val="CC0000"/>
                </a:solidFill>
                <a:latin typeface="Century Schoolbook" pitchFamily="18" charset="0"/>
              </a:rPr>
              <a:t>учитель - логопед </a:t>
            </a:r>
          </a:p>
          <a:p>
            <a:pPr algn="r" eaLnBrk="1" hangingPunct="1"/>
            <a:r>
              <a:rPr lang="ru-RU" sz="2000" smtClean="0">
                <a:solidFill>
                  <a:srgbClr val="CC0000"/>
                </a:solidFill>
                <a:latin typeface="Century Schoolbook" pitchFamily="18" charset="0"/>
              </a:rPr>
              <a:t> О.С. Ускова</a:t>
            </a:r>
            <a:r>
              <a:rPr lang="ru-RU" sz="2500" smtClean="0">
                <a:solidFill>
                  <a:srgbClr val="0066CC"/>
                </a:solidFill>
                <a:latin typeface="Century Schoolbook" pitchFamily="18" charset="0"/>
              </a:rPr>
              <a:t>              </a:t>
            </a:r>
            <a:r>
              <a:rPr lang="ru-RU" sz="320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/>
            <a:endParaRPr lang="ru-RU" sz="320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                                    </a:t>
            </a:r>
          </a:p>
          <a:p>
            <a:pPr algn="ctr" eaLnBrk="1" hangingPunct="1"/>
            <a:endParaRPr lang="ru-RU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 eaLnBrk="1" hangingPunct="1"/>
            <a:endParaRPr lang="ru-RU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 eaLnBrk="1" hangingPunct="1"/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                                        2018год</a:t>
            </a:r>
          </a:p>
        </p:txBody>
      </p:sp>
      <p:pic>
        <p:nvPicPr>
          <p:cNvPr id="1028" name="Picture 4" descr="http://img.happy-giraffe.ru/thumbs/700x/10197/5b3419e6a479b313dbad25e02df2efa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15892" y="4080073"/>
            <a:ext cx="2582278" cy="23903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pSp>
        <p:nvGrpSpPr>
          <p:cNvPr id="17410" name="Содержимое 2"/>
          <p:cNvGrpSpPr>
            <a:grpSpLocks noGrp="1"/>
          </p:cNvGrpSpPr>
          <p:nvPr/>
        </p:nvGrpSpPr>
        <p:grpSpPr bwMode="auto">
          <a:xfrm>
            <a:off x="0" y="0"/>
            <a:ext cx="9070975" cy="6492875"/>
            <a:chOff x="-104" y="46"/>
            <a:chExt cx="5714" cy="4090"/>
          </a:xfrm>
        </p:grpSpPr>
        <p:pic>
          <p:nvPicPr>
            <p:cNvPr id="17417" name="Содержимое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4" y="46"/>
              <a:ext cx="5714" cy="4090"/>
            </a:xfrm>
            <a:prstGeom prst="rect">
              <a:avLst/>
            </a:prstGeom>
            <a:noFill/>
            <a:ln w="9525">
              <a:solidFill>
                <a:srgbClr val="97BFFB"/>
              </a:solidFill>
              <a:miter lim="800000"/>
              <a:headEnd/>
              <a:tailEnd/>
            </a:ln>
          </p:spPr>
        </p:pic>
        <p:sp>
          <p:nvSpPr>
            <p:cNvPr id="17418" name="Text Box 3"/>
            <p:cNvSpPr txBox="1">
              <a:spLocks noChangeArrowheads="1"/>
            </p:cNvSpPr>
            <p:nvPr/>
          </p:nvSpPr>
          <p:spPr bwMode="auto">
            <a:xfrm>
              <a:off x="0" y="135"/>
              <a:ext cx="5535" cy="3943"/>
            </a:xfrm>
            <a:prstGeom prst="rect">
              <a:avLst/>
            </a:prstGeom>
            <a:noFill/>
            <a:ln w="9525">
              <a:solidFill>
                <a:srgbClr val="97BFFB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273050"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3600" b="1">
                  <a:solidFill>
                    <a:srgbClr val="CC0000"/>
                  </a:solidFill>
                  <a:latin typeface="Century Schoolbook" pitchFamily="18" charset="0"/>
                </a:rPr>
                <a:t>Организация деятельности</a:t>
              </a:r>
              <a:r>
                <a:rPr lang="ru-RU">
                  <a:solidFill>
                    <a:srgbClr val="CC0000"/>
                  </a:solidFill>
                </a:rPr>
                <a:t> </a:t>
              </a:r>
              <a:endParaRPr lang="ru-RU" sz="3200">
                <a:solidFill>
                  <a:srgbClr val="CC0000"/>
                </a:solidFill>
                <a:latin typeface="Monotype Corsiva" pitchFamily="66" charset="0"/>
              </a:endParaRPr>
            </a:p>
            <a:p>
              <a:pPr marL="273050" indent="-27305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</a:pPr>
              <a:endParaRPr lang="ru-RU" sz="2600" u="sng">
                <a:solidFill>
                  <a:srgbClr val="CC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50825" y="981075"/>
            <a:ext cx="8497888" cy="1584325"/>
          </a:xfrm>
          <a:prstGeom prst="rect">
            <a:avLst/>
          </a:prstGeom>
          <a:solidFill>
            <a:srgbClr val="CCFFFF"/>
          </a:solidFill>
          <a:ln w="57150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entury Schoolbook" pitchFamily="18" charset="0"/>
              </a:rPr>
              <a:t>Специалисты, включенные в состав    ПМПк,  выполняют  работу </a:t>
            </a:r>
          </a:p>
          <a:p>
            <a:r>
              <a:rPr lang="ru-RU" b="1">
                <a:latin typeface="Century Schoolbook" pitchFamily="18" charset="0"/>
              </a:rPr>
              <a:t>в рамках основного рабочего времени, составляют индивидуальный</a:t>
            </a:r>
          </a:p>
          <a:p>
            <a:r>
              <a:rPr lang="ru-RU" b="1">
                <a:latin typeface="Century Schoolbook" pitchFamily="18" charset="0"/>
              </a:rPr>
              <a:t> план работы  в соответствии с реальным запросом на обследование</a:t>
            </a:r>
          </a:p>
          <a:p>
            <a:r>
              <a:rPr lang="ru-RU" b="1">
                <a:latin typeface="Century Schoolbook" pitchFamily="18" charset="0"/>
              </a:rPr>
              <a:t> детей с отклонениями в развитии и  (или) состояниями </a:t>
            </a:r>
          </a:p>
          <a:p>
            <a:r>
              <a:rPr lang="ru-RU" b="1">
                <a:latin typeface="Century Schoolbook" pitchFamily="18" charset="0"/>
              </a:rPr>
              <a:t>декомпенсации в условиях ДОУ, и осуществляют коррекционно-</a:t>
            </a:r>
          </a:p>
          <a:p>
            <a:r>
              <a:rPr lang="ru-RU" b="1">
                <a:latin typeface="Century Schoolbook" pitchFamily="18" charset="0"/>
              </a:rPr>
              <a:t>развивающую работу непосредственно  в помещении ДОУ .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50825" y="2781300"/>
            <a:ext cx="8497888" cy="1800225"/>
          </a:xfrm>
          <a:prstGeom prst="rect">
            <a:avLst/>
          </a:prstGeom>
          <a:solidFill>
            <a:srgbClr val="D7A9F9"/>
          </a:solidFill>
          <a:ln w="57150">
            <a:solidFill>
              <a:srgbClr val="8B0BEB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entury Schoolbook" pitchFamily="18" charset="0"/>
              </a:rPr>
              <a:t>Обследование ребенка специалистами ПМПк  осуществляется </a:t>
            </a:r>
          </a:p>
          <a:p>
            <a:r>
              <a:rPr lang="ru-RU" b="1" u="sng">
                <a:latin typeface="Century Schoolbook" pitchFamily="18" charset="0"/>
              </a:rPr>
              <a:t>по инициативе  родителей</a:t>
            </a:r>
            <a:r>
              <a:rPr lang="ru-RU" b="1">
                <a:latin typeface="Century Schoolbook" pitchFamily="18" charset="0"/>
              </a:rPr>
              <a:t> (законных представителей)  или </a:t>
            </a:r>
          </a:p>
          <a:p>
            <a:r>
              <a:rPr lang="ru-RU" b="1">
                <a:latin typeface="Century Schoolbook" pitchFamily="18" charset="0"/>
              </a:rPr>
              <a:t>сотрудников  ДОУ </a:t>
            </a:r>
            <a:r>
              <a:rPr lang="ru-RU" b="1" u="sng">
                <a:latin typeface="Century Schoolbook" pitchFamily="18" charset="0"/>
              </a:rPr>
              <a:t>с согласия родителей</a:t>
            </a:r>
            <a:r>
              <a:rPr lang="ru-RU" b="1">
                <a:latin typeface="Century Schoolbook" pitchFamily="18" charset="0"/>
              </a:rPr>
              <a:t> (законных представителей)</a:t>
            </a:r>
          </a:p>
          <a:p>
            <a:r>
              <a:rPr lang="ru-RU" b="1">
                <a:latin typeface="Century Schoolbook" pitchFamily="18" charset="0"/>
              </a:rPr>
              <a:t> и </a:t>
            </a:r>
            <a:r>
              <a:rPr lang="ru-RU" b="1" u="sng">
                <a:latin typeface="Century Schoolbook" pitchFamily="18" charset="0"/>
              </a:rPr>
              <a:t>на основании договора между ДОУ и родителями</a:t>
            </a:r>
            <a:r>
              <a:rPr lang="ru-RU" b="1">
                <a:latin typeface="Century Schoolbook" pitchFamily="18" charset="0"/>
              </a:rPr>
              <a:t> (законными </a:t>
            </a:r>
          </a:p>
          <a:p>
            <a:r>
              <a:rPr lang="ru-RU" b="1">
                <a:latin typeface="Century Schoolbook" pitchFamily="18" charset="0"/>
              </a:rPr>
              <a:t>представителями) воспитанников</a:t>
            </a:r>
            <a:r>
              <a:rPr lang="ru-RU" b="1">
                <a:latin typeface="Times New Roman" pitchFamily="18" charset="0"/>
              </a:rPr>
              <a:t> 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50825" y="4797425"/>
            <a:ext cx="8569325" cy="1511300"/>
          </a:xfrm>
          <a:prstGeom prst="rect">
            <a:avLst/>
          </a:prstGeom>
          <a:solidFill>
            <a:srgbClr val="B7CAEF"/>
          </a:solidFill>
          <a:ln w="57150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entury Schoolbook" pitchFamily="18" charset="0"/>
              </a:rPr>
              <a:t>Обследование проводится каждым специалистом ПМПк </a:t>
            </a:r>
          </a:p>
          <a:p>
            <a:r>
              <a:rPr lang="ru-RU" b="1">
                <a:latin typeface="Century Schoolbook" pitchFamily="18" charset="0"/>
              </a:rPr>
              <a:t>индивидуально с учетом реальной возрастной психофизической </a:t>
            </a:r>
          </a:p>
          <a:p>
            <a:r>
              <a:rPr lang="ru-RU" b="1">
                <a:latin typeface="Century Schoolbook" pitchFamily="18" charset="0"/>
              </a:rPr>
              <a:t>нагрузки на ребенка</a:t>
            </a:r>
            <a:r>
              <a:rPr lang="ru-RU">
                <a:latin typeface="Century Schoolbook" pitchFamily="18" charset="0"/>
              </a:rPr>
              <a:t> </a:t>
            </a: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 rot="6336737">
            <a:off x="8179594" y="2494756"/>
            <a:ext cx="725488" cy="720725"/>
          </a:xfrm>
          <a:prstGeom prst="curvedDownArrow">
            <a:avLst>
              <a:gd name="adj1" fmla="val 10001"/>
              <a:gd name="adj2" fmla="val 40264"/>
              <a:gd name="adj3" fmla="val 33333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13"/>
          <p:cNvSpPr>
            <a:spLocks noChangeArrowheads="1"/>
          </p:cNvSpPr>
          <p:nvPr/>
        </p:nvSpPr>
        <p:spPr bwMode="auto">
          <a:xfrm rot="5694156">
            <a:off x="8170069" y="4439444"/>
            <a:ext cx="725487" cy="720725"/>
          </a:xfrm>
          <a:prstGeom prst="curvedDownArrow">
            <a:avLst>
              <a:gd name="adj1" fmla="val 10001"/>
              <a:gd name="adj2" fmla="val 40264"/>
              <a:gd name="adj3" fmla="val 33333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15"/>
          <p:cNvSpPr>
            <a:spLocks noChangeArrowheads="1"/>
          </p:cNvSpPr>
          <p:nvPr/>
        </p:nvSpPr>
        <p:spPr bwMode="auto">
          <a:xfrm rot="2558787">
            <a:off x="7867650" y="620713"/>
            <a:ext cx="1276350" cy="447675"/>
          </a:xfrm>
          <a:prstGeom prst="curvedDownArrow">
            <a:avLst>
              <a:gd name="adj1" fmla="val 28326"/>
              <a:gd name="adj2" fmla="val 114043"/>
              <a:gd name="adj3" fmla="val 33333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3487" y="1518778"/>
            <a:ext cx="8360268" cy="51562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Char char="Ø"/>
              <a:defRPr/>
            </a:pPr>
            <a:endParaRPr lang="ru-RU" sz="3600" b="1" smtClean="0">
              <a:solidFill>
                <a:srgbClr val="0B1BB5"/>
              </a:solidFill>
            </a:endParaRP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smtClean="0">
                <a:solidFill>
                  <a:srgbClr val="0B1BB5"/>
                </a:solidFill>
              </a:rPr>
              <a:t>- договор между ДОУ и родителями  (законными представителями) воспитанников;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smtClean="0">
                <a:solidFill>
                  <a:schemeClr val="tx1"/>
                </a:solidFill>
              </a:rPr>
              <a:t>- педагогическая характеристика воспитателя  на ребенка; 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smtClean="0">
                <a:solidFill>
                  <a:srgbClr val="0B1BB5"/>
                </a:solidFill>
              </a:rPr>
              <a:t>- представление психолога, составленное  по </a:t>
            </a:r>
            <a:r>
              <a:rPr lang="ru-RU" sz="1800" b="1" smtClean="0">
                <a:solidFill>
                  <a:srgbClr val="0B1BB5"/>
                </a:solidFill>
                <a:latin typeface="Arial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rgbClr val="0B1BB5"/>
                </a:solidFill>
              </a:rPr>
              <a:t>результатам обследования особенностей развития ребенка;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smtClean="0">
                <a:solidFill>
                  <a:schemeClr val="tx1"/>
                </a:solidFill>
              </a:rPr>
              <a:t>- представление логопеда, составленное  по результатам обследования  ребенка ;</a:t>
            </a:r>
          </a:p>
          <a:p>
            <a:pPr lvl="3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smtClean="0">
                <a:solidFill>
                  <a:srgbClr val="0B1BB5"/>
                </a:solidFill>
              </a:rPr>
              <a:t>-осуществляется запись воспитанника в журнал ПМПк   ДОУ.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23850" y="0"/>
            <a:ext cx="8496300" cy="2060575"/>
          </a:xfrm>
          <a:prstGeom prst="downArrowCallout">
            <a:avLst>
              <a:gd name="adj1" fmla="val 8666"/>
              <a:gd name="adj2" fmla="val 91743"/>
              <a:gd name="adj3" fmla="val 15861"/>
              <a:gd name="adj4" fmla="val 66667"/>
            </a:avLst>
          </a:prstGeom>
          <a:solidFill>
            <a:schemeClr val="folHlink"/>
          </a:solidFill>
          <a:ln w="57150">
            <a:solidFill>
              <a:srgbClr val="0B1BB5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000" b="1">
                <a:solidFill>
                  <a:schemeClr val="accent1"/>
                </a:solidFill>
                <a:latin typeface="Century Schoolbook" pitchFamily="18" charset="0"/>
              </a:rPr>
              <a:t>На заседание ПМПк   </a:t>
            </a:r>
          </a:p>
          <a:p>
            <a:pPr algn="ctr">
              <a:defRPr/>
            </a:pPr>
            <a:r>
              <a:rPr lang="ru-RU" sz="3000" b="1">
                <a:solidFill>
                  <a:schemeClr val="accent1"/>
                </a:solidFill>
                <a:latin typeface="Century Schoolbook" pitchFamily="18" charset="0"/>
              </a:rPr>
              <a:t> предоставляется </a:t>
            </a:r>
          </a:p>
          <a:p>
            <a:pPr algn="ctr">
              <a:defRPr/>
            </a:pPr>
            <a:r>
              <a:rPr lang="ru-RU" sz="3000" b="1">
                <a:solidFill>
                  <a:schemeClr val="accent1"/>
                </a:solidFill>
                <a:latin typeface="Century Schoolbook" pitchFamily="18" charset="0"/>
              </a:rPr>
              <a:t>следующая документация: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 rot="-1074922">
            <a:off x="8027988" y="2133600"/>
            <a:ext cx="949325" cy="1214438"/>
          </a:xfrm>
          <a:prstGeom prst="curvedLeftArrow">
            <a:avLst>
              <a:gd name="adj1" fmla="val 25585"/>
              <a:gd name="adj2" fmla="val 51171"/>
              <a:gd name="adj3" fmla="val 33333"/>
            </a:avLst>
          </a:prstGeom>
          <a:solidFill>
            <a:srgbClr val="7896F8"/>
          </a:solidFill>
          <a:ln w="38100">
            <a:solidFill>
              <a:srgbClr val="0B1BB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 rot="-1166402">
            <a:off x="8027988" y="3860800"/>
            <a:ext cx="949325" cy="1143000"/>
          </a:xfrm>
          <a:prstGeom prst="curvedLeftArrow">
            <a:avLst>
              <a:gd name="adj1" fmla="val 24080"/>
              <a:gd name="adj2" fmla="val 48161"/>
              <a:gd name="adj3" fmla="val 33333"/>
            </a:avLst>
          </a:prstGeom>
          <a:solidFill>
            <a:schemeClr val="accent1"/>
          </a:solidFill>
          <a:ln w="38100">
            <a:solidFill>
              <a:srgbClr val="0B1BB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 rot="-1401334">
            <a:off x="8243888" y="5300663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7896F8"/>
          </a:solidFill>
          <a:ln w="38100">
            <a:solidFill>
              <a:srgbClr val="0B1BB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2"/>
          <p:cNvSpPr>
            <a:spLocks noChangeArrowheads="1"/>
          </p:cNvSpPr>
          <p:nvPr/>
        </p:nvSpPr>
        <p:spPr bwMode="auto">
          <a:xfrm>
            <a:off x="0" y="3068638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38100">
            <a:solidFill>
              <a:srgbClr val="D7A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5"/>
          <p:cNvSpPr>
            <a:spLocks noChangeArrowheads="1"/>
          </p:cNvSpPr>
          <p:nvPr/>
        </p:nvSpPr>
        <p:spPr bwMode="auto">
          <a:xfrm>
            <a:off x="0" y="5084763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38100">
            <a:solidFill>
              <a:srgbClr val="D7A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640762" cy="6858000"/>
          </a:xfrm>
          <a:solidFill>
            <a:srgbClr val="FFCCCC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9458" name="AutoShape 10"/>
          <p:cNvSpPr>
            <a:spLocks noChangeArrowheads="1"/>
          </p:cNvSpPr>
          <p:nvPr/>
        </p:nvSpPr>
        <p:spPr bwMode="auto">
          <a:xfrm>
            <a:off x="611188" y="692150"/>
            <a:ext cx="7704137" cy="1439863"/>
          </a:xfrm>
          <a:prstGeom prst="wedgeRectCallout">
            <a:avLst>
              <a:gd name="adj1" fmla="val 3185"/>
              <a:gd name="adj2" fmla="val 87708"/>
            </a:avLst>
          </a:prstGeom>
          <a:solidFill>
            <a:srgbClr val="EA9EDF"/>
          </a:solidFill>
          <a:ln w="57150">
            <a:solidFill>
              <a:srgbClr val="C50B37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Brush Script MT" pitchFamily="66" charset="0"/>
              </a:rPr>
              <a:t>Обследование ребенка специалистами ПМПк 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  <a:latin typeface="Brush Script MT" pitchFamily="66" charset="0"/>
              </a:rPr>
              <a:t> осуществляется при первичной диагностике и по мере поступления детей </a:t>
            </a:r>
          </a:p>
        </p:txBody>
      </p:sp>
      <p:sp>
        <p:nvSpPr>
          <p:cNvPr id="19459" name="AutoShape 12"/>
          <p:cNvSpPr>
            <a:spLocks noChangeArrowheads="1"/>
          </p:cNvSpPr>
          <p:nvPr/>
        </p:nvSpPr>
        <p:spPr bwMode="auto">
          <a:xfrm>
            <a:off x="2268538" y="2708275"/>
            <a:ext cx="3887787" cy="1081088"/>
          </a:xfrm>
          <a:prstGeom prst="wedgeRectCallout">
            <a:avLst>
              <a:gd name="adj1" fmla="val -63884"/>
              <a:gd name="adj2" fmla="val 84361"/>
            </a:avLst>
          </a:prstGeom>
          <a:solidFill>
            <a:srgbClr val="98F6C5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8080"/>
                </a:solidFill>
                <a:latin typeface="Century Schoolbook" pitchFamily="18" charset="0"/>
              </a:rPr>
              <a:t>общий уровень развития ребенка</a:t>
            </a:r>
            <a:r>
              <a:rPr lang="ru-RU"/>
              <a:t> </a:t>
            </a:r>
          </a:p>
        </p:txBody>
      </p:sp>
      <p:sp>
        <p:nvSpPr>
          <p:cNvPr id="19460" name="AutoShape 13"/>
          <p:cNvSpPr>
            <a:spLocks noChangeArrowheads="1"/>
          </p:cNvSpPr>
          <p:nvPr/>
        </p:nvSpPr>
        <p:spPr bwMode="auto">
          <a:xfrm>
            <a:off x="827088" y="4221163"/>
            <a:ext cx="2160587" cy="792162"/>
          </a:xfrm>
          <a:prstGeom prst="wedgeRectCallout">
            <a:avLst>
              <a:gd name="adj1" fmla="val 114366"/>
              <a:gd name="adj2" fmla="val 139579"/>
            </a:avLst>
          </a:prstGeom>
          <a:solidFill>
            <a:schemeClr val="hlink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C50B37"/>
                </a:solidFill>
                <a:latin typeface="Century Schoolbook" pitchFamily="18" charset="0"/>
              </a:rPr>
              <a:t>речь</a:t>
            </a:r>
          </a:p>
        </p:txBody>
      </p:sp>
      <p:sp>
        <p:nvSpPr>
          <p:cNvPr id="19461" name="AutoShape 14"/>
          <p:cNvSpPr>
            <a:spLocks noChangeArrowheads="1"/>
          </p:cNvSpPr>
          <p:nvPr/>
        </p:nvSpPr>
        <p:spPr bwMode="auto">
          <a:xfrm>
            <a:off x="4356100" y="5229225"/>
            <a:ext cx="3671888" cy="1366838"/>
          </a:xfrm>
          <a:prstGeom prst="wedgeRectCallout">
            <a:avLst>
              <a:gd name="adj1" fmla="val -94356"/>
              <a:gd name="adj2" fmla="val -54880"/>
            </a:avLst>
          </a:prstGeom>
          <a:solidFill>
            <a:srgbClr val="AE84DC"/>
          </a:solidFill>
          <a:ln w="57150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 </a:t>
            </a:r>
            <a:r>
              <a:rPr lang="ru-RU" sz="2800" b="1">
                <a:solidFill>
                  <a:srgbClr val="660066"/>
                </a:solidFill>
                <a:latin typeface="Brush Script MT" pitchFamily="66" charset="0"/>
              </a:rPr>
              <a:t>эмоциональные и коммуникативные свойства</a:t>
            </a:r>
            <a:r>
              <a:rPr lang="ru-RU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19462" name="Picture 18" descr="0_78708_c3bd2ea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438" y="1989138"/>
            <a:ext cx="23272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ChangeArrowheads="1"/>
          </p:cNvSpPr>
          <p:nvPr/>
        </p:nvSpPr>
        <p:spPr bwMode="auto">
          <a:xfrm>
            <a:off x="395288" y="935038"/>
            <a:ext cx="828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>
              <a:latin typeface="Century Schoolbook" pitchFamily="18" charset="0"/>
            </a:endParaRPr>
          </a:p>
        </p:txBody>
      </p:sp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468313" y="3236913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370" y="58592"/>
            <a:ext cx="8665410" cy="54678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i="1" cap="none" smtClean="0">
                <a:solidFill>
                  <a:srgbClr val="000000"/>
                </a:solidFill>
              </a:rPr>
              <a:t>Работа консилиума заканчивается заполнением</a:t>
            </a:r>
            <a:r>
              <a:rPr lang="ru-RU" sz="2700" cap="none" smtClean="0">
                <a:solidFill>
                  <a:srgbClr val="000000"/>
                </a:solidFill>
              </a:rPr>
              <a:t> </a:t>
            </a:r>
            <a:r>
              <a:rPr lang="ru-RU" sz="3600" b="1" cap="none" smtClean="0">
                <a:solidFill>
                  <a:srgbClr val="C50B37"/>
                </a:solidFill>
              </a:rPr>
              <a:t>итогового документа – заключение консилиума,</a:t>
            </a:r>
          </a:p>
          <a:p>
            <a:pPr algn="ctr" eaLnBrk="1" hangingPunct="1">
              <a:defRPr/>
            </a:pPr>
            <a:r>
              <a:rPr lang="ru-RU" sz="2000" i="1" cap="none" smtClean="0">
                <a:solidFill>
                  <a:srgbClr val="000000"/>
                </a:solidFill>
              </a:rPr>
              <a:t> в котором предусматриваются ответы на следующие вопросы: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i="1" cap="none" smtClean="0">
                <a:solidFill>
                  <a:srgbClr val="000000"/>
                </a:solidFill>
              </a:rPr>
              <a:t> Каков психологический, педагогический и медицинский статус ребёнка на момент обследования</a:t>
            </a:r>
            <a:r>
              <a:rPr lang="en-US" sz="2000" i="1" cap="none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i="1" cap="none" smtClean="0">
                <a:solidFill>
                  <a:srgbClr val="000000"/>
                </a:solidFill>
              </a:rPr>
              <a:t> Какими особенностями и проблемами характеризуется развитие ребёнка в целом на момент обследования</a:t>
            </a:r>
            <a:r>
              <a:rPr lang="en-US" sz="2000" i="1" cap="none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i="1" cap="none" smtClean="0">
                <a:solidFill>
                  <a:srgbClr val="000000"/>
                </a:solidFill>
              </a:rPr>
              <a:t> Каким содержанием должна быть наполнена индивидуальная стратегия его сопровождения в процессе обучения</a:t>
            </a:r>
            <a:r>
              <a:rPr lang="en-US" sz="2000" i="1" cap="none" smtClean="0">
                <a:solidFill>
                  <a:srgbClr val="000000"/>
                </a:solidFill>
              </a:rPr>
              <a:t>?</a:t>
            </a:r>
            <a:endParaRPr lang="ru-RU" sz="2000" i="1" cap="none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i="1" cap="none" smtClean="0">
                <a:solidFill>
                  <a:srgbClr val="000000"/>
                </a:solidFill>
              </a:rPr>
              <a:t> В каких формах ив какие сроки в сопровождении ребёнку примут участие психолог, логопед, дефектолог, медик и воспитатель</a:t>
            </a:r>
            <a:r>
              <a:rPr lang="en-US" sz="2000" i="1" cap="none" smtClean="0">
                <a:solidFill>
                  <a:srgbClr val="000000"/>
                </a:solidFill>
              </a:rPr>
              <a:t>?</a:t>
            </a:r>
            <a:endParaRPr lang="ru-RU" sz="2000" i="1" cap="none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i="1" cap="none" smtClean="0">
                <a:solidFill>
                  <a:srgbClr val="000000"/>
                </a:solidFill>
              </a:rPr>
              <a:t> Предусматривается ли и какая консультативная работа с пед.коллективом, отдельными педагогами, родителями ребёнка и администрацией ДОО</a:t>
            </a:r>
            <a:r>
              <a:rPr lang="en-US" sz="2000" i="1" cap="none" smtClean="0">
                <a:solidFill>
                  <a:srgbClr val="000000"/>
                </a:solidFill>
              </a:rPr>
              <a:t>?</a:t>
            </a:r>
            <a:endParaRPr lang="ru-RU" sz="2000" i="1" cap="none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  <a:defRPr/>
            </a:pPr>
            <a:endParaRPr lang="ru-RU" sz="2000" i="1" cap="none" smtClean="0">
              <a:solidFill>
                <a:srgbClr val="000000"/>
              </a:solidFill>
            </a:endParaRPr>
          </a:p>
        </p:txBody>
      </p:sp>
      <p:pic>
        <p:nvPicPr>
          <p:cNvPr id="20486" name="Рисунок 5" descr="C:\Users\user\Desktop\фото для презентации\фото для коллажа\IMG_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300663"/>
            <a:ext cx="20161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3" descr="C:\Users\user\Desktop\фото для презентации\фото для коллажа\IMG_4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084763"/>
            <a:ext cx="18732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3924300" y="4941888"/>
            <a:ext cx="10080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i="1">
                <a:solidFill>
                  <a:srgbClr val="C50B37"/>
                </a:solidFill>
                <a:latin typeface="Times New Roman" pitchFamily="18" charset="0"/>
              </a:rPr>
              <a:t>?</a:t>
            </a:r>
            <a:endParaRPr lang="ru-RU" sz="9600" i="1">
              <a:solidFill>
                <a:srgbClr val="C50B3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atin typeface="Century Schoolbook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177" y="85547"/>
            <a:ext cx="8490045" cy="65610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ru-RU" sz="2000" i="1" cap="none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3200" b="1" cap="none" smtClean="0">
              <a:solidFill>
                <a:srgbClr val="000000"/>
              </a:solidFill>
            </a:endParaRPr>
          </a:p>
        </p:txBody>
      </p:sp>
      <p:sp>
        <p:nvSpPr>
          <p:cNvPr id="57357" name="Document"/>
          <p:cNvSpPr>
            <a:spLocks noEditPoints="1" noChangeArrowheads="1"/>
          </p:cNvSpPr>
          <p:nvPr/>
        </p:nvSpPr>
        <p:spPr bwMode="auto">
          <a:xfrm>
            <a:off x="2987675" y="1773238"/>
            <a:ext cx="2736850" cy="2520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BDAFEF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latin typeface="Century Schoolbook" pitchFamily="18" charset="0"/>
              </a:rPr>
              <a:t>Выработка согласованных решений по определению образовательного и коррекционного маршрута</a:t>
            </a:r>
          </a:p>
        </p:txBody>
      </p:sp>
      <p:sp>
        <p:nvSpPr>
          <p:cNvPr id="57358" name="Document"/>
          <p:cNvSpPr>
            <a:spLocks noEditPoints="1" noChangeArrowheads="1"/>
          </p:cNvSpPr>
          <p:nvPr/>
        </p:nvSpPr>
        <p:spPr bwMode="auto">
          <a:xfrm>
            <a:off x="468313" y="1268413"/>
            <a:ext cx="2376487" cy="16557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BAEAF4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latin typeface="Times New Roman" pitchFamily="18" charset="0"/>
              </a:rPr>
              <a:t>Определение путей психолого-педагогического сопровождения</a:t>
            </a:r>
          </a:p>
        </p:txBody>
      </p:sp>
      <p:sp>
        <p:nvSpPr>
          <p:cNvPr id="57359" name="Document"/>
          <p:cNvSpPr>
            <a:spLocks noEditPoints="1" noChangeArrowheads="1"/>
          </p:cNvSpPr>
          <p:nvPr/>
        </p:nvSpPr>
        <p:spPr bwMode="auto">
          <a:xfrm>
            <a:off x="1763713" y="4076700"/>
            <a:ext cx="2952750" cy="22320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EA9F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latin typeface="Century Schoolbook" pitchFamily="18" charset="0"/>
              </a:rPr>
              <a:t>Динамическая оценка состояния ребёнка и коррекция раннее намеченной программы</a:t>
            </a:r>
          </a:p>
        </p:txBody>
      </p:sp>
      <p:sp>
        <p:nvSpPr>
          <p:cNvPr id="57360" name="Document"/>
          <p:cNvSpPr>
            <a:spLocks noEditPoints="1" noChangeArrowheads="1"/>
          </p:cNvSpPr>
          <p:nvPr/>
        </p:nvSpPr>
        <p:spPr bwMode="auto">
          <a:xfrm>
            <a:off x="5651500" y="2708275"/>
            <a:ext cx="2952750" cy="288131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8C2E0"/>
          </a:solidFill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latin typeface="Century Schoolbook" pitchFamily="18" charset="0"/>
              </a:rPr>
              <a:t>Решение вопроса об изменение образовательного маршрута, коррекционной работы при завершении учебного года.</a:t>
            </a:r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684213" y="188913"/>
            <a:ext cx="77041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50B37"/>
                </a:solidFill>
                <a:latin typeface="Century Schoolbook" pitchFamily="18" charset="0"/>
              </a:rPr>
              <a:t>Задачи планового консилиума:</a:t>
            </a:r>
            <a:endParaRPr lang="en-US" sz="3200" b="1">
              <a:solidFill>
                <a:srgbClr val="C50B37"/>
              </a:solidFill>
              <a:latin typeface="Century Schoolbook" pitchFamily="18" charset="0"/>
            </a:endParaRPr>
          </a:p>
          <a:p>
            <a:pPr algn="ctr"/>
            <a:r>
              <a:rPr lang="en-US" sz="2000" b="1" i="1">
                <a:latin typeface="Century Schoolbook" pitchFamily="18" charset="0"/>
              </a:rPr>
              <a:t>(</a:t>
            </a:r>
            <a:r>
              <a:rPr lang="ru-RU" sz="2000" b="1" i="1">
                <a:latin typeface="Century Schoolbook" pitchFamily="18" charset="0"/>
              </a:rPr>
              <a:t>плановые консилиумы проводятся не реже 1 раза в квартал)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93175" cy="6592888"/>
          </a:xfrm>
          <a:solidFill>
            <a:srgbClr val="E8C2E0"/>
          </a:solidFill>
          <a:ln w="25400" cap="flat" algn="ctr">
            <a:solidFill>
              <a:srgbClr val="7D4989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1800" b="1" smtClean="0">
              <a:solidFill>
                <a:srgbClr val="000099"/>
              </a:solidFill>
              <a:latin typeface="Century Schoolbook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C50B37"/>
                </a:solidFill>
                <a:latin typeface="Century Schoolbook" pitchFamily="18" charset="0"/>
              </a:rPr>
              <a:t>Задачи внепланового консилиума: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i="1" smtClean="0">
                <a:latin typeface="Century Schoolbook" pitchFamily="18" charset="0"/>
              </a:rPr>
              <a:t>(внеплановые консилиумы  собираются по запросу специалиста, педагога или воспитателя)</a:t>
            </a:r>
          </a:p>
        </p:txBody>
      </p:sp>
      <p:pic>
        <p:nvPicPr>
          <p:cNvPr id="11" name="Рисунок 10" descr="2015-05-15-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305" y="4778397"/>
            <a:ext cx="2392486" cy="134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4" name="PubRRectCallout"/>
          <p:cNvSpPr>
            <a:spLocks noEditPoints="1" noChangeArrowheads="1"/>
          </p:cNvSpPr>
          <p:nvPr/>
        </p:nvSpPr>
        <p:spPr bwMode="auto">
          <a:xfrm rot="-885899">
            <a:off x="323850" y="2276475"/>
            <a:ext cx="2736850" cy="1871663"/>
          </a:xfrm>
          <a:custGeom>
            <a:avLst/>
            <a:gdLst>
              <a:gd name="G0" fmla="+- 0 0 0"/>
              <a:gd name="G1" fmla="+- 15418 0 0"/>
              <a:gd name="T0" fmla="*/ 10800 w 21600"/>
              <a:gd name="T1" fmla="*/ 0 h 21600"/>
              <a:gd name="T2" fmla="*/ 0 w 21600"/>
              <a:gd name="T3" fmla="*/ 8638 h 21600"/>
              <a:gd name="T4" fmla="*/ 15418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5418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ADEDBE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latin typeface="Century Schoolbook" pitchFamily="18" charset="0"/>
              </a:rPr>
              <a:t>Принятие каких-либо экстренных мер по выявившимся обстоятельствам</a:t>
            </a:r>
          </a:p>
        </p:txBody>
      </p:sp>
      <p:sp>
        <p:nvSpPr>
          <p:cNvPr id="27655" name="PubRRectCallout"/>
          <p:cNvSpPr>
            <a:spLocks noEditPoints="1" noChangeArrowheads="1"/>
          </p:cNvSpPr>
          <p:nvPr/>
        </p:nvSpPr>
        <p:spPr bwMode="auto">
          <a:xfrm rot="-751121">
            <a:off x="2924175" y="2944813"/>
            <a:ext cx="2740025" cy="1841500"/>
          </a:xfrm>
          <a:custGeom>
            <a:avLst/>
            <a:gdLst>
              <a:gd name="G0" fmla="+- 0 0 0"/>
              <a:gd name="G1" fmla="+- 15146 0 0"/>
              <a:gd name="T0" fmla="*/ 10800 w 21600"/>
              <a:gd name="T1" fmla="*/ 0 h 21600"/>
              <a:gd name="T2" fmla="*/ 0 w 21600"/>
              <a:gd name="T3" fmla="*/ 8638 h 21600"/>
              <a:gd name="T4" fmla="*/ 15146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5146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A3B7EF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>
                <a:latin typeface="Century Schoolbook" pitchFamily="18" charset="0"/>
              </a:rPr>
              <a:t>Изменение направления коррекционно – развивающей работы</a:t>
            </a:r>
            <a:r>
              <a:rPr lang="ru-RU"/>
              <a:t> </a:t>
            </a:r>
          </a:p>
        </p:txBody>
      </p:sp>
      <p:sp>
        <p:nvSpPr>
          <p:cNvPr id="27656" name="PubRRectCallout"/>
          <p:cNvSpPr>
            <a:spLocks noEditPoints="1" noChangeArrowheads="1"/>
          </p:cNvSpPr>
          <p:nvPr/>
        </p:nvSpPr>
        <p:spPr bwMode="auto">
          <a:xfrm rot="-878710">
            <a:off x="5435600" y="3500438"/>
            <a:ext cx="3024188" cy="2044700"/>
          </a:xfrm>
          <a:custGeom>
            <a:avLst/>
            <a:gdLst>
              <a:gd name="G0" fmla="+- 0 0 0"/>
              <a:gd name="G1" fmla="+- 16349 0 0"/>
              <a:gd name="T0" fmla="*/ 10800 w 21600"/>
              <a:gd name="T1" fmla="*/ 0 h 21600"/>
              <a:gd name="T2" fmla="*/ 0 w 21600"/>
              <a:gd name="T3" fmla="*/ 8638 h 21600"/>
              <a:gd name="T4" fmla="*/ 16349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6349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BAE8F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>
                <a:latin typeface="Times New Roman" pitchFamily="18" charset="0"/>
              </a:rPr>
              <a:t>Изменение образовательного маршрута в рамках образовательного учреждения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92150"/>
            <a:ext cx="8964613" cy="6165850"/>
          </a:xfrm>
          <a:solidFill>
            <a:srgbClr val="FF9999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cap="none" smtClean="0">
                <a:solidFill>
                  <a:srgbClr val="3045A0"/>
                </a:solidFill>
                <a:latin typeface="Century Schoolbook" pitchFamily="18" charset="0"/>
              </a:rPr>
              <a:t>         Решение</a:t>
            </a:r>
          </a:p>
        </p:txBody>
      </p:sp>
      <p:sp>
        <p:nvSpPr>
          <p:cNvPr id="23554" name="AutoShape 6"/>
          <p:cNvSpPr>
            <a:spLocks noChangeArrowheads="1"/>
          </p:cNvSpPr>
          <p:nvPr/>
        </p:nvSpPr>
        <p:spPr bwMode="auto">
          <a:xfrm>
            <a:off x="755650" y="1341438"/>
            <a:ext cx="2808288" cy="1150937"/>
          </a:xfrm>
          <a:prstGeom prst="parallelogram">
            <a:avLst>
              <a:gd name="adj" fmla="val 61000"/>
            </a:avLst>
          </a:prstGeom>
          <a:solidFill>
            <a:srgbClr val="99CCFF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>
                <a:latin typeface="Century Schoolbook" pitchFamily="18" charset="0"/>
              </a:rPr>
              <a:t>I</a:t>
            </a:r>
            <a:r>
              <a:rPr lang="ru-RU" sz="2000" b="1">
                <a:latin typeface="Century Schoolbook" pitchFamily="18" charset="0"/>
              </a:rPr>
              <a:t> Этап. 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Постановка 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проблемы</a:t>
            </a:r>
          </a:p>
        </p:txBody>
      </p:sp>
      <p:sp>
        <p:nvSpPr>
          <p:cNvPr id="23555" name="AutoShape 8"/>
          <p:cNvSpPr>
            <a:spLocks noChangeArrowheads="1"/>
          </p:cNvSpPr>
          <p:nvPr/>
        </p:nvSpPr>
        <p:spPr bwMode="auto">
          <a:xfrm>
            <a:off x="1979613" y="2349500"/>
            <a:ext cx="3384550" cy="1295400"/>
          </a:xfrm>
          <a:prstGeom prst="parallelogram">
            <a:avLst>
              <a:gd name="adj" fmla="val 65319"/>
            </a:avLst>
          </a:prstGeom>
          <a:solidFill>
            <a:srgbClr val="9CB2FA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>
                <a:latin typeface="Century Schoolbook" pitchFamily="18" charset="0"/>
              </a:rPr>
              <a:t>II </a:t>
            </a:r>
            <a:r>
              <a:rPr lang="ru-RU" sz="2000" b="1">
                <a:latin typeface="Century Schoolbook" pitchFamily="18" charset="0"/>
              </a:rPr>
              <a:t>Этап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Уточнение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 проблемы</a:t>
            </a: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3995738" y="3141663"/>
            <a:ext cx="3384550" cy="1295400"/>
          </a:xfrm>
          <a:prstGeom prst="parallelogram">
            <a:avLst>
              <a:gd name="adj" fmla="val 65319"/>
            </a:avLst>
          </a:prstGeom>
          <a:solidFill>
            <a:srgbClr val="579FF7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>
                <a:latin typeface="Century Schoolbook" pitchFamily="18" charset="0"/>
              </a:rPr>
              <a:t>III</a:t>
            </a:r>
            <a:r>
              <a:rPr lang="ru-RU" sz="2000" b="1">
                <a:latin typeface="Century Schoolbook" pitchFamily="18" charset="0"/>
              </a:rPr>
              <a:t> Этап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Работа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над проблемой</a:t>
            </a:r>
          </a:p>
        </p:txBody>
      </p:sp>
      <p:sp>
        <p:nvSpPr>
          <p:cNvPr id="23557" name="AutoShape 10"/>
          <p:cNvSpPr>
            <a:spLocks noChangeArrowheads="1"/>
          </p:cNvSpPr>
          <p:nvPr/>
        </p:nvSpPr>
        <p:spPr bwMode="auto">
          <a:xfrm>
            <a:off x="5508625" y="4508500"/>
            <a:ext cx="3170238" cy="1223963"/>
          </a:xfrm>
          <a:prstGeom prst="parallelogram">
            <a:avLst>
              <a:gd name="adj" fmla="val 64754"/>
            </a:avLst>
          </a:prstGeom>
          <a:solidFill>
            <a:srgbClr val="1F8FC7"/>
          </a:solidFill>
          <a:ln w="57150">
            <a:solidFill>
              <a:srgbClr val="990033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000" b="1">
                <a:latin typeface="Century Schoolbook" pitchFamily="18" charset="0"/>
              </a:rPr>
              <a:t>IV</a:t>
            </a:r>
            <a:r>
              <a:rPr lang="ru-RU" sz="2000" b="1">
                <a:latin typeface="Century Schoolbook" pitchFamily="18" charset="0"/>
              </a:rPr>
              <a:t> Этап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 Решение</a:t>
            </a:r>
          </a:p>
          <a:p>
            <a:pPr algn="ctr"/>
            <a:r>
              <a:rPr lang="ru-RU" sz="2000" b="1">
                <a:latin typeface="Century Schoolbook" pitchFamily="18" charset="0"/>
              </a:rPr>
              <a:t> проблемы</a:t>
            </a: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auto">
          <a:xfrm rot="1807162">
            <a:off x="3028950" y="1952625"/>
            <a:ext cx="1211263" cy="333375"/>
          </a:xfrm>
          <a:prstGeom prst="notchedRightArrow">
            <a:avLst>
              <a:gd name="adj1" fmla="val 50000"/>
              <a:gd name="adj2" fmla="val 9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12"/>
          <p:cNvSpPr>
            <a:spLocks noChangeArrowheads="1"/>
          </p:cNvSpPr>
          <p:nvPr/>
        </p:nvSpPr>
        <p:spPr bwMode="auto">
          <a:xfrm rot="1807162">
            <a:off x="3132138" y="3716338"/>
            <a:ext cx="1211262" cy="333375"/>
          </a:xfrm>
          <a:prstGeom prst="notchedRightArrow">
            <a:avLst>
              <a:gd name="adj1" fmla="val 50000"/>
              <a:gd name="adj2" fmla="val 9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13"/>
          <p:cNvSpPr>
            <a:spLocks noChangeArrowheads="1"/>
          </p:cNvSpPr>
          <p:nvPr/>
        </p:nvSpPr>
        <p:spPr bwMode="auto">
          <a:xfrm rot="1807162">
            <a:off x="6638925" y="4008438"/>
            <a:ext cx="1512888" cy="333375"/>
          </a:xfrm>
          <a:prstGeom prst="notchedRightArrow">
            <a:avLst>
              <a:gd name="adj1" fmla="val 50000"/>
              <a:gd name="adj2" fmla="val 1134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561" name="Picture 14" descr="g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73463"/>
            <a:ext cx="2225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AutoShape 18"/>
          <p:cNvSpPr>
            <a:spLocks noChangeArrowheads="1"/>
          </p:cNvSpPr>
          <p:nvPr/>
        </p:nvSpPr>
        <p:spPr bwMode="auto">
          <a:xfrm>
            <a:off x="3419475" y="1125538"/>
            <a:ext cx="5724525" cy="6119812"/>
          </a:xfrm>
          <a:prstGeom prst="curvedLeftArrow">
            <a:avLst>
              <a:gd name="adj1" fmla="val 634"/>
              <a:gd name="adj2" fmla="val 20748"/>
              <a:gd name="adj3" fmla="val 48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23563" name="Rectangle 19"/>
          <p:cNvSpPr>
            <a:spLocks noChangeArrowheads="1"/>
          </p:cNvSpPr>
          <p:nvPr/>
        </p:nvSpPr>
        <p:spPr bwMode="auto">
          <a:xfrm>
            <a:off x="0" y="0"/>
            <a:ext cx="8893175" cy="64135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3045A0"/>
                </a:solidFill>
                <a:latin typeface="Century Schoolbook" pitchFamily="18" charset="0"/>
              </a:rPr>
              <a:t>Этапы работы ПМПк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0"/>
            <a:ext cx="8569325" cy="908050"/>
          </a:xfrm>
          <a:solidFill>
            <a:srgbClr val="FF9999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cap="none" smtClean="0">
                <a:solidFill>
                  <a:srgbClr val="3045A0"/>
                </a:solidFill>
                <a:latin typeface="Century Schoolbook" pitchFamily="18" charset="0"/>
              </a:rPr>
              <a:t>Основные области деятельности специалистов ПМПк</a:t>
            </a:r>
            <a:r>
              <a:rPr lang="ru-RU" sz="2600" cap="none" smtClean="0">
                <a:latin typeface="Century Schoolbook" pitchFamily="18" charset="0"/>
              </a:rPr>
              <a:t> 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052513"/>
            <a:ext cx="8569325" cy="5805487"/>
          </a:xfrm>
          <a:solidFill>
            <a:srgbClr val="FF9999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006600"/>
                </a:solidFill>
                <a:latin typeface="Century Schoolbook" pitchFamily="18" charset="0"/>
              </a:rPr>
              <a:t>Педагог-психолог:</a:t>
            </a:r>
            <a:r>
              <a:rPr lang="ru-RU" sz="2000" smtClean="0">
                <a:latin typeface="Century Schoolbook" pitchFamily="18" charset="0"/>
              </a:rPr>
              <a:t> психологическая диагностика, выявление потенциальных возможностей ребенка и зону его ближайшего развития, психологическое кон­сультирование,   психотренинг,   психокоррекция,   психотерапия,   разработка   и оформление рекомендаций другим специалистам по организации работы с ребён­ком с учётом данных психодиагностики.</a:t>
            </a:r>
            <a:endParaRPr lang="ru-RU" sz="2000" b="1" smtClean="0">
              <a:latin typeface="Century Schoolbook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3045A0"/>
                </a:solidFill>
                <a:latin typeface="Century Schoolbook" pitchFamily="18" charset="0"/>
              </a:rPr>
              <a:t>Учитель-логопед:</a:t>
            </a:r>
            <a:r>
              <a:rPr lang="ru-RU" sz="2000" smtClean="0">
                <a:latin typeface="Century Schoolbook" pitchFamily="18" charset="0"/>
              </a:rPr>
              <a:t> логопедическая диагностика, коррекция и развитие</a:t>
            </a:r>
            <a:br>
              <a:rPr lang="ru-RU" sz="2000" smtClean="0">
                <a:latin typeface="Century Schoolbook" pitchFamily="18" charset="0"/>
              </a:rPr>
            </a:br>
            <a:r>
              <a:rPr lang="ru-RU" sz="2000" smtClean="0">
                <a:latin typeface="Century Schoolbook" pitchFamily="18" charset="0"/>
              </a:rPr>
              <a:t>речи, разработка рекомендаций другим специалистам по использованию рациональных логопедических приёмов в работе с ребёнком.</a:t>
            </a:r>
            <a:endParaRPr lang="ru-RU" sz="2000" b="1" smtClean="0">
              <a:latin typeface="Century Schoolbook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accent1"/>
                </a:solidFill>
                <a:latin typeface="Century Schoolbook" pitchFamily="18" charset="0"/>
              </a:rPr>
              <a:t>Воспитатель:</a:t>
            </a:r>
            <a:r>
              <a:rPr lang="ru-RU" sz="2000" smtClean="0">
                <a:latin typeface="Century Schoolbook" pitchFamily="18" charset="0"/>
              </a:rPr>
              <a:t> определение уровня развития разных видов деятельности ребёнка в соответствии с программой воспитания и обучения, особенностей коммуникативной активности и культуры, уровня сформи­рованности целенаправленной деятельности (прежде всего по данным оценки изобразительной и трудовой деятельности), навыков самообслуживания согласно возрастному этапу; реализация рекомендаций  психолога, логопеда, врача (организация режима, развивающих и коррекционных игр и т. 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893175" cy="1916113"/>
          </a:xfrm>
          <a:solidFill>
            <a:srgbClr val="FF9999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b="1" cap="none" smtClean="0">
                <a:solidFill>
                  <a:srgbClr val="3045A0"/>
                </a:solidFill>
                <a:latin typeface="Century Schoolbook" pitchFamily="18" charset="0"/>
              </a:rPr>
              <a:t>Старшая медицинская сестра:</a:t>
            </a:r>
            <a:r>
              <a:rPr lang="ru-RU" sz="2000" cap="none" smtClean="0">
                <a:latin typeface="Century Schoolbook" pitchFamily="18" charset="0"/>
              </a:rPr>
              <a:t> </a:t>
            </a:r>
            <a:r>
              <a:rPr lang="ru-RU" sz="2000" cap="none" smtClean="0">
                <a:solidFill>
                  <a:schemeClr val="tx1"/>
                </a:solidFill>
                <a:latin typeface="Century Schoolbook" pitchFamily="18" charset="0"/>
              </a:rPr>
              <a:t>информирование заинтересованных лиц о поступлении в ДОУ детей с отклонениями в развитии, контроль выполнения рекомендаций врача, обеспечение повседневного санитарно-гигиенического режима, ежедневный контроль за психическим и соматическим состоянием воспитанников.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0" y="1916113"/>
            <a:ext cx="8893175" cy="4941887"/>
          </a:xfrm>
          <a:solidFill>
            <a:srgbClr val="FF9999"/>
          </a:solidFill>
        </p:spPr>
        <p:txBody>
          <a:bodyPr/>
          <a:lstStyle/>
          <a:p>
            <a:r>
              <a:rPr lang="ru-RU" sz="2800" b="1" smtClean="0">
                <a:solidFill>
                  <a:srgbClr val="006600"/>
                </a:solidFill>
                <a:latin typeface="Century Schoolbook" pitchFamily="18" charset="0"/>
              </a:rPr>
              <a:t>Инструктор  по физкультуре:</a:t>
            </a:r>
            <a:r>
              <a:rPr lang="ru-RU" sz="2000" smtClean="0">
                <a:latin typeface="Century Schoolbook" pitchFamily="18" charset="0"/>
              </a:rPr>
              <a:t> выполнение рекомендаций психолога, логопеда, врача, проведение занятий  с учетом индивидуального подхода.</a:t>
            </a:r>
            <a:endParaRPr lang="ru-RU" sz="2000" b="1" smtClean="0">
              <a:latin typeface="Century Schoolbook" pitchFamily="18" charset="0"/>
            </a:endParaRPr>
          </a:p>
          <a:p>
            <a:r>
              <a:rPr lang="ru-RU" sz="2800" b="1" smtClean="0">
                <a:solidFill>
                  <a:srgbClr val="990033"/>
                </a:solidFill>
                <a:latin typeface="Century Schoolbook" pitchFamily="18" charset="0"/>
              </a:rPr>
              <a:t>Музыкальный   руководитель:</a:t>
            </a:r>
            <a:r>
              <a:rPr lang="ru-RU" sz="2000" smtClean="0">
                <a:latin typeface="Century Schoolbook" pitchFamily="18" charset="0"/>
              </a:rPr>
              <a:t> реализация используемых программ музыкального воспитания с элементами  танцевальной, теат­ральной терапии с учётом рекомендаций учителя-логопеда, педагога-психолога. </a:t>
            </a:r>
          </a:p>
          <a:p>
            <a:r>
              <a:rPr lang="ru-RU" sz="2800" b="1" smtClean="0">
                <a:solidFill>
                  <a:srgbClr val="CC0000"/>
                </a:solidFill>
                <a:latin typeface="Century Schoolbook" pitchFamily="18" charset="0"/>
              </a:rPr>
              <a:t>Председатель ПМПк:</a:t>
            </a:r>
            <a:r>
              <a:rPr lang="ru-RU" sz="2000" smtClean="0">
                <a:latin typeface="Century Schoolbook" pitchFamily="18" charset="0"/>
              </a:rPr>
              <a:t> ведение текущей документации, подготовка и проведение заседаний ПМПк, перспективное планирование деятельности ПМПк, координация деятельности и взаимодействия специалистов, контроль организации  работы, анализ эффективности.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11150"/>
            <a:ext cx="7467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428625"/>
            <a:ext cx="8429625" cy="6045200"/>
          </a:xfrm>
          <a:solidFill>
            <a:srgbClr val="FFCCCC"/>
          </a:solidFill>
          <a:ln w="25400" cap="flat" algn="ctr">
            <a:solidFill>
              <a:srgbClr val="7D4989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3045A0"/>
                </a:solidFill>
                <a:latin typeface="Century Schoolbook" pitchFamily="18" charset="0"/>
              </a:rPr>
              <a:t>Различия между ПМПк и ПМПК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323850" y="1125538"/>
            <a:ext cx="3960813" cy="52562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800" b="1">
                <a:solidFill>
                  <a:schemeClr val="accent1"/>
                </a:solidFill>
                <a:latin typeface="Times New Roman" pitchFamily="18" charset="0"/>
              </a:rPr>
              <a:t> ПМПК</a:t>
            </a:r>
            <a:r>
              <a:rPr lang="ru-RU" b="1">
                <a:latin typeface="Times New Roman" pitchFamily="18" charset="0"/>
              </a:rPr>
              <a:t> даёт ответ на вопрос –</a:t>
            </a:r>
          </a:p>
          <a:p>
            <a:r>
              <a:rPr lang="ru-RU" b="1">
                <a:latin typeface="Times New Roman" pitchFamily="18" charset="0"/>
              </a:rPr>
              <a:t> при каких условиях ребёнок </a:t>
            </a:r>
          </a:p>
          <a:p>
            <a:r>
              <a:rPr lang="ru-RU" b="1">
                <a:latin typeface="Times New Roman" pitchFamily="18" charset="0"/>
              </a:rPr>
              <a:t>с выявленными особенностями</a:t>
            </a:r>
          </a:p>
          <a:p>
            <a:r>
              <a:rPr lang="ru-RU" b="1">
                <a:latin typeface="Times New Roman" pitchFamily="18" charset="0"/>
              </a:rPr>
              <a:t>сможет реализовать свой </a:t>
            </a:r>
          </a:p>
          <a:p>
            <a:r>
              <a:rPr lang="ru-RU" b="1">
                <a:latin typeface="Times New Roman" pitchFamily="18" charset="0"/>
              </a:rPr>
              <a:t>потенциал, будучи</a:t>
            </a:r>
          </a:p>
          <a:p>
            <a:r>
              <a:rPr lang="ru-RU" b="1">
                <a:latin typeface="Times New Roman" pitchFamily="18" charset="0"/>
              </a:rPr>
              <a:t>интегрированным в </a:t>
            </a:r>
          </a:p>
          <a:p>
            <a:r>
              <a:rPr lang="ru-RU" b="1">
                <a:latin typeface="Times New Roman" pitchFamily="18" charset="0"/>
              </a:rPr>
              <a:t>социум.</a:t>
            </a:r>
          </a:p>
          <a:p>
            <a:r>
              <a:rPr lang="ru-RU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chemeClr val="accent1"/>
                </a:solidFill>
                <a:latin typeface="Times New Roman" pitchFamily="18" charset="0"/>
              </a:rPr>
              <a:t>ПМПК:</a:t>
            </a:r>
          </a:p>
          <a:p>
            <a:pPr>
              <a:buFontTx/>
              <a:buChar char="-"/>
            </a:pPr>
            <a:r>
              <a:rPr lang="ru-RU" b="1">
                <a:latin typeface="Times New Roman" pitchFamily="18" charset="0"/>
              </a:rPr>
              <a:t>осуществляет </a:t>
            </a:r>
          </a:p>
          <a:p>
            <a:r>
              <a:rPr lang="ru-RU" b="1">
                <a:latin typeface="Times New Roman" pitchFamily="18" charset="0"/>
              </a:rPr>
              <a:t>дифференцированный </a:t>
            </a:r>
          </a:p>
          <a:p>
            <a:r>
              <a:rPr lang="ru-RU" b="1">
                <a:latin typeface="Times New Roman" pitchFamily="18" charset="0"/>
              </a:rPr>
              <a:t>отбор детей с ОВЗ в специальные </a:t>
            </a:r>
          </a:p>
          <a:p>
            <a:r>
              <a:rPr lang="ru-RU" b="1">
                <a:latin typeface="Times New Roman" pitchFamily="18" charset="0"/>
              </a:rPr>
              <a:t>(коррекционные) ОУ,</a:t>
            </a:r>
          </a:p>
          <a:p>
            <a:pPr>
              <a:buFontTx/>
              <a:buChar char="-"/>
            </a:pPr>
            <a:r>
              <a:rPr lang="ru-RU" b="1">
                <a:latin typeface="Times New Roman" pitchFamily="18" charset="0"/>
              </a:rPr>
              <a:t>устанавливает психолого-</a:t>
            </a:r>
          </a:p>
          <a:p>
            <a:r>
              <a:rPr lang="ru-RU" b="1">
                <a:latin typeface="Times New Roman" pitchFamily="18" charset="0"/>
              </a:rPr>
              <a:t>педагогический</a:t>
            </a:r>
          </a:p>
          <a:p>
            <a:r>
              <a:rPr lang="ru-RU" b="1">
                <a:latin typeface="Times New Roman" pitchFamily="18" charset="0"/>
              </a:rPr>
              <a:t>статус ребёнка;</a:t>
            </a:r>
          </a:p>
          <a:p>
            <a:pPr>
              <a:buFontTx/>
              <a:buChar char="-"/>
            </a:pPr>
            <a:r>
              <a:rPr lang="ru-RU" b="1">
                <a:latin typeface="Times New Roman" pitchFamily="18" charset="0"/>
              </a:rPr>
              <a:t>определяет вид ОУ и </a:t>
            </a:r>
          </a:p>
          <a:p>
            <a:r>
              <a:rPr lang="ru-RU" b="1">
                <a:latin typeface="Times New Roman" pitchFamily="18" charset="0"/>
              </a:rPr>
              <a:t>образовательный маршрут </a:t>
            </a:r>
          </a:p>
          <a:p>
            <a:r>
              <a:rPr lang="ru-RU" b="1">
                <a:latin typeface="Times New Roman" pitchFamily="18" charset="0"/>
              </a:rPr>
              <a:t>ребёнка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4427538" y="1125538"/>
            <a:ext cx="3960812" cy="52562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800" b="1">
                <a:solidFill>
                  <a:schemeClr val="accent1"/>
                </a:solidFill>
                <a:latin typeface="Century Schoolbook" pitchFamily="18" charset="0"/>
              </a:rPr>
              <a:t>ПМПк</a:t>
            </a:r>
            <a:r>
              <a:rPr lang="ru-RU" sz="2800" b="1">
                <a:latin typeface="Century Schoolbook" pitchFamily="18" charset="0"/>
              </a:rPr>
              <a:t> </a:t>
            </a:r>
            <a:r>
              <a:rPr lang="ru-RU" b="1">
                <a:latin typeface="Century Schoolbook" pitchFamily="18" charset="0"/>
              </a:rPr>
              <a:t>– организационная </a:t>
            </a:r>
          </a:p>
          <a:p>
            <a:r>
              <a:rPr lang="ru-RU" b="1">
                <a:latin typeface="Century Schoolbook" pitchFamily="18" charset="0"/>
              </a:rPr>
              <a:t>форма, в рамках которой</a:t>
            </a:r>
          </a:p>
          <a:p>
            <a:r>
              <a:rPr lang="ru-RU" b="1">
                <a:latin typeface="Century Schoolbook" pitchFamily="18" charset="0"/>
              </a:rPr>
              <a:t> объединяются усилия </a:t>
            </a:r>
          </a:p>
          <a:p>
            <a:r>
              <a:rPr lang="ru-RU" b="1">
                <a:latin typeface="Century Schoolbook" pitchFamily="18" charset="0"/>
              </a:rPr>
              <a:t>педагогов, психологов и т.д. </a:t>
            </a:r>
          </a:p>
          <a:p>
            <a:r>
              <a:rPr lang="ru-RU" b="1">
                <a:latin typeface="Century Schoolbook" pitchFamily="18" charset="0"/>
              </a:rPr>
              <a:t>для решения проблем</a:t>
            </a:r>
          </a:p>
          <a:p>
            <a:r>
              <a:rPr lang="ru-RU" b="1">
                <a:latin typeface="Century Schoolbook" pitchFamily="18" charset="0"/>
              </a:rPr>
              <a:t>обучения и полноценного </a:t>
            </a:r>
          </a:p>
          <a:p>
            <a:r>
              <a:rPr lang="ru-RU" b="1">
                <a:latin typeface="Century Schoolbook" pitchFamily="18" charset="0"/>
              </a:rPr>
              <a:t>развития детей.</a:t>
            </a:r>
          </a:p>
          <a:p>
            <a:r>
              <a:rPr lang="ru-RU" sz="2800" b="1">
                <a:solidFill>
                  <a:schemeClr val="accent1"/>
                </a:solidFill>
                <a:latin typeface="Century Schoolbook" pitchFamily="18" charset="0"/>
              </a:rPr>
              <a:t>ПМПк</a:t>
            </a:r>
          </a:p>
          <a:p>
            <a:r>
              <a:rPr lang="ru-RU" b="1">
                <a:latin typeface="Century Schoolbook" pitchFamily="18" charset="0"/>
              </a:rPr>
              <a:t> рассматривает личность</a:t>
            </a:r>
          </a:p>
          <a:p>
            <a:r>
              <a:rPr lang="ru-RU" b="1">
                <a:latin typeface="Century Schoolbook" pitchFamily="18" charset="0"/>
              </a:rPr>
              <a:t>ребёнка с учётом всех её</a:t>
            </a:r>
          </a:p>
          <a:p>
            <a:r>
              <a:rPr lang="ru-RU" b="1">
                <a:latin typeface="Century Schoolbook" pitchFamily="18" charset="0"/>
              </a:rPr>
              <a:t> параметров: психологического </a:t>
            </a:r>
          </a:p>
          <a:p>
            <a:r>
              <a:rPr lang="ru-RU" b="1">
                <a:latin typeface="Century Schoolbook" pitchFamily="18" charset="0"/>
              </a:rPr>
              <a:t>и  психического развития,</a:t>
            </a:r>
          </a:p>
          <a:p>
            <a:r>
              <a:rPr lang="ru-RU" b="1">
                <a:latin typeface="Century Schoolbook" pitchFamily="18" charset="0"/>
              </a:rPr>
              <a:t> социальной ситуации,</a:t>
            </a:r>
          </a:p>
          <a:p>
            <a:r>
              <a:rPr lang="ru-RU" b="1">
                <a:latin typeface="Century Schoolbook" pitchFamily="18" charset="0"/>
              </a:rPr>
              <a:t> состояния здоровья, </a:t>
            </a:r>
          </a:p>
          <a:p>
            <a:r>
              <a:rPr lang="ru-RU" b="1">
                <a:latin typeface="Century Schoolbook" pitchFamily="18" charset="0"/>
              </a:rPr>
              <a:t>характера предъявляемых </a:t>
            </a:r>
          </a:p>
          <a:p>
            <a:r>
              <a:rPr lang="ru-RU" b="1">
                <a:latin typeface="Century Schoolbook" pitchFamily="18" charset="0"/>
              </a:rPr>
              <a:t>требований, оптимальности</a:t>
            </a:r>
          </a:p>
          <a:p>
            <a:r>
              <a:rPr lang="ru-RU" b="1">
                <a:latin typeface="Century Schoolbook" pitchFamily="18" charset="0"/>
              </a:rPr>
              <a:t> педагогических воздействий.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/>
          <p:cNvSpPr>
            <a:spLocks noChangeArrowheads="1"/>
          </p:cNvSpPr>
          <p:nvPr/>
        </p:nvSpPr>
        <p:spPr bwMode="auto">
          <a:xfrm>
            <a:off x="179388" y="188913"/>
            <a:ext cx="8640762" cy="44783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>
              <a:tabLst>
                <a:tab pos="228600" algn="l"/>
              </a:tabLst>
            </a:pPr>
            <a:r>
              <a:rPr lang="ru-RU" sz="3200" b="1">
                <a:latin typeface="Century Schoolbook" pitchFamily="18" charset="0"/>
              </a:rPr>
              <a:t>	</a:t>
            </a:r>
            <a:r>
              <a:rPr lang="ru-RU" sz="3200" b="1">
                <a:solidFill>
                  <a:srgbClr val="3045A0"/>
                </a:solidFill>
                <a:latin typeface="Century Schoolbook" pitchFamily="18" charset="0"/>
              </a:rPr>
              <a:t>Психолого-медико-педагогический консилиум  (ПМПк) организуется  в ДОУ как форма взаимодействия специалистов учреждения, объединяющихся для психолого-медико-педагогического сопровождения воспитанников с отклонениями в развитии и/или состояниями декомпенсации.</a:t>
            </a:r>
          </a:p>
        </p:txBody>
      </p:sp>
      <p:pic>
        <p:nvPicPr>
          <p:cNvPr id="2051" name="Picture 3" descr="C:\Users\user\Desktop\фото для презентации\Фото с занятия\IMG_4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144" y="5189635"/>
            <a:ext cx="2585633" cy="166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фото для презентации\Фото с занятия\IMG_4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74" y="5021266"/>
            <a:ext cx="2214579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7467600" cy="6045200"/>
          </a:xfrm>
        </p:spPr>
        <p:txBody>
          <a:bodyPr anchor="ctr"/>
          <a:lstStyle/>
          <a:p>
            <a:pPr eaLnBrk="1" hangingPunct="1"/>
            <a:r>
              <a:rPr lang="ru-RU" smtClean="0">
                <a:latin typeface="Century Schoolbook" pitchFamily="18" charset="0"/>
              </a:rPr>
              <a:t>СПАСИБО ЗА ВНИМАНИЕ!</a:t>
            </a:r>
          </a:p>
        </p:txBody>
      </p:sp>
      <p:grpSp>
        <p:nvGrpSpPr>
          <p:cNvPr id="27651" name="Горизонтальный свиток 4"/>
          <p:cNvGrpSpPr>
            <a:grpSpLocks/>
          </p:cNvGrpSpPr>
          <p:nvPr/>
        </p:nvGrpSpPr>
        <p:grpSpPr bwMode="auto">
          <a:xfrm>
            <a:off x="433388" y="0"/>
            <a:ext cx="8459787" cy="6735763"/>
            <a:chOff x="273" y="334"/>
            <a:chExt cx="5122" cy="3909"/>
          </a:xfrm>
        </p:grpSpPr>
        <p:pic>
          <p:nvPicPr>
            <p:cNvPr id="27654" name="Горизонтальный свито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" y="334"/>
              <a:ext cx="5122" cy="3909"/>
            </a:xfrm>
            <a:prstGeom prst="rect">
              <a:avLst/>
            </a:prstGeom>
            <a:solidFill>
              <a:srgbClr val="C99AD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4"/>
            <p:cNvSpPr txBox="1">
              <a:spLocks noChangeArrowheads="1"/>
            </p:cNvSpPr>
            <p:nvPr/>
          </p:nvSpPr>
          <p:spPr bwMode="auto">
            <a:xfrm>
              <a:off x="793" y="838"/>
              <a:ext cx="4233" cy="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7200">
                  <a:solidFill>
                    <a:srgbClr val="002060"/>
                  </a:solidFill>
                  <a:latin typeface="Century Schoolbook" pitchFamily="18" charset="0"/>
                  <a:ea typeface="Kozuka Gothic Pro EL"/>
                  <a:cs typeface="Kozuka Gothic Pro EL"/>
                </a:rPr>
                <a:t>СПАСИБО ЗА ВНИМАНИЕ!</a:t>
              </a:r>
            </a:p>
          </p:txBody>
        </p:sp>
      </p:grpSp>
      <p:pic>
        <p:nvPicPr>
          <p:cNvPr id="3" name="Picture 2" descr="C:\Users\user\Desktop\фото\IMG_48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596" y="5454"/>
            <a:ext cx="1973166" cy="2630393"/>
          </a:xfrm>
          <a:prstGeom prst="flowChartInputOutput">
            <a:avLst/>
          </a:prstGeom>
          <a:noFill/>
        </p:spPr>
      </p:pic>
      <p:pic>
        <p:nvPicPr>
          <p:cNvPr id="47107" name="Picture 3" descr="C:\Users\user\Desktop\фото\DSC001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64267" y="4851409"/>
            <a:ext cx="2643207" cy="2000263"/>
          </a:xfrm>
          <a:prstGeom prst="flowChartInputOutp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71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50"/>
            <a:ext cx="8786813" cy="6572250"/>
          </a:xfrm>
          <a:solidFill>
            <a:srgbClr val="E3AFD8"/>
          </a:solidFill>
          <a:ln>
            <a:solidFill>
              <a:srgbClr val="0E17D0"/>
            </a:solidFill>
          </a:ln>
        </p:spPr>
        <p:txBody>
          <a:bodyPr/>
          <a:lstStyle/>
          <a:p>
            <a:pPr marL="781050" lvl="1" indent="-323850" algn="ctr" eaLnBrk="1" hangingPunct="1">
              <a:buFont typeface="Century Schoolbook" pitchFamily="18" charset="0"/>
              <a:buNone/>
            </a:pPr>
            <a:r>
              <a:rPr lang="ru-RU" sz="3600" b="1" smtClean="0">
                <a:solidFill>
                  <a:srgbClr val="0E17D0"/>
                </a:solidFill>
                <a:latin typeface="Century Schoolbook" pitchFamily="18" charset="0"/>
              </a:rPr>
              <a:t>ПМПк в своей деятельности руководствуется</a:t>
            </a:r>
            <a:r>
              <a:rPr lang="ru-RU" sz="3200" b="1" smtClean="0">
                <a:solidFill>
                  <a:srgbClr val="0E17D0"/>
                </a:solidFill>
                <a:latin typeface="Century Schoolbook" pitchFamily="18" charset="0"/>
              </a:rPr>
              <a:t>:</a:t>
            </a:r>
          </a:p>
          <a:p>
            <a:pPr marL="781050" lvl="1" indent="-323850" eaLnBrk="1" hangingPunct="1">
              <a:buFont typeface="Century Schoolbook" pitchFamily="18" charset="0"/>
              <a:buNone/>
            </a:pPr>
            <a:r>
              <a:rPr lang="ru-RU" sz="2800" b="1" smtClean="0">
                <a:latin typeface="Century Schoolbook" pitchFamily="18" charset="0"/>
              </a:rPr>
              <a:t>	 Конвенцией ООН о правах ребенка, Законом Российской Федерации «Об образовании», Федеральным законом об основных гарантиях прав ребенка в РФ, Семейным кодексом РФ и основывается на   Инструктивном письме № 27/901-6 от 27.03.2000 Министерства образования Российской Федерации,  Уставом ДОУ, договором между учреждением и родителями (законными представителями) воспитанника и настоящим положением.</a:t>
            </a:r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 rot="618371">
            <a:off x="141288" y="538163"/>
            <a:ext cx="792162" cy="2735262"/>
          </a:xfrm>
          <a:prstGeom prst="curvedRightArrow">
            <a:avLst>
              <a:gd name="adj1" fmla="val 69058"/>
              <a:gd name="adj2" fmla="val 138116"/>
              <a:gd name="adj3" fmla="val 22944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820150" cy="2565400"/>
          </a:xfrm>
          <a:solidFill>
            <a:schemeClr val="folHlink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none" smtClean="0">
                <a:solidFill>
                  <a:srgbClr val="172FA9"/>
                </a:solidFill>
                <a:latin typeface="Century Schoolbook" pitchFamily="18" charset="0"/>
              </a:rPr>
              <a:t>Стратегические цели государственной образовательной политики: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0" y="2492375"/>
            <a:ext cx="8964613" cy="4365625"/>
          </a:xfrm>
          <a:solidFill>
            <a:srgbClr val="FF9999"/>
          </a:solidFill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2000" smtClean="0">
                <a:latin typeface="Century Schoolbook" pitchFamily="18" charset="0"/>
              </a:rPr>
              <a:t> </a:t>
            </a:r>
            <a:r>
              <a:rPr lang="ru-RU" sz="2800" b="1" smtClean="0">
                <a:latin typeface="Century Schoolbook" pitchFamily="18" charset="0"/>
              </a:rPr>
              <a:t>- повышение доступности качественного образования, современным потребностям общества и каждого гражданина,</a:t>
            </a:r>
          </a:p>
          <a:p>
            <a:pPr algn="r">
              <a:buFont typeface="Wingdings" pitchFamily="2" charset="2"/>
              <a:buNone/>
            </a:pPr>
            <a:r>
              <a:rPr lang="ru-RU" sz="2800" b="1" smtClean="0">
                <a:latin typeface="Century Schoolbook" pitchFamily="18" charset="0"/>
              </a:rPr>
              <a:t>- создание такой образовательной среды, которая обеспечивала бы успешную социализацию ВСЕХ обучающихся вне зависимости от их психофизического состояния и развития.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Century Schoolbook" pitchFamily="18" charset="0"/>
              </a:rPr>
              <a:t>	</a:t>
            </a:r>
          </a:p>
        </p:txBody>
      </p:sp>
      <p:pic>
        <p:nvPicPr>
          <p:cNvPr id="11267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1690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6"/>
          <p:cNvSpPr>
            <a:spLocks noChangeArrowheads="1"/>
          </p:cNvSpPr>
          <p:nvPr/>
        </p:nvSpPr>
        <p:spPr bwMode="auto">
          <a:xfrm rot="351992">
            <a:off x="179388" y="260350"/>
            <a:ext cx="720725" cy="6597650"/>
          </a:xfrm>
          <a:prstGeom prst="curvedRightArrow">
            <a:avLst>
              <a:gd name="adj1" fmla="val 183084"/>
              <a:gd name="adj2" fmla="val 366167"/>
              <a:gd name="adj3" fmla="val 22944"/>
            </a:avLst>
          </a:prstGeom>
          <a:solidFill>
            <a:schemeClr val="accent1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8715375" cy="1008063"/>
          </a:xfrm>
          <a:solidFill>
            <a:schemeClr val="folHlink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u="sng" cap="none" smtClean="0">
                <a:solidFill>
                  <a:srgbClr val="CC0000"/>
                </a:solidFill>
                <a:latin typeface="Century Schoolbook" pitchFamily="18" charset="0"/>
              </a:rPr>
              <a:t>Цель</a:t>
            </a:r>
            <a:r>
              <a:rPr lang="en-US" sz="4000" b="1" u="sng" cap="none" smtClean="0">
                <a:solidFill>
                  <a:srgbClr val="CC0000"/>
                </a:solidFill>
                <a:latin typeface="Century Schoolbook" pitchFamily="18" charset="0"/>
              </a:rPr>
              <a:t> </a:t>
            </a:r>
            <a:r>
              <a:rPr lang="ru-RU" sz="4000" b="1" u="sng" cap="none" smtClean="0">
                <a:solidFill>
                  <a:srgbClr val="CC0000"/>
                </a:solidFill>
                <a:latin typeface="Century Schoolbook" pitchFamily="18" charset="0"/>
              </a:rPr>
              <a:t>деятельности ПМПк:</a:t>
            </a:r>
            <a:r>
              <a:rPr lang="ru-RU" cap="none" smtClean="0">
                <a:latin typeface="Century Schoolbook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8786813" cy="537368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E17D0"/>
                </a:solidFill>
                <a:latin typeface="+mn-lt"/>
              </a:rPr>
              <a:t>	</a:t>
            </a:r>
            <a:r>
              <a:rPr lang="ru-RU" sz="2800" b="1" smtClean="0">
                <a:solidFill>
                  <a:srgbClr val="000099"/>
                </a:solidFill>
                <a:latin typeface="+mn-lt"/>
              </a:rPr>
              <a:t>обеспечение диагностико-коррекционного психолого-медико-педагогического сопровождения воспитанников с отклонениями в развитии  и состояниями декомпенсации, исходя из </a:t>
            </a:r>
            <a:r>
              <a:rPr lang="ru-RU" sz="2800" b="1" u="sng" smtClean="0">
                <a:solidFill>
                  <a:srgbClr val="000099"/>
                </a:solidFill>
                <a:latin typeface="+mn-lt"/>
              </a:rPr>
              <a:t>реальных возможностей</a:t>
            </a:r>
            <a:r>
              <a:rPr lang="ru-RU" sz="2800" b="1" smtClean="0">
                <a:solidFill>
                  <a:srgbClr val="000099"/>
                </a:solidFill>
                <a:latin typeface="+mn-lt"/>
              </a:rPr>
              <a:t> образовательного учреждения и в соответствии со специальными образовательными потребностями, возрастными и индивидуальными особенностями, состоянием соматического и нервно-психического здоровья воспитанников.</a:t>
            </a:r>
            <a:r>
              <a:rPr lang="ru-RU" sz="1800" smtClean="0">
                <a:solidFill>
                  <a:srgbClr val="000099"/>
                </a:solidFill>
                <a:latin typeface="+mn-lt"/>
              </a:rPr>
              <a:t> </a:t>
            </a: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8101013" y="260350"/>
            <a:ext cx="806450" cy="1439863"/>
          </a:xfrm>
          <a:prstGeom prst="curvedLeftArrow">
            <a:avLst>
              <a:gd name="adj1" fmla="val 35709"/>
              <a:gd name="adj2" fmla="val 71417"/>
              <a:gd name="adj3" fmla="val 33333"/>
            </a:avLst>
          </a:prstGeom>
          <a:solidFill>
            <a:srgbClr val="C50B37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0" y="260350"/>
            <a:ext cx="863600" cy="1439863"/>
          </a:xfrm>
          <a:prstGeom prst="curvedRightArrow">
            <a:avLst>
              <a:gd name="adj1" fmla="val 33346"/>
              <a:gd name="adj2" fmla="val 66691"/>
              <a:gd name="adj3" fmla="val 33333"/>
            </a:avLst>
          </a:prstGeom>
          <a:solidFill>
            <a:srgbClr val="C50B37"/>
          </a:solidFill>
          <a:ln w="38100">
            <a:solidFill>
              <a:srgbClr val="0E17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500" y="357188"/>
            <a:ext cx="7467600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5244" y="142499"/>
            <a:ext cx="8854039" cy="64452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B1BB5"/>
                </a:solidFill>
              </a:rPr>
              <a:t>Основные задачи ПМПк: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 b="1" u="sng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smtClean="0">
                <a:solidFill>
                  <a:srgbClr val="CC0000"/>
                </a:solidFill>
              </a:rPr>
              <a:t>- выявление и ранняя (с первых дней пребывания ребенка в ДОУ) диагностика отклонений в развитии и состоянии декомпенсации;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b="1" smtClean="0">
                <a:solidFill>
                  <a:schemeClr val="tx1"/>
                </a:solidFill>
              </a:rPr>
              <a:t>профилактика физических, интеллектуальных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b="1" smtClean="0">
                <a:solidFill>
                  <a:schemeClr val="tx1"/>
                </a:solidFill>
              </a:rPr>
              <a:t>и эмоционально-личностных перегрузок и срывов;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smtClean="0">
                <a:solidFill>
                  <a:srgbClr val="CC0000"/>
                </a:solidFill>
              </a:rPr>
              <a:t>- выявление резервных возможностей развития;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smtClean="0">
                <a:solidFill>
                  <a:schemeClr val="tx1"/>
                </a:solidFill>
              </a:rPr>
              <a:t>- определение характера, продолжительности и эффективности специальной (коррекционной) помощи ребенку и его семье;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smtClean="0">
                <a:solidFill>
                  <a:srgbClr val="CC0000"/>
                </a:solidFill>
              </a:rPr>
              <a:t>- подготовка и ведение документации, отражающей актуальное развитие ребенка, динамику его состояния.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u="sng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Ягоды годжи закаливание детей в детском саду Худеем вместе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078" y="5325697"/>
            <a:ext cx="1859590" cy="11502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3318" name="AutoShape 12"/>
          <p:cNvSpPr>
            <a:spLocks noChangeArrowheads="1"/>
          </p:cNvSpPr>
          <p:nvPr/>
        </p:nvSpPr>
        <p:spPr bwMode="auto">
          <a:xfrm rot="10800000">
            <a:off x="611188" y="836613"/>
            <a:ext cx="8281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28 w 21600"/>
              <a:gd name="T13" fmla="*/ 14064 h 21600"/>
              <a:gd name="T14" fmla="*/ 20472 w 21600"/>
              <a:gd name="T15" fmla="*/ 167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7290"/>
                </a:lnTo>
                <a:lnTo>
                  <a:pt x="9845" y="7290"/>
                </a:lnTo>
                <a:lnTo>
                  <a:pt x="9845" y="14064"/>
                </a:lnTo>
                <a:lnTo>
                  <a:pt x="5103" y="14064"/>
                </a:lnTo>
                <a:lnTo>
                  <a:pt x="5103" y="9257"/>
                </a:lnTo>
                <a:lnTo>
                  <a:pt x="0" y="15429"/>
                </a:lnTo>
                <a:lnTo>
                  <a:pt x="5103" y="21600"/>
                </a:lnTo>
                <a:lnTo>
                  <a:pt x="5103" y="16793"/>
                </a:lnTo>
                <a:lnTo>
                  <a:pt x="16497" y="16793"/>
                </a:lnTo>
                <a:lnTo>
                  <a:pt x="16497" y="21600"/>
                </a:lnTo>
                <a:lnTo>
                  <a:pt x="21600" y="15429"/>
                </a:lnTo>
                <a:lnTo>
                  <a:pt x="16497" y="9257"/>
                </a:lnTo>
                <a:lnTo>
                  <a:pt x="16497" y="14064"/>
                </a:lnTo>
                <a:lnTo>
                  <a:pt x="11755" y="14064"/>
                </a:lnTo>
                <a:lnTo>
                  <a:pt x="11755" y="7290"/>
                </a:lnTo>
                <a:lnTo>
                  <a:pt x="15120" y="7290"/>
                </a:lnTo>
                <a:close/>
              </a:path>
            </a:pathLst>
          </a:custGeom>
          <a:solidFill>
            <a:srgbClr val="0E17D0"/>
          </a:solidFill>
          <a:ln w="38100">
            <a:solidFill>
              <a:srgbClr val="C50B3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atin typeface="Century Schoolbook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5244" y="142499"/>
            <a:ext cx="8854039" cy="64452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0B1BB5"/>
                </a:solidFill>
              </a:rPr>
              <a:t>Ведущая роль ПМПк в вопросе создания инклюзивной образовательной среды (ИОС)</a:t>
            </a:r>
            <a:r>
              <a:rPr lang="ru-RU" sz="4000" b="1" smtClean="0">
                <a:solidFill>
                  <a:srgbClr val="0B1BB5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smtClean="0">
                <a:solidFill>
                  <a:schemeClr val="tx1"/>
                </a:solidFill>
              </a:rPr>
              <a:t>   </a:t>
            </a:r>
            <a:r>
              <a:rPr lang="ru-RU" b="1" smtClean="0">
                <a:solidFill>
                  <a:schemeClr val="tx1"/>
                </a:solidFill>
              </a:rPr>
              <a:t>взаимодействие специалистов образовательного учреждения, объединяющихся не только для психолого – медико – педагогического сопровождения воспитанников, но и с целью создания особых условий реализации образовательных потребностей детей с ограниченными возможностями здоровья.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u="sng" smtClean="0">
              <a:solidFill>
                <a:srgbClr val="7030A0"/>
              </a:solidFill>
            </a:endParaRPr>
          </a:p>
        </p:txBody>
      </p:sp>
      <p:pic>
        <p:nvPicPr>
          <p:cNvPr id="14342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581525"/>
            <a:ext cx="1450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797425"/>
            <a:ext cx="20256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724400"/>
            <a:ext cx="22621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atin typeface="Century Schoolbook" pitchFamily="18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5244" y="142499"/>
            <a:ext cx="8854039" cy="64452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0B1BB5"/>
                </a:solidFill>
                <a:latin typeface="Century Schoolbook" pitchFamily="18" charset="0"/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3600" b="1" smtClean="0">
                <a:solidFill>
                  <a:srgbClr val="990033"/>
                </a:solidFill>
                <a:latin typeface="Century Schoolbook" pitchFamily="18" charset="0"/>
              </a:rPr>
              <a:t>Цель психолого – педагогического сопровождения ребёнка с ОВЗ в учебно – воспитательном процессе</a:t>
            </a:r>
            <a:r>
              <a:rPr lang="ru-RU" b="1" smtClean="0">
                <a:solidFill>
                  <a:schemeClr val="tx1"/>
                </a:solidFill>
                <a:latin typeface="Century Schoolbook" pitchFamily="18" charset="0"/>
              </a:rPr>
              <a:t> – усвоение ребёнком соответствующих общеобразовательных программ, коррекция отклонений в развитии, социальная адаптация, психологическое развитие обучающихся в специально созданных в образовательном учреждении психолого – педагогических условий.</a:t>
            </a:r>
            <a:endParaRPr lang="ru-RU" u="sng" smtClean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59871">
            <a:off x="611188" y="4508500"/>
            <a:ext cx="21875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P1090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52963"/>
            <a:ext cx="2303463" cy="17272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7467600" cy="71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607" y="135448"/>
            <a:ext cx="8501122" cy="6620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фото\IMG_4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7" y="1952615"/>
            <a:ext cx="2143139" cy="174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C:\Users\user\Desktop\фото\IMG_4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165" y="1843094"/>
            <a:ext cx="2357455" cy="17145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331913" y="-9525"/>
            <a:ext cx="6048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chemeClr val="accent1"/>
                </a:solidFill>
                <a:latin typeface="Century Schoolbook" pitchFamily="18" charset="0"/>
              </a:rPr>
              <a:t>Основные принципы деятельности ПМПк</a:t>
            </a:r>
            <a:r>
              <a:rPr lang="ru-RU">
                <a:latin typeface="Century Schoolbook" pitchFamily="18" charset="0"/>
              </a:rPr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50825" y="1276350"/>
            <a:ext cx="84248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800" b="1">
                <a:latin typeface="Century Schoolbook" pitchFamily="18" charset="0"/>
              </a:rPr>
              <a:t>- Принцип семейной центрированности. </a:t>
            </a:r>
            <a:r>
              <a:rPr lang="ru-RU" sz="2800">
                <a:latin typeface="Century Schoolbook" pitchFamily="18" charset="0"/>
              </a:rPr>
              <a:t> </a:t>
            </a:r>
          </a:p>
          <a:p>
            <a:pPr indent="342900"/>
            <a:r>
              <a:rPr lang="ru-RU" sz="2800" b="1">
                <a:latin typeface="Century Schoolbook" pitchFamily="18" charset="0"/>
              </a:rPr>
              <a:t>- Принцип партнёрства.</a:t>
            </a:r>
            <a:r>
              <a:rPr lang="ru-RU" sz="2800">
                <a:latin typeface="Century Schoolbook" pitchFamily="18" charset="0"/>
              </a:rPr>
              <a:t>  </a:t>
            </a:r>
          </a:p>
          <a:p>
            <a:pPr indent="342900">
              <a:buFontTx/>
              <a:buChar char="-"/>
            </a:pPr>
            <a:r>
              <a:rPr lang="ru-RU" sz="2800" b="1">
                <a:solidFill>
                  <a:srgbClr val="0B1BB5"/>
                </a:solidFill>
                <a:latin typeface="Century Schoolbook" pitchFamily="18" charset="0"/>
              </a:rPr>
              <a:t> Принцип междисциплинарного</a:t>
            </a:r>
          </a:p>
          <a:p>
            <a:pPr indent="342900"/>
            <a:r>
              <a:rPr lang="ru-RU" sz="2800" b="1">
                <a:solidFill>
                  <a:srgbClr val="0B1BB5"/>
                </a:solidFill>
                <a:latin typeface="Century Schoolbook" pitchFamily="18" charset="0"/>
              </a:rPr>
              <a:t>взаимодействия.</a:t>
            </a:r>
            <a:r>
              <a:rPr lang="ru-RU" sz="2800">
                <a:latin typeface="Century Schoolbook" pitchFamily="18" charset="0"/>
              </a:rPr>
              <a:t>  </a:t>
            </a:r>
          </a:p>
          <a:p>
            <a:pPr indent="342900"/>
            <a:r>
              <a:rPr lang="ru-RU" sz="2800" b="1">
                <a:latin typeface="Century Schoolbook" pitchFamily="18" charset="0"/>
              </a:rPr>
              <a:t>- Принцип добровольности.</a:t>
            </a:r>
            <a:r>
              <a:rPr lang="ru-RU" sz="2800">
                <a:latin typeface="Century Schoolbook" pitchFamily="18" charset="0"/>
              </a:rPr>
              <a:t>   </a:t>
            </a:r>
          </a:p>
          <a:p>
            <a:pPr indent="342900"/>
            <a:r>
              <a:rPr lang="ru-RU" sz="2800" b="1">
                <a:latin typeface="Century Schoolbook" pitchFamily="18" charset="0"/>
              </a:rPr>
              <a:t>- Принцип открытости.</a:t>
            </a:r>
            <a:r>
              <a:rPr lang="ru-RU" sz="2800">
                <a:latin typeface="Century Schoolbook" pitchFamily="18" charset="0"/>
              </a:rPr>
              <a:t>  </a:t>
            </a:r>
          </a:p>
          <a:p>
            <a:pPr indent="342900"/>
            <a:r>
              <a:rPr lang="ru-RU" sz="2800" b="1">
                <a:solidFill>
                  <a:srgbClr val="0B1BB5"/>
                </a:solidFill>
                <a:latin typeface="Century Schoolbook" pitchFamily="18" charset="0"/>
              </a:rPr>
              <a:t>- Принцип конфиденциальности.</a:t>
            </a:r>
            <a:r>
              <a:rPr lang="ru-RU" sz="2800">
                <a:latin typeface="Century Schoolbook" pitchFamily="18" charset="0"/>
              </a:rPr>
              <a:t>   </a:t>
            </a:r>
          </a:p>
          <a:p>
            <a:pPr indent="342900"/>
            <a:r>
              <a:rPr lang="ru-RU" sz="2800" b="1">
                <a:latin typeface="Century Schoolbook" pitchFamily="18" charset="0"/>
              </a:rPr>
              <a:t>- Принцип уважения личности ребёнка.</a:t>
            </a:r>
            <a:r>
              <a:rPr lang="ru-RU" sz="2800">
                <a:latin typeface="Century Schoolbook" pitchFamily="18" charset="0"/>
              </a:rPr>
              <a:t>  </a:t>
            </a:r>
          </a:p>
          <a:p>
            <a:pPr indent="342900"/>
            <a:r>
              <a:rPr lang="ru-RU" sz="2800" b="1">
                <a:latin typeface="Century Schoolbook" pitchFamily="18" charset="0"/>
              </a:rPr>
              <a:t>- Принцип уважения к личности родителя.</a:t>
            </a:r>
            <a:r>
              <a:rPr lang="ru-RU" sz="2800">
                <a:latin typeface="Century Schoolbook" pitchFamily="18" charset="0"/>
              </a:rPr>
              <a:t>  </a:t>
            </a:r>
          </a:p>
          <a:p>
            <a:pPr indent="342900"/>
            <a:r>
              <a:rPr lang="ru-RU" sz="2800" b="1">
                <a:solidFill>
                  <a:srgbClr val="0B1BB5"/>
                </a:solidFill>
                <a:latin typeface="Century Schoolbook" pitchFamily="18" charset="0"/>
              </a:rPr>
              <a:t>- Принцип профессиональной ответственности.</a:t>
            </a:r>
            <a:r>
              <a:rPr lang="ru-RU" sz="2800">
                <a:latin typeface="Century Schoolbook" pitchFamily="18" charset="0"/>
              </a:rPr>
              <a:t>    </a:t>
            </a:r>
          </a:p>
          <a:p>
            <a:pPr indent="342900"/>
            <a:r>
              <a:rPr lang="ru-RU" sz="2800" b="1">
                <a:latin typeface="Century Schoolbook" pitchFamily="18" charset="0"/>
              </a:rPr>
              <a:t>- Принцип информированного согласия.</a:t>
            </a:r>
            <a:r>
              <a:rPr lang="ru-RU"/>
              <a:t>  </a:t>
            </a:r>
          </a:p>
        </p:txBody>
      </p:sp>
      <p:sp>
        <p:nvSpPr>
          <p:cNvPr id="16393" name="AutoShape 10"/>
          <p:cNvSpPr>
            <a:spLocks noChangeArrowheads="1"/>
          </p:cNvSpPr>
          <p:nvPr/>
        </p:nvSpPr>
        <p:spPr bwMode="auto">
          <a:xfrm rot="663734">
            <a:off x="3779838" y="260350"/>
            <a:ext cx="5113337" cy="840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397" y="12114"/>
                </a:moveTo>
                <a:cubicBezTo>
                  <a:pt x="20457" y="11679"/>
                  <a:pt x="20487" y="11239"/>
                  <a:pt x="20487" y="10800"/>
                </a:cubicBezTo>
                <a:cubicBezTo>
                  <a:pt x="20487" y="5861"/>
                  <a:pt x="16771" y="1713"/>
                  <a:pt x="11863" y="1171"/>
                </a:cubicBezTo>
                <a:lnTo>
                  <a:pt x="11985" y="65"/>
                </a:lnTo>
                <a:cubicBezTo>
                  <a:pt x="17458" y="669"/>
                  <a:pt x="21600" y="5294"/>
                  <a:pt x="21600" y="10800"/>
                </a:cubicBezTo>
                <a:cubicBezTo>
                  <a:pt x="21600" y="11290"/>
                  <a:pt x="21566" y="11780"/>
                  <a:pt x="21500" y="12265"/>
                </a:cubicBezTo>
                <a:lnTo>
                  <a:pt x="24175" y="12632"/>
                </a:lnTo>
                <a:lnTo>
                  <a:pt x="20507" y="15417"/>
                </a:lnTo>
                <a:lnTo>
                  <a:pt x="17722" y="11748"/>
                </a:lnTo>
                <a:lnTo>
                  <a:pt x="20397" y="12114"/>
                </a:lnTo>
                <a:close/>
              </a:path>
            </a:pathLst>
          </a:custGeom>
          <a:solidFill>
            <a:srgbClr val="0E17D0"/>
          </a:solidFill>
          <a:ln w="38100">
            <a:solidFill>
              <a:srgbClr val="C50B3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1667</TotalTime>
  <Words>994</Words>
  <Application>Microsoft Office PowerPoint</Application>
  <PresentationFormat>Экран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МАДОУ «МАЛИНОВСКИЙ ДЕТСКИЙ САД»</vt:lpstr>
      <vt:lpstr>Слайд 2</vt:lpstr>
      <vt:lpstr>Слайд 3</vt:lpstr>
      <vt:lpstr>Стратегические цели государственной образовательной политики:</vt:lpstr>
      <vt:lpstr>Цель деятельности ПМПк: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Работа консилиума заканчивается заполнением итогового документа – заключение консилиума,  в котором предусматриваются ответы на следующие вопросы:  Каков психологический, педагогический и медицинский статус ребёнка на момент обследования?  Какими особенностями и проблемами характеризуется развитие ребёнка в целом на момент обследования?  Каким содержанием должна быть наполнена индивидуальная стратегия его сопровождения в процессе обучения?  В каких формах ив какие сроки в сопровождении ребёнку примут участие психолог, логопед, дефектолог, медик и воспитатель?  Предусматривается ли и какая консультативная работа с пед.коллективом, отдельными педагогами, родителями ребёнка и администрацией ДОО? </vt:lpstr>
      <vt:lpstr>Слайд 14</vt:lpstr>
      <vt:lpstr>Слайд 15</vt:lpstr>
      <vt:lpstr>         Решение</vt:lpstr>
      <vt:lpstr>Основные области деятельности специалистов ПМПк </vt:lpstr>
      <vt:lpstr>Старшая медицинская сестра: информирование заинтересованных лиц о поступлении в ДОУ детей с отклонениями в развитии, контроль выполнения рекомендаций врача, обеспечение повседневного санитарно-гигиенического режима, ежедневный контроль за психическим и соматическим состоянием воспитанников.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«Малиновский детский сад»</dc:title>
  <dc:creator>user</dc:creator>
  <cp:lastModifiedBy>margo</cp:lastModifiedBy>
  <cp:revision>90</cp:revision>
  <dcterms:created xsi:type="dcterms:W3CDTF">2015-05-14T14:18:40Z</dcterms:created>
  <dcterms:modified xsi:type="dcterms:W3CDTF">2018-04-18T06:11:17Z</dcterms:modified>
</cp:coreProperties>
</file>