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7" r:id="rId8"/>
    <p:sldId id="268" r:id="rId9"/>
    <p:sldId id="269" r:id="rId10"/>
    <p:sldId id="262" r:id="rId11"/>
    <p:sldId id="264" r:id="rId12"/>
    <p:sldId id="263" r:id="rId13"/>
    <p:sldId id="265" r:id="rId14"/>
    <p:sldId id="266" r:id="rId15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7" d="100"/>
          <a:sy n="97" d="100"/>
        </p:scale>
        <p:origin x="384" y="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20"/>
          <p:cNvSpPr/>
          <p:nvPr/>
        </p:nvSpPr>
        <p:spPr>
          <a:xfrm>
            <a:off x="904875" y="3648075"/>
            <a:ext cx="7315200" cy="1279525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Прямоугольник 32"/>
          <p:cNvSpPr/>
          <p:nvPr/>
        </p:nvSpPr>
        <p:spPr>
          <a:xfrm>
            <a:off x="914400" y="5048250"/>
            <a:ext cx="7315200" cy="685800"/>
          </a:xfrm>
          <a:prstGeom prst="rect">
            <a:avLst/>
          </a:prstGeom>
          <a:noFill/>
          <a:ln w="6350" cap="rnd" cmpd="sng" algn="ctr">
            <a:solidFill>
              <a:schemeClr val="accent2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Прямоугольник 21"/>
          <p:cNvSpPr/>
          <p:nvPr/>
        </p:nvSpPr>
        <p:spPr>
          <a:xfrm>
            <a:off x="904875" y="3648075"/>
            <a:ext cx="228600" cy="1279525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Прямоугольник 31"/>
          <p:cNvSpPr/>
          <p:nvPr/>
        </p:nvSpPr>
        <p:spPr>
          <a:xfrm>
            <a:off x="914400" y="5048250"/>
            <a:ext cx="228600" cy="685800"/>
          </a:xfrm>
          <a:prstGeom prst="rect">
            <a:avLst/>
          </a:prstGeom>
          <a:solidFill>
            <a:schemeClr val="accent2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1219200" y="3886200"/>
            <a:ext cx="6858000" cy="990600"/>
          </a:xfrm>
        </p:spPr>
        <p:txBody>
          <a:bodyPr anchor="t"/>
          <a:lstStyle>
            <a:lvl1pPr algn="r">
              <a:defRPr sz="3200">
                <a:solidFill>
                  <a:schemeClr val="tx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219200" y="5124450"/>
            <a:ext cx="6858000" cy="533400"/>
          </a:xfrm>
        </p:spPr>
        <p:txBody>
          <a:bodyPr/>
          <a:lstStyle>
            <a:lvl1pPr marL="0" indent="0" algn="r">
              <a:buNone/>
              <a:defRPr sz="20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10" name="Дата 27"/>
          <p:cNvSpPr>
            <a:spLocks noGrp="1"/>
          </p:cNvSpPr>
          <p:nvPr>
            <p:ph type="dt" sz="half" idx="10"/>
          </p:nvPr>
        </p:nvSpPr>
        <p:spPr>
          <a:xfrm>
            <a:off x="6400800" y="6354763"/>
            <a:ext cx="2286000" cy="366712"/>
          </a:xfrm>
        </p:spPr>
        <p:txBody>
          <a:bodyPr/>
          <a:lstStyle>
            <a:lvl1pPr>
              <a:defRPr sz="1400"/>
            </a:lvl1pPr>
          </a:lstStyle>
          <a:p>
            <a:pPr>
              <a:defRPr/>
            </a:pPr>
            <a:fld id="{7C1922B9-E168-4C74-A2DC-ACE7CC74F5FF}" type="datetimeFigureOut">
              <a:rPr lang="ru-RU"/>
              <a:pPr>
                <a:defRPr/>
              </a:pPr>
              <a:t>17.04.2018</a:t>
            </a:fld>
            <a:endParaRPr lang="ru-RU"/>
          </a:p>
        </p:txBody>
      </p:sp>
      <p:sp>
        <p:nvSpPr>
          <p:cNvPr id="11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2898775" y="6354763"/>
            <a:ext cx="3475038" cy="366712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2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1216025" y="6354763"/>
            <a:ext cx="1219200" cy="366712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F70055-62A5-440D-B969-345528E0294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CE98EF-A954-4D75-8C66-BF5EEAA80E89}" type="datetimeFigureOut">
              <a:rPr lang="ru-RU"/>
              <a:pPr>
                <a:defRPr/>
              </a:pPr>
              <a:t>17.04.2018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8926A7-9B66-40A1-9F6D-5EB4EE163C3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ая соединительная линия 6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5" name="Равнобедренный треугольник 7"/>
          <p:cNvSpPr>
            <a:spLocks noChangeAspect="1"/>
          </p:cNvSpPr>
          <p:nvPr/>
        </p:nvSpPr>
        <p:spPr>
          <a:xfrm rot="5400000">
            <a:off x="419100" y="6467475"/>
            <a:ext cx="190500" cy="120650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Прямая соединительная линия 8"/>
          <p:cNvSpPr>
            <a:spLocks noChangeShapeType="1"/>
          </p:cNvSpPr>
          <p:nvPr/>
        </p:nvSpPr>
        <p:spPr bwMode="auto">
          <a:xfrm rot="5400000">
            <a:off x="3630612" y="3201988"/>
            <a:ext cx="5851525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58553C-A1C5-45DD-9244-DFE8143D2C9C}" type="datetimeFigureOut">
              <a:rPr lang="ru-RU"/>
              <a:pPr>
                <a:defRPr/>
              </a:pPr>
              <a:t>17.04.2018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A12418-B157-4D7D-9C61-6F10EDFE41E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90600"/>
          </a:xfrm>
        </p:spPr>
        <p:txBody>
          <a:bodyPr/>
          <a:lstStyle/>
          <a:p>
            <a:r>
              <a:rPr lang="en-US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457200" y="1219200"/>
            <a:ext cx="8229600" cy="4910138"/>
          </a:xfrm>
        </p:spPr>
        <p:txBody>
          <a:bodyPr/>
          <a:lstStyle/>
          <a:p>
            <a:pPr lvl="0"/>
            <a:endParaRPr lang="ru-RU" noProof="0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1096E3-2B2D-4C8E-AF28-E36F50FB6319}" type="datetimeFigureOut">
              <a:rPr lang="ru-RU"/>
              <a:pPr>
                <a:defRPr/>
              </a:pPr>
              <a:t>17.04.2018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3BB95D-60DB-4821-8922-2DD2BE41761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457200" y="152400"/>
            <a:ext cx="8229600" cy="5976938"/>
          </a:xfrm>
        </p:spPr>
        <p:txBody>
          <a:bodyPr/>
          <a:lstStyle/>
          <a:p>
            <a:pPr lvl="0"/>
            <a:r>
              <a:rPr lang="en-US"/>
              <a:t>Образец текста</a:t>
            </a:r>
          </a:p>
          <a:p>
            <a:pPr lvl="1"/>
            <a:r>
              <a:rPr lang="en-US"/>
              <a:t>Второй уровень</a:t>
            </a:r>
          </a:p>
          <a:p>
            <a:pPr lvl="2"/>
            <a:r>
              <a:rPr lang="en-US"/>
              <a:t>Третий уровень</a:t>
            </a:r>
          </a:p>
          <a:p>
            <a:pPr lvl="3"/>
            <a:r>
              <a:rPr lang="en-US"/>
              <a:t>Четвертый уровень</a:t>
            </a:r>
          </a:p>
          <a:p>
            <a:pPr lvl="4"/>
            <a:r>
              <a:rPr lang="en-US"/>
              <a:t>Пятый уровень</a:t>
            </a:r>
            <a:endParaRPr lang="ru-RU"/>
          </a:p>
        </p:txBody>
      </p:sp>
      <p:sp>
        <p:nvSpPr>
          <p:cNvPr id="3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6229FE-C964-41A7-9EAD-533D586F2EF7}" type="datetimeFigureOut">
              <a:rPr lang="ru-RU"/>
              <a:pPr>
                <a:defRPr/>
              </a:pPr>
              <a:t>17.04.2018</a:t>
            </a:fld>
            <a:endParaRPr lang="ru-RU"/>
          </a:p>
        </p:txBody>
      </p:sp>
      <p:sp>
        <p:nvSpPr>
          <p:cNvPr id="4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B61BB6-A8DB-4D89-A400-C6692C10B4E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493776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543A84-7DD5-44F6-B04B-AE69021B0531}" type="datetimeFigureOut">
              <a:rPr lang="ru-RU"/>
              <a:pPr>
                <a:defRPr/>
              </a:pPr>
              <a:t>17.04.2018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6300EB-C223-4132-984F-36882FA8C76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6"/>
          <p:cNvSpPr/>
          <p:nvPr/>
        </p:nvSpPr>
        <p:spPr>
          <a:xfrm>
            <a:off x="914400" y="2819400"/>
            <a:ext cx="7315200" cy="1279525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Прямоугольник 7"/>
          <p:cNvSpPr/>
          <p:nvPr/>
        </p:nvSpPr>
        <p:spPr>
          <a:xfrm>
            <a:off x="914400" y="2819400"/>
            <a:ext cx="228600" cy="1279525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19200" y="2971800"/>
            <a:ext cx="6858000" cy="1066800"/>
          </a:xfrm>
        </p:spPr>
        <p:txBody>
          <a:bodyPr anchor="t"/>
          <a:lstStyle>
            <a:lvl1pPr algn="r">
              <a:buNone/>
              <a:defRPr sz="3200" b="0" cap="none" baseline="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295400" y="4267200"/>
            <a:ext cx="6781800" cy="1143000"/>
          </a:xfrm>
        </p:spPr>
        <p:txBody>
          <a:bodyPr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Дата 3"/>
          <p:cNvSpPr>
            <a:spLocks noGrp="1"/>
          </p:cNvSpPr>
          <p:nvPr>
            <p:ph type="dt" sz="half" idx="10"/>
          </p:nvPr>
        </p:nvSpPr>
        <p:spPr>
          <a:xfrm>
            <a:off x="6400800" y="6354763"/>
            <a:ext cx="2286000" cy="366712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DAC6214-97F9-4E33-8DFD-13A171C0E6F1}" type="datetimeFigureOut">
              <a:rPr lang="ru-RU"/>
              <a:pPr>
                <a:defRPr/>
              </a:pPr>
              <a:t>17.04.2018</a:t>
            </a:fld>
            <a:endParaRPr lang="ru-RU"/>
          </a:p>
        </p:txBody>
      </p:sp>
      <p:sp>
        <p:nvSpPr>
          <p:cNvPr id="7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898775" y="6354763"/>
            <a:ext cx="3475038" cy="366712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069975" y="6354763"/>
            <a:ext cx="1520825" cy="366712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8402DAC-9392-4325-84E0-49E2CC8D9E3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4041648" cy="493776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632198" y="1216152"/>
            <a:ext cx="4041648" cy="493776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4CD7DA-3910-44D0-8766-C90ED490D01E}" type="datetimeFigureOut">
              <a:rPr lang="ru-RU"/>
              <a:pPr>
                <a:defRPr/>
              </a:pPr>
              <a:t>17.04.2018</a:t>
            </a:fld>
            <a:endParaRPr lang="ru-RU"/>
          </a:p>
        </p:txBody>
      </p:sp>
      <p:sp>
        <p:nvSpPr>
          <p:cNvPr id="6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397A53-26CE-4C2B-AE30-72F82D9FB5A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 anchor="ctr"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85875"/>
            <a:ext cx="4040188" cy="685800"/>
          </a:xfrm>
          <a:noFill/>
          <a:ln>
            <a:noFill/>
          </a:ln>
        </p:spPr>
        <p:txBody>
          <a:bodyPr anchor="b">
            <a:noAutofit/>
          </a:bodyPr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8200" y="1295400"/>
            <a:ext cx="4041775" cy="685800"/>
          </a:xfrm>
          <a:noFill/>
          <a:ln>
            <a:noFill/>
          </a:ln>
        </p:spPr>
        <p:txBody>
          <a:bodyPr anchor="b"/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57200" y="2133600"/>
            <a:ext cx="4038600" cy="40386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648200" y="2133600"/>
            <a:ext cx="4038600" cy="40386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21197E-CDBC-45DE-8EB6-94BE9D2175DD}" type="datetimeFigureOut">
              <a:rPr lang="ru-RU"/>
              <a:pPr>
                <a:defRPr/>
              </a:pPr>
              <a:t>17.04.2018</a:t>
            </a:fld>
            <a:endParaRPr lang="ru-RU"/>
          </a:p>
        </p:txBody>
      </p:sp>
      <p:sp>
        <p:nvSpPr>
          <p:cNvPr id="8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E35DA2-F230-4DDA-8F7B-A813AD03D2C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Равнобедренный треугольник 5"/>
          <p:cNvSpPr>
            <a:spLocks noChangeAspect="1"/>
          </p:cNvSpPr>
          <p:nvPr/>
        </p:nvSpPr>
        <p:spPr>
          <a:xfrm rot="5400000">
            <a:off x="419100" y="6467475"/>
            <a:ext cx="190500" cy="120650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4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A507A8-3E8D-42FF-AA43-EFB2A8ABA750}" type="datetimeFigureOut">
              <a:rPr lang="ru-RU"/>
              <a:pPr>
                <a:defRPr/>
              </a:pPr>
              <a:t>17.04.2018</a:t>
            </a:fld>
            <a:endParaRPr lang="ru-RU"/>
          </a:p>
        </p:txBody>
      </p:sp>
      <p:sp>
        <p:nvSpPr>
          <p:cNvPr id="5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C24F90-2A0C-4296-A86D-C72778D06F2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ая соединительная линия 4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3" name="Равнобедренный треугольник 5"/>
          <p:cNvSpPr>
            <a:spLocks noChangeAspect="1"/>
          </p:cNvSpPr>
          <p:nvPr/>
        </p:nvSpPr>
        <p:spPr>
          <a:xfrm rot="5400000">
            <a:off x="419100" y="6467475"/>
            <a:ext cx="190500" cy="120650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5DE7B9-DA09-4844-81E0-525264C6651C}" type="datetimeFigureOut">
              <a:rPr lang="ru-RU"/>
              <a:pPr>
                <a:defRPr/>
              </a:pPr>
              <a:t>17.04.2018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F5D2B2-B6EF-4B05-9848-A2016CB2899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ая соединительная линия 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6" name="Прямая соединительная линия 9"/>
          <p:cNvSpPr>
            <a:spLocks noChangeShapeType="1"/>
          </p:cNvSpPr>
          <p:nvPr/>
        </p:nvSpPr>
        <p:spPr bwMode="auto">
          <a:xfrm rot="5400000">
            <a:off x="3160712" y="3324226"/>
            <a:ext cx="6035675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7" name="Равнобедренный треугольник 8"/>
          <p:cNvSpPr>
            <a:spLocks noChangeAspect="1"/>
          </p:cNvSpPr>
          <p:nvPr/>
        </p:nvSpPr>
        <p:spPr>
          <a:xfrm rot="5400000">
            <a:off x="419100" y="6467475"/>
            <a:ext cx="190500" cy="120650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24600" y="304800"/>
            <a:ext cx="2514600" cy="838200"/>
          </a:xfrm>
        </p:spPr>
        <p:txBody>
          <a:bodyPr>
            <a:noAutofit/>
          </a:bodyPr>
          <a:lstStyle>
            <a:lvl1pPr algn="l">
              <a:buNone/>
              <a:defRPr sz="2000" b="1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324600" y="1219200"/>
            <a:ext cx="2514600" cy="4843463"/>
          </a:xfrm>
        </p:spPr>
        <p:txBody>
          <a:bodyPr/>
          <a:lstStyle>
            <a:lvl1pPr marL="0" indent="0">
              <a:lnSpc>
                <a:spcPts val="22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2" name="Содержимое 11"/>
          <p:cNvSpPr>
            <a:spLocks noGrp="1"/>
          </p:cNvSpPr>
          <p:nvPr>
            <p:ph sz="quarter" idx="1"/>
          </p:nvPr>
        </p:nvSpPr>
        <p:spPr>
          <a:xfrm>
            <a:off x="304800" y="304800"/>
            <a:ext cx="5715000" cy="57150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8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F4521C-DCF9-485B-8734-620E85FF2050}" type="datetimeFigureOut">
              <a:rPr lang="ru-RU"/>
              <a:pPr>
                <a:defRPr/>
              </a:pPr>
              <a:t>17.04.2018</a:t>
            </a:fld>
            <a:endParaRPr lang="ru-RU"/>
          </a:p>
        </p:txBody>
      </p:sp>
      <p:sp>
        <p:nvSpPr>
          <p:cNvPr id="9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39C89F-70DD-405B-A64B-02E83B6D6EE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ая соединительная линия 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6" name="Равнобедренный треугольник 8"/>
          <p:cNvSpPr>
            <a:spLocks noChangeAspect="1"/>
          </p:cNvSpPr>
          <p:nvPr/>
        </p:nvSpPr>
        <p:spPr>
          <a:xfrm rot="5400000">
            <a:off x="419100" y="6467475"/>
            <a:ext cx="190500" cy="120650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Прямоугольник 9"/>
          <p:cNvSpPr/>
          <p:nvPr/>
        </p:nvSpPr>
        <p:spPr>
          <a:xfrm>
            <a:off x="457200" y="500063"/>
            <a:ext cx="182563" cy="68580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0856"/>
            <a:ext cx="8229600" cy="674688"/>
          </a:xfrm>
          <a:ln>
            <a:solidFill>
              <a:schemeClr val="accent1"/>
            </a:solidFill>
          </a:ln>
        </p:spPr>
        <p:txBody>
          <a:bodyPr lIns="274320" anchor="ctr"/>
          <a:lstStyle>
            <a:lvl1pPr algn="r">
              <a:buNone/>
              <a:defRPr sz="2000" b="0">
                <a:solidFill>
                  <a:schemeClr val="tx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1905000"/>
            <a:ext cx="8229600" cy="4270248"/>
          </a:xfrm>
          <a:solidFill>
            <a:schemeClr val="tx1">
              <a:shade val="50000"/>
            </a:schemeClr>
          </a:solidFill>
          <a:ln>
            <a:noFill/>
          </a:ln>
          <a:effectLst/>
        </p:spPr>
        <p:txBody>
          <a:bodyPr>
            <a:normAutofit/>
          </a:bodyPr>
          <a:lstStyle>
            <a:lvl1pPr marL="0" indent="0">
              <a:spcBef>
                <a:spcPts val="600"/>
              </a:spcBef>
              <a:buNone/>
              <a:defRPr sz="3200"/>
            </a:lvl1pPr>
          </a:lstStyle>
          <a:p>
            <a:pPr lvl="0"/>
            <a:r>
              <a:rPr lang="ru-RU" noProof="0"/>
              <a:t>Вставка рисунка</a:t>
            </a:r>
            <a:endParaRPr lang="en-US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219200"/>
            <a:ext cx="8229600" cy="533400"/>
          </a:xfrm>
        </p:spPr>
        <p:txBody>
          <a:bodyPr anchor="ctr"/>
          <a:lstStyle>
            <a:lvl1pPr marL="0" indent="0" algn="l">
              <a:buFontTx/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8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CC2AE3-A0A3-40D1-B945-4B775FA6200B}" type="datetimeFigureOut">
              <a:rPr lang="ru-RU"/>
              <a:pPr>
                <a:defRPr/>
              </a:pPr>
              <a:t>17.04.2018</a:t>
            </a:fld>
            <a:endParaRPr lang="ru-RU"/>
          </a:p>
        </p:txBody>
      </p:sp>
      <p:sp>
        <p:nvSpPr>
          <p:cNvPr id="9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45CAC8-7B6B-491E-A924-EC10A9638B1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21"/>
          <p:cNvSpPr>
            <a:spLocks noGrp="1"/>
          </p:cNvSpPr>
          <p:nvPr>
            <p:ph type="title"/>
          </p:nvPr>
        </p:nvSpPr>
        <p:spPr bwMode="auto">
          <a:xfrm>
            <a:off x="457200" y="152400"/>
            <a:ext cx="82296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1027" name="Текст 12"/>
          <p:cNvSpPr>
            <a:spLocks noGrp="1"/>
          </p:cNvSpPr>
          <p:nvPr>
            <p:ph type="body" idx="1"/>
          </p:nvPr>
        </p:nvSpPr>
        <p:spPr bwMode="auto">
          <a:xfrm>
            <a:off x="457200" y="1219200"/>
            <a:ext cx="8229600" cy="4910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400800" y="6356350"/>
            <a:ext cx="2289175" cy="365125"/>
          </a:xfrm>
          <a:prstGeom prst="rect">
            <a:avLst/>
          </a:prstGeom>
        </p:spPr>
        <p:txBody>
          <a:bodyPr vert="horz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400">
                <a:solidFill>
                  <a:schemeClr val="tx2"/>
                </a:solidFill>
                <a:latin typeface="+mn-lt"/>
              </a:defRPr>
            </a:lvl1pPr>
          </a:lstStyle>
          <a:p>
            <a:pPr>
              <a:defRPr/>
            </a:pPr>
            <a:fld id="{BE956D1F-B807-4776-9E9F-16E757A3861A}" type="datetimeFigureOut">
              <a:rPr lang="ru-RU"/>
              <a:pPr>
                <a:defRPr/>
              </a:pPr>
              <a:t>17.04.2018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2898775" y="6356350"/>
            <a:ext cx="3505200" cy="365125"/>
          </a:xfrm>
          <a:prstGeom prst="rect">
            <a:avLst/>
          </a:prstGeom>
        </p:spPr>
        <p:txBody>
          <a:bodyPr vert="horz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400">
                <a:solidFill>
                  <a:schemeClr val="tx2"/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612775" y="6356350"/>
            <a:ext cx="1981200" cy="365125"/>
          </a:xfrm>
          <a:prstGeom prst="rect">
            <a:avLst/>
          </a:prstGeom>
        </p:spPr>
        <p:txBody>
          <a:bodyPr vert="horz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400">
                <a:solidFill>
                  <a:schemeClr val="tx2"/>
                </a:solidFill>
                <a:latin typeface="+mn-lt"/>
              </a:defRPr>
            </a:lvl1pPr>
          </a:lstStyle>
          <a:p>
            <a:pPr>
              <a:defRPr/>
            </a:pPr>
            <a:fld id="{2034E269-9E3C-4893-875E-D57BB537B86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28" name="Прямая соединительная линия 2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29" name="Прямая соединительная линия 28"/>
          <p:cNvSpPr>
            <a:spLocks noChangeShapeType="1"/>
          </p:cNvSpPr>
          <p:nvPr/>
        </p:nvSpPr>
        <p:spPr bwMode="auto">
          <a:xfrm>
            <a:off x="457200" y="1143000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0" name="Равнобедренный треугольник 9"/>
          <p:cNvSpPr>
            <a:spLocks noChangeAspect="1"/>
          </p:cNvSpPr>
          <p:nvPr/>
        </p:nvSpPr>
        <p:spPr>
          <a:xfrm rot="5400000">
            <a:off x="419100" y="6467475"/>
            <a:ext cx="190500" cy="120650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3" r:id="rId2"/>
    <p:sldLayoutId id="2147483675" r:id="rId3"/>
    <p:sldLayoutId id="2147483672" r:id="rId4"/>
    <p:sldLayoutId id="2147483671" r:id="rId5"/>
    <p:sldLayoutId id="2147483676" r:id="rId6"/>
    <p:sldLayoutId id="2147483677" r:id="rId7"/>
    <p:sldLayoutId id="2147483678" r:id="rId8"/>
    <p:sldLayoutId id="2147483679" r:id="rId9"/>
    <p:sldLayoutId id="2147483670" r:id="rId10"/>
    <p:sldLayoutId id="2147483680" r:id="rId11"/>
    <p:sldLayoutId id="2147483669" r:id="rId12"/>
    <p:sldLayoutId id="2147483668" r:id="rId13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Cambria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Cambria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Cambria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Cambria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Cambria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Cambria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Cambria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Cambria" pitchFamily="18" charset="0"/>
        </a:defRPr>
      </a:lvl9pPr>
    </p:titleStyle>
    <p:bodyStyle>
      <a:lvl1pPr marL="273050" indent="-273050" algn="l" rtl="0" eaLnBrk="0" fontAlgn="base" hangingPunct="0">
        <a:spcBef>
          <a:spcPts val="600"/>
        </a:spcBef>
        <a:spcAft>
          <a:spcPct val="0"/>
        </a:spcAft>
        <a:buClr>
          <a:schemeClr val="accent1"/>
        </a:buClr>
        <a:buSzPct val="76000"/>
        <a:buFont typeface="Wingdings 3" pitchFamily="18" charset="2"/>
        <a:buChar char="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7688" indent="-273050" algn="l" rtl="0" eaLnBrk="0" fontAlgn="base" hangingPunct="0">
        <a:spcBef>
          <a:spcPts val="500"/>
        </a:spcBef>
        <a:spcAft>
          <a:spcPct val="0"/>
        </a:spcAft>
        <a:buClr>
          <a:schemeClr val="accent2"/>
        </a:buClr>
        <a:buSzPct val="76000"/>
        <a:buFont typeface="Wingdings 3" pitchFamily="18" charset="2"/>
        <a:buChar char=""/>
        <a:defRPr sz="2300" kern="1200">
          <a:solidFill>
            <a:schemeClr val="tx2"/>
          </a:solidFill>
          <a:latin typeface="+mn-lt"/>
          <a:ea typeface="+mn-ea"/>
          <a:cs typeface="+mn-cs"/>
        </a:defRPr>
      </a:lvl2pPr>
      <a:lvl3pPr marL="822325" indent="-228600" algn="l" rtl="0" eaLnBrk="0" fontAlgn="base" hangingPunct="0">
        <a:spcBef>
          <a:spcPts val="500"/>
        </a:spcBef>
        <a:spcAft>
          <a:spcPct val="0"/>
        </a:spcAft>
        <a:buClr>
          <a:srgbClr val="BCBCBC"/>
        </a:buClr>
        <a:buSzPct val="76000"/>
        <a:buFont typeface="Wingdings 3" pitchFamily="18" charset="2"/>
        <a:buChar char="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6963" indent="-228600" algn="l" rtl="0" eaLnBrk="0" fontAlgn="base" hangingPunct="0">
        <a:spcBef>
          <a:spcPts val="400"/>
        </a:spcBef>
        <a:spcAft>
          <a:spcPct val="0"/>
        </a:spcAft>
        <a:buClr>
          <a:srgbClr val="8BA2B4"/>
        </a:buClr>
        <a:buSzPct val="70000"/>
        <a:buFont typeface="Wingdings" pitchFamily="2" charset="2"/>
        <a:buChar char="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0" fontAlgn="base" hangingPunct="0">
        <a:spcBef>
          <a:spcPts val="3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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ts val="300"/>
        </a:spcBef>
        <a:buClr>
          <a:srgbClr val="9FB8CD">
            <a:shade val="75000"/>
          </a:srgbClr>
        </a:buClr>
        <a:buSzPct val="75000"/>
        <a:buFont typeface="Wingdings 3"/>
        <a:buChar char=""/>
        <a:defRPr kumimoji="0" lang="en-US" sz="1600" kern="1200" smtClean="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rgbClr val="727CA3">
            <a:shade val="75000"/>
          </a:srgb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7pPr>
      <a:lvl8pPr marL="2011680" indent="-182880" algn="l" rtl="0" eaLnBrk="1" latinLnBrk="0" hangingPunct="1">
        <a:spcBef>
          <a:spcPts val="300"/>
        </a:spcBef>
        <a:buClr>
          <a:prstClr val="white">
            <a:shade val="50000"/>
          </a:prst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8pPr>
      <a:lvl9pPr marL="2194560" indent="-182880" algn="l" rtl="0" eaLnBrk="1" latinLnBrk="0" hangingPunct="1">
        <a:spcBef>
          <a:spcPts val="300"/>
        </a:spcBef>
        <a:buClr>
          <a:srgbClr val="9FB8CD"/>
        </a:buClr>
        <a:buSzPct val="75000"/>
        <a:buFont typeface="Wingdings 3"/>
        <a:buChar char=""/>
        <a:defRPr kumimoji="0" lang="en-US" sz="1200" kern="1200" smtClean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hyperlink" Target="https://ru.wikipedia.org/wiki/%D0%9F%D0%BE%D0%BB%D0%B0%D1%82,_%D0%95%D0%B2%D0%B3%D0%B5%D0%BD%D0%B8%D1%8F_%D0%A1%D0%B5%D0%BC%D1%91%D0%BD%D0%BE%D0%B2%D0%BD%D0%B0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peg"/><Relationship Id="rId3" Type="http://schemas.openxmlformats.org/officeDocument/2006/relationships/hyperlink" Target="http://dic.academic.ru/dic.nsf/enc_philosophy/3335" TargetMode="External"/><Relationship Id="rId7" Type="http://schemas.openxmlformats.org/officeDocument/2006/relationships/hyperlink" Target="http://dic.academic.ru/dic.nsf/enc_philosophy/8949" TargetMode="External"/><Relationship Id="rId2" Type="http://schemas.openxmlformats.org/officeDocument/2006/relationships/hyperlink" Target="http://dic.academic.ru/dic.nsf/enc_philosophy/1308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dic.academic.ru/dic.nsf/enc_philosophy/7199" TargetMode="External"/><Relationship Id="rId5" Type="http://schemas.openxmlformats.org/officeDocument/2006/relationships/hyperlink" Target="http://dic.academic.ru/dic.nsf/enc_philosophy/3661" TargetMode="External"/><Relationship Id="rId4" Type="http://schemas.openxmlformats.org/officeDocument/2006/relationships/hyperlink" Target="http://dic.academic.ru/dic.nsf/enc_philosophy/426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Заголовок 1"/>
          <p:cNvSpPr>
            <a:spLocks noGrp="1"/>
          </p:cNvSpPr>
          <p:nvPr>
            <p:ph type="ctrTitle"/>
          </p:nvPr>
        </p:nvSpPr>
        <p:spPr>
          <a:xfrm>
            <a:off x="1042988" y="333375"/>
            <a:ext cx="7034212" cy="1511300"/>
          </a:xfrm>
        </p:spPr>
        <p:txBody>
          <a:bodyPr/>
          <a:lstStyle/>
          <a:p>
            <a:pPr algn="ctr" eaLnBrk="1" hangingPunct="1"/>
            <a:r>
              <a:rPr lang="ru-RU" sz="2400" b="1" dirty="0"/>
              <a:t>Деятельностный подход  при организации и проведении непосредственной образовательной деятельности с детьми дошкольного возраста.</a:t>
            </a:r>
            <a:br>
              <a:rPr lang="ru-RU" sz="2400" b="1" dirty="0"/>
            </a:br>
            <a:r>
              <a:rPr lang="ru-RU" sz="2400" b="1"/>
              <a:t>Материал семинара</a:t>
            </a:r>
            <a:br>
              <a:rPr lang="ru-RU" sz="2400" dirty="0"/>
            </a:br>
            <a:endParaRPr lang="ru-RU" sz="24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1700213"/>
            <a:ext cx="8532813" cy="2449512"/>
          </a:xfrm>
        </p:spPr>
        <p:txBody>
          <a:bodyPr>
            <a:normAutofit/>
          </a:bodyPr>
          <a:lstStyle/>
          <a:p>
            <a:pPr algn="l" eaLnBrk="1" fontAlgn="auto" hangingPunct="1">
              <a:spcAft>
                <a:spcPts val="0"/>
              </a:spcAft>
              <a:buFont typeface="Wingdings 3"/>
              <a:buNone/>
              <a:defRPr/>
            </a:pPr>
            <a:r>
              <a:rPr lang="ru-RU" dirty="0">
                <a:solidFill>
                  <a:schemeClr val="tx1"/>
                </a:solidFill>
              </a:rPr>
              <a:t>ФГОС 1 раздел</a:t>
            </a:r>
          </a:p>
          <a:p>
            <a:pPr algn="l" eaLnBrk="1" fontAlgn="auto" hangingPunct="1">
              <a:spcAft>
                <a:spcPts val="0"/>
              </a:spcAft>
              <a:buFont typeface="Wingdings 3"/>
              <a:buNone/>
              <a:defRPr/>
            </a:pPr>
            <a:r>
              <a:rPr lang="ru-RU" dirty="0">
                <a:solidFill>
                  <a:schemeClr val="tx1"/>
                </a:solidFill>
              </a:rPr>
              <a:t> </a:t>
            </a:r>
          </a:p>
          <a:p>
            <a:pPr algn="l" eaLnBrk="1" fontAlgn="auto" hangingPunct="1">
              <a:spcAft>
                <a:spcPts val="0"/>
              </a:spcAft>
              <a:buFont typeface="Wingdings 3"/>
              <a:buNone/>
              <a:defRPr/>
            </a:pPr>
            <a:r>
              <a:rPr lang="ru-RU" b="1" dirty="0">
                <a:solidFill>
                  <a:schemeClr val="tx1"/>
                </a:solidFill>
              </a:rPr>
              <a:t>4) Реализация программы в формах, специфических для детей данной возрастной группы, прежде всего в форме игры, познавательной и исследовательской деятельности,  в форме творческой активности, обеспечивающей художественно-эстетическое развитие ребенка.</a:t>
            </a:r>
          </a:p>
        </p:txBody>
      </p:sp>
      <p:pic>
        <p:nvPicPr>
          <p:cNvPr id="15363" name="Picture 2" descr="C:\Users\Eugene\Desktop\IMG-20161016-WA000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588125" y="3698875"/>
            <a:ext cx="2179638" cy="3159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4" name="Picture 3" descr="C:\Users\Eugene\Desktop\IMG-20161111-WA0000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387475" y="4437063"/>
            <a:ext cx="3905250" cy="2243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313" y="0"/>
            <a:ext cx="8218487" cy="1844675"/>
          </a:xfrm>
        </p:spPr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3100" b="1" dirty="0"/>
              <a:t>Какие методы и технологии позволяют реализовать деятельностный подход   в ДОУ?</a:t>
            </a:r>
            <a:br>
              <a:rPr lang="ru-RU" dirty="0"/>
            </a:br>
            <a:endParaRPr lang="ru-RU" dirty="0"/>
          </a:p>
        </p:txBody>
      </p:sp>
      <p:sp>
        <p:nvSpPr>
          <p:cNvPr id="24578" name="Содержимое 2"/>
          <p:cNvSpPr>
            <a:spLocks noGrp="1"/>
          </p:cNvSpPr>
          <p:nvPr>
            <p:ph sz="quarter" idx="1"/>
          </p:nvPr>
        </p:nvSpPr>
        <p:spPr>
          <a:xfrm>
            <a:off x="179388" y="1557338"/>
            <a:ext cx="8785225" cy="4598987"/>
          </a:xfrm>
        </p:spPr>
        <p:txBody>
          <a:bodyPr/>
          <a:lstStyle/>
          <a:p>
            <a:pPr eaLnBrk="1" hangingPunct="1"/>
            <a:r>
              <a:rPr lang="ru-RU" b="1"/>
              <a:t>Метод проектов -  с</a:t>
            </a:r>
            <a:r>
              <a:rPr lang="ru-RU"/>
              <a:t>пособ достижения дидактической цели через детальную разработку проблемы (технологию), которая должна завершиться вполне реальным, осязаемым практическим результатом, оформленным тем или  иным образом (проф. </a:t>
            </a:r>
            <a:r>
              <a:rPr lang="ru-RU" u="sng">
                <a:hlinkClick r:id="rId2" tooltip="Полат, Евгения Семёновна"/>
              </a:rPr>
              <a:t>Е. С. Полат</a:t>
            </a:r>
            <a:r>
              <a:rPr lang="ru-RU"/>
              <a:t>) </a:t>
            </a:r>
          </a:p>
          <a:p>
            <a:pPr eaLnBrk="1" hangingPunct="1">
              <a:buFont typeface="Wingdings 3" pitchFamily="18" charset="2"/>
              <a:buNone/>
            </a:pPr>
            <a:r>
              <a:rPr lang="ru-RU"/>
              <a:t>                        </a:t>
            </a:r>
          </a:p>
          <a:p>
            <a:pPr eaLnBrk="1" hangingPunct="1">
              <a:buFont typeface="Wingdings 3" pitchFamily="18" charset="2"/>
              <a:buNone/>
            </a:pPr>
            <a:r>
              <a:rPr lang="ru-RU"/>
              <a:t>Технология предполагает </a:t>
            </a:r>
            <a:r>
              <a:rPr lang="ru-RU" b="1"/>
              <a:t>совокупность исследовательских, поисковых, проблемных методов, творческих по своей сути.</a:t>
            </a:r>
            <a:r>
              <a:rPr lang="ru-RU"/>
              <a:t>                                                   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88913"/>
            <a:ext cx="8229600" cy="6480175"/>
          </a:xfrm>
        </p:spPr>
        <p:txBody>
          <a:bodyPr>
            <a:normAutofit fontScale="92500" lnSpcReduction="10000"/>
          </a:bodyPr>
          <a:lstStyle/>
          <a:p>
            <a:pPr marL="274320" indent="-274320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ru-RU" dirty="0"/>
              <a:t>Методы </a:t>
            </a:r>
            <a:r>
              <a:rPr lang="ru-RU" b="1" dirty="0"/>
              <a:t>проблемного обучения или проблемная ситуация</a:t>
            </a:r>
            <a:r>
              <a:rPr lang="ru-RU" dirty="0"/>
              <a:t> – это познавательная задача, которая характеризуется противоречием между имеющимися знаниями, умениями, отношениями и предъявляемым требованием.</a:t>
            </a:r>
            <a:r>
              <a:rPr lang="ru-RU" b="1" dirty="0"/>
              <a:t> </a:t>
            </a:r>
            <a:endParaRPr lang="ru-RU" dirty="0"/>
          </a:p>
          <a:p>
            <a:pPr marL="274320" indent="-274320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ru-RU" dirty="0"/>
              <a:t>Методы </a:t>
            </a:r>
            <a:r>
              <a:rPr lang="ru-RU" b="1" dirty="0"/>
              <a:t>интерактивного обучения-  </a:t>
            </a:r>
            <a:r>
              <a:rPr lang="ru-RU" dirty="0"/>
              <a:t>диалоговое обучение, в ходе которого осуществляется взаимодействие учителя и ученика. 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ru-RU" dirty="0"/>
              <a:t>К интерактивным методам могут быть отнесены следующие: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ru-RU" dirty="0"/>
              <a:t>дискуссия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ru-RU" dirty="0"/>
              <a:t>эвристическая беседа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ru-RU" dirty="0"/>
              <a:t>«мозговой штурм»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ru-RU" dirty="0"/>
              <a:t>Ролевые игры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ru-RU" dirty="0"/>
              <a:t>метод проектов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ru-RU" dirty="0"/>
              <a:t>групповая работа с иллюстративным материалом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ru-RU" dirty="0"/>
              <a:t> 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endParaRPr lang="ru-RU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Содержимое 2"/>
          <p:cNvSpPr>
            <a:spLocks noGrp="1"/>
          </p:cNvSpPr>
          <p:nvPr>
            <p:ph sz="quarter" idx="1"/>
          </p:nvPr>
        </p:nvSpPr>
        <p:spPr>
          <a:xfrm>
            <a:off x="250825" y="188913"/>
            <a:ext cx="8642350" cy="6192837"/>
          </a:xfrm>
        </p:spPr>
        <p:txBody>
          <a:bodyPr/>
          <a:lstStyle/>
          <a:p>
            <a:pPr eaLnBrk="1" hangingPunct="1">
              <a:buFont typeface="Wingdings 3" pitchFamily="18" charset="2"/>
              <a:buNone/>
            </a:pPr>
            <a:endParaRPr lang="ru-RU" b="1"/>
          </a:p>
          <a:p>
            <a:pPr eaLnBrk="1" hangingPunct="1">
              <a:buFont typeface="Wingdings 3" pitchFamily="18" charset="2"/>
              <a:buNone/>
            </a:pPr>
            <a:r>
              <a:rPr lang="ru-RU" b="1"/>
              <a:t>Технологии:</a:t>
            </a:r>
          </a:p>
          <a:p>
            <a:pPr eaLnBrk="1" hangingPunct="1"/>
            <a:r>
              <a:rPr lang="ru-RU" u="sng"/>
              <a:t>Исследовательская</a:t>
            </a:r>
          </a:p>
          <a:p>
            <a:pPr eaLnBrk="1" hangingPunct="1"/>
            <a:r>
              <a:rPr lang="ru-RU"/>
              <a:t> ТРИЗ</a:t>
            </a:r>
          </a:p>
          <a:p>
            <a:pPr eaLnBrk="1" hangingPunct="1"/>
            <a:r>
              <a:rPr lang="ru-RU" u="sng"/>
              <a:t>Игровая технология</a:t>
            </a:r>
            <a:endParaRPr lang="ru-RU"/>
          </a:p>
          <a:p>
            <a:pPr eaLnBrk="1" hangingPunct="1"/>
            <a:r>
              <a:rPr lang="ru-RU" u="sng"/>
              <a:t>Технология деятельностного метода «Ситуация» автор Петерсон Л. </a:t>
            </a:r>
          </a:p>
          <a:p>
            <a:pPr eaLnBrk="1" hangingPunct="1"/>
            <a:r>
              <a:rPr lang="ru-RU" u="sng"/>
              <a:t>Модульная технология</a:t>
            </a:r>
          </a:p>
          <a:p>
            <a:pPr eaLnBrk="1" hangingPunct="1"/>
            <a:endParaRPr lang="ru-RU" u="sng"/>
          </a:p>
          <a:p>
            <a:pPr eaLnBrk="1" hangingPunct="1">
              <a:buFont typeface="Wingdings 3" pitchFamily="18" charset="2"/>
              <a:buNone/>
            </a:pPr>
            <a:endParaRPr lang="ru-RU" u="sng"/>
          </a:p>
          <a:p>
            <a:pPr eaLnBrk="1" hangingPunct="1"/>
            <a:r>
              <a:rPr lang="ru-RU"/>
              <a:t>Интегрированное обучение на основе межпредметных связей. </a:t>
            </a:r>
          </a:p>
        </p:txBody>
      </p:sp>
      <p:pic>
        <p:nvPicPr>
          <p:cNvPr id="26626" name="Picture 8" descr="Наблюдаем за ежиком в экоцентре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435600" y="260350"/>
            <a:ext cx="3421063" cy="2281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313" y="476250"/>
            <a:ext cx="8218487" cy="1223963"/>
          </a:xfrm>
        </p:spPr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br>
              <a:rPr lang="ru-RU" sz="2000" b="1" dirty="0"/>
            </a:br>
            <a:br>
              <a:rPr lang="ru-RU" sz="2000" b="1" dirty="0"/>
            </a:br>
            <a:br>
              <a:rPr lang="ru-RU" sz="2000" b="1" dirty="0"/>
            </a:br>
            <a:br>
              <a:rPr lang="ru-RU" sz="2000" b="1" dirty="0"/>
            </a:br>
            <a:br>
              <a:rPr lang="ru-RU" sz="2000" b="1" dirty="0"/>
            </a:br>
            <a:br>
              <a:rPr lang="ru-RU" sz="2000" b="1" dirty="0"/>
            </a:br>
            <a:br>
              <a:rPr lang="ru-RU" sz="2000" b="1" dirty="0"/>
            </a:br>
            <a:br>
              <a:rPr lang="ru-RU" sz="2000" b="1" dirty="0"/>
            </a:br>
            <a:br>
              <a:rPr lang="ru-RU" sz="2000" b="1" dirty="0"/>
            </a:br>
            <a:br>
              <a:rPr lang="ru-RU" sz="2000" b="1" dirty="0"/>
            </a:br>
            <a:br>
              <a:rPr lang="ru-RU" sz="2000" b="1" dirty="0"/>
            </a:br>
            <a:br>
              <a:rPr lang="ru-RU" sz="2000" b="1" dirty="0"/>
            </a:br>
            <a:br>
              <a:rPr lang="ru-RU" sz="2000" b="1" dirty="0"/>
            </a:br>
            <a:br>
              <a:rPr lang="ru-RU" sz="2000" b="1" dirty="0"/>
            </a:br>
            <a:br>
              <a:rPr lang="ru-RU" sz="2000" b="1" dirty="0"/>
            </a:br>
            <a:br>
              <a:rPr lang="ru-RU" sz="2000" b="1" dirty="0"/>
            </a:br>
            <a:br>
              <a:rPr lang="ru-RU" sz="2000" b="1" dirty="0"/>
            </a:br>
            <a:br>
              <a:rPr lang="ru-RU" sz="2000" b="1" dirty="0"/>
            </a:br>
            <a:br>
              <a:rPr lang="ru-RU" sz="2000" b="1" dirty="0"/>
            </a:br>
            <a:br>
              <a:rPr lang="ru-RU" sz="2000" b="1" dirty="0"/>
            </a:br>
            <a:br>
              <a:rPr lang="ru-RU" sz="2000" b="1" dirty="0"/>
            </a:br>
            <a:br>
              <a:rPr lang="ru-RU" sz="2000" b="1" dirty="0"/>
            </a:br>
            <a:br>
              <a:rPr lang="ru-RU" sz="2000" b="1" dirty="0"/>
            </a:br>
            <a:br>
              <a:rPr lang="ru-RU" sz="2000" b="1" dirty="0"/>
            </a:br>
            <a:br>
              <a:rPr lang="ru-RU" sz="2000" b="1" dirty="0"/>
            </a:br>
            <a:br>
              <a:rPr lang="ru-RU" sz="2000" b="1" dirty="0"/>
            </a:br>
            <a:br>
              <a:rPr lang="ru-RU" sz="2000" b="1" dirty="0"/>
            </a:br>
            <a:br>
              <a:rPr lang="ru-RU" sz="2000" b="1" dirty="0"/>
            </a:br>
            <a:br>
              <a:rPr lang="ru-RU" sz="2000" b="1" dirty="0"/>
            </a:br>
            <a:br>
              <a:rPr lang="ru-RU" sz="2000" b="1" dirty="0"/>
            </a:br>
            <a:br>
              <a:rPr lang="ru-RU" sz="2000" b="1" dirty="0"/>
            </a:br>
            <a:br>
              <a:rPr lang="ru-RU" sz="2000" b="1" dirty="0"/>
            </a:br>
            <a:br>
              <a:rPr lang="ru-RU" sz="2000" b="1" dirty="0"/>
            </a:br>
            <a:br>
              <a:rPr lang="ru-RU" sz="2000" b="1" dirty="0"/>
            </a:br>
            <a:r>
              <a:rPr lang="ru-RU" sz="2000" b="1" dirty="0"/>
              <a:t>Структура образовательной деятельности </a:t>
            </a:r>
            <a:r>
              <a:rPr lang="ru-RU" sz="2000" dirty="0"/>
              <a:t> </a:t>
            </a:r>
            <a:r>
              <a:rPr lang="ru-RU" sz="2000" b="1" dirty="0"/>
              <a:t>на основе деятельностного подхода</a:t>
            </a:r>
            <a:br>
              <a:rPr lang="ru-RU" sz="2000" dirty="0"/>
            </a:br>
            <a:r>
              <a:rPr lang="ru-RU" sz="2000" b="1" dirty="0"/>
              <a:t> </a:t>
            </a:r>
            <a:br>
              <a:rPr lang="ru-RU" dirty="0"/>
            </a:br>
            <a:endParaRPr lang="ru-RU" dirty="0"/>
          </a:p>
        </p:txBody>
      </p:sp>
      <p:sp>
        <p:nvSpPr>
          <p:cNvPr id="27650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196975"/>
            <a:ext cx="8229600" cy="5545138"/>
          </a:xfrm>
        </p:spPr>
        <p:txBody>
          <a:bodyPr/>
          <a:lstStyle/>
          <a:p>
            <a:pPr eaLnBrk="1" hangingPunct="1"/>
            <a:endParaRPr lang="ru-RU" b="1"/>
          </a:p>
          <a:p>
            <a:pPr eaLnBrk="1" hangingPunct="1"/>
            <a:r>
              <a:rPr lang="ru-RU" b="1"/>
              <a:t>Технология деятельностного метода «Ситуация» (Л.Г. Петерсон).</a:t>
            </a:r>
            <a:endParaRPr lang="ru-RU"/>
          </a:p>
          <a:p>
            <a:pPr eaLnBrk="1" hangingPunct="1">
              <a:buFont typeface="Wingdings 3" pitchFamily="18" charset="2"/>
              <a:buNone/>
            </a:pPr>
            <a:endParaRPr lang="ru-RU"/>
          </a:p>
          <a:p>
            <a:pPr eaLnBrk="1" hangingPunct="1"/>
            <a:r>
              <a:rPr lang="ru-RU" b="1"/>
              <a:t>1. Введение в ситуацию </a:t>
            </a:r>
          </a:p>
          <a:p>
            <a:pPr eaLnBrk="1" hangingPunct="1"/>
            <a:r>
              <a:rPr lang="ru-RU" b="1"/>
              <a:t>2. Актуализация </a:t>
            </a:r>
          </a:p>
          <a:p>
            <a:pPr eaLnBrk="1" hangingPunct="1"/>
            <a:r>
              <a:rPr lang="ru-RU" b="1"/>
              <a:t>3. Затруднение в ситуации </a:t>
            </a:r>
          </a:p>
          <a:p>
            <a:pPr eaLnBrk="1" hangingPunct="1"/>
            <a:r>
              <a:rPr lang="ru-RU" b="1"/>
              <a:t>4. Открытие детьми нового знания (способа действий</a:t>
            </a:r>
            <a:r>
              <a:rPr lang="ru-RU"/>
              <a:t>). </a:t>
            </a:r>
          </a:p>
          <a:p>
            <a:pPr eaLnBrk="1" hangingPunct="1"/>
            <a:r>
              <a:rPr lang="ru-RU" b="1"/>
              <a:t>5. Включение нового знания (способа действия) в систему знаний ребенка</a:t>
            </a:r>
            <a:r>
              <a:rPr lang="ru-RU"/>
              <a:t>. </a:t>
            </a:r>
          </a:p>
          <a:p>
            <a:pPr eaLnBrk="1" hangingPunct="1"/>
            <a:r>
              <a:rPr lang="ru-RU" b="1"/>
              <a:t>6. Осмысление (итог).</a:t>
            </a:r>
            <a:r>
              <a:rPr lang="ru-RU"/>
              <a:t> </a:t>
            </a:r>
          </a:p>
          <a:p>
            <a:pPr eaLnBrk="1" hangingPunct="1">
              <a:buFont typeface="Wingdings 3" pitchFamily="18" charset="2"/>
              <a:buNone/>
            </a:pPr>
            <a:endParaRPr lang="ru-RU"/>
          </a:p>
        </p:txBody>
      </p:sp>
      <p:pic>
        <p:nvPicPr>
          <p:cNvPr id="27651" name="Picture 7" descr="SDC1827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651500" y="2133600"/>
            <a:ext cx="3186113" cy="2390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ru-RU" sz="1800" b="1">
                <a:solidFill>
                  <a:schemeClr val="tx1"/>
                </a:solidFill>
              </a:rPr>
              <a:t>Методологические подходы к организации занятий с детьми:</a:t>
            </a:r>
            <a:r>
              <a:rPr lang="ru-RU" sz="1800">
                <a:solidFill>
                  <a:schemeClr val="tx1"/>
                </a:solidFill>
              </a:rPr>
              <a:t> </a:t>
            </a:r>
            <a:br>
              <a:rPr lang="ru-RU" sz="1800">
                <a:solidFill>
                  <a:schemeClr val="tx1"/>
                </a:solidFill>
              </a:rPr>
            </a:br>
            <a:endParaRPr lang="ru-RU" sz="1800">
              <a:solidFill>
                <a:schemeClr val="tx1"/>
              </a:solidFill>
            </a:endParaRPr>
          </a:p>
        </p:txBody>
      </p:sp>
      <p:sp>
        <p:nvSpPr>
          <p:cNvPr id="28674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052513"/>
            <a:ext cx="8229600" cy="5905500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 typeface="Wingdings 3" pitchFamily="18" charset="2"/>
              <a:buNone/>
            </a:pPr>
            <a:r>
              <a:rPr lang="ru-RU" sz="1800"/>
              <a:t> </a:t>
            </a:r>
            <a:r>
              <a:rPr lang="ru-RU" sz="1800" b="1"/>
              <a:t>Ребенок занимает активную позицию на занятии: он –то слушающий, то - наблюдающий, то – действующий; </a:t>
            </a:r>
          </a:p>
          <a:p>
            <a:pPr eaLnBrk="1" hangingPunct="1">
              <a:lnSpc>
                <a:spcPct val="80000"/>
              </a:lnSpc>
            </a:pPr>
            <a:r>
              <a:rPr lang="ru-RU" sz="1800" b="1"/>
              <a:t>во время образовательной деятельности главенствует дух открытия; </a:t>
            </a:r>
          </a:p>
          <a:p>
            <a:pPr eaLnBrk="1" hangingPunct="1">
              <a:lnSpc>
                <a:spcPct val="80000"/>
              </a:lnSpc>
              <a:buFont typeface="Wingdings 3" pitchFamily="18" charset="2"/>
              <a:buNone/>
            </a:pPr>
            <a:r>
              <a:rPr lang="ru-RU" sz="1800" b="1"/>
              <a:t> Обязательны смена мизансцен и движение; </a:t>
            </a:r>
          </a:p>
          <a:p>
            <a:pPr eaLnBrk="1" hangingPunct="1">
              <a:lnSpc>
                <a:spcPct val="80000"/>
              </a:lnSpc>
            </a:pPr>
            <a:r>
              <a:rPr lang="ru-RU" sz="1800" b="1"/>
              <a:t>Очередной вид деятельности следует начинать с постановки задачи в общем виде; </a:t>
            </a:r>
          </a:p>
          <a:p>
            <a:pPr eaLnBrk="1" hangingPunct="1">
              <a:lnSpc>
                <a:spcPct val="80000"/>
              </a:lnSpc>
            </a:pPr>
            <a:r>
              <a:rPr lang="ru-RU" sz="1800" b="1"/>
              <a:t>Не принимать ответы детей без обоснования их мнения и не оставлять без внимания ни одного ответа; </a:t>
            </a:r>
          </a:p>
          <a:p>
            <a:pPr eaLnBrk="1" hangingPunct="1">
              <a:lnSpc>
                <a:spcPct val="80000"/>
              </a:lnSpc>
            </a:pPr>
            <a:r>
              <a:rPr lang="ru-RU" sz="1800" b="1"/>
              <a:t> Отказаться от судейской роли: когда ребенок говорит, он обращается к детям, а не к воспитателю; </a:t>
            </a:r>
          </a:p>
          <a:p>
            <a:pPr eaLnBrk="1" hangingPunct="1">
              <a:lnSpc>
                <a:spcPct val="80000"/>
              </a:lnSpc>
            </a:pPr>
            <a:r>
              <a:rPr lang="ru-RU" sz="1800" b="1"/>
              <a:t>Учить детей видеть возможность многовариативности выполнения заданий; </a:t>
            </a:r>
          </a:p>
          <a:p>
            <a:pPr eaLnBrk="1" hangingPunct="1">
              <a:lnSpc>
                <a:spcPct val="80000"/>
              </a:lnSpc>
            </a:pPr>
            <a:r>
              <a:rPr lang="ru-RU" sz="1800" b="1"/>
              <a:t> Статистическая поза ребенка не должна превышать 50% времени всего занятия; </a:t>
            </a:r>
          </a:p>
          <a:p>
            <a:pPr eaLnBrk="1" hangingPunct="1">
              <a:lnSpc>
                <a:spcPct val="80000"/>
              </a:lnSpc>
            </a:pPr>
            <a:r>
              <a:rPr lang="ru-RU" sz="1800" b="1"/>
              <a:t> В процессе руководства детской деятельностью приемлем лишь демократический стиль общения; </a:t>
            </a:r>
          </a:p>
          <a:p>
            <a:pPr eaLnBrk="1" hangingPunct="1">
              <a:lnSpc>
                <a:spcPct val="80000"/>
              </a:lnSpc>
            </a:pPr>
            <a:r>
              <a:rPr lang="ru-RU" sz="1800" b="1"/>
              <a:t>-Необходимо поддерживать у детей ощущение успешности.</a:t>
            </a:r>
          </a:p>
          <a:p>
            <a:pPr eaLnBrk="1" hangingPunct="1">
              <a:lnSpc>
                <a:spcPct val="80000"/>
              </a:lnSpc>
              <a:buFont typeface="Wingdings 3" pitchFamily="18" charset="2"/>
              <a:buNone/>
            </a:pPr>
            <a:r>
              <a:rPr lang="ru-RU" sz="1800" b="1"/>
              <a:t> </a:t>
            </a:r>
          </a:p>
          <a:p>
            <a:pPr eaLnBrk="1" hangingPunct="1">
              <a:lnSpc>
                <a:spcPct val="80000"/>
              </a:lnSpc>
              <a:buFont typeface="Wingdings 3" pitchFamily="18" charset="2"/>
              <a:buNone/>
            </a:pPr>
            <a:r>
              <a:rPr lang="ru-RU" sz="1800"/>
              <a:t> </a:t>
            </a:r>
          </a:p>
          <a:p>
            <a:pPr eaLnBrk="1" hangingPunct="1">
              <a:lnSpc>
                <a:spcPct val="80000"/>
              </a:lnSpc>
              <a:buFont typeface="Wingdings 3" pitchFamily="18" charset="2"/>
              <a:buNone/>
            </a:pPr>
            <a:r>
              <a:rPr lang="ru-RU" sz="1800"/>
              <a:t> </a:t>
            </a:r>
          </a:p>
          <a:p>
            <a:pPr eaLnBrk="1" hangingPunct="1">
              <a:lnSpc>
                <a:spcPct val="80000"/>
              </a:lnSpc>
              <a:buFont typeface="Wingdings 3" pitchFamily="18" charset="2"/>
              <a:buNone/>
            </a:pPr>
            <a:r>
              <a:rPr lang="ru-RU" sz="1800"/>
              <a:t> 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0825" y="152400"/>
            <a:ext cx="8435975" cy="2700338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b="1" dirty="0">
                <a:solidFill>
                  <a:schemeClr val="tx1"/>
                </a:solidFill>
              </a:rPr>
              <a:t>ДЕЯТЕЛЬНОСТЬ -        специфически человеческая  </a:t>
            </a:r>
            <a:r>
              <a:rPr lang="ru-RU" b="1" u="sng" dirty="0">
                <a:solidFill>
                  <a:srgbClr val="FF0000"/>
                </a:solidFill>
                <a:hlinkClick r:id="rId2"/>
              </a:rPr>
              <a:t>форма</a:t>
            </a:r>
            <a:r>
              <a:rPr lang="ru-RU" b="1" dirty="0">
                <a:solidFill>
                  <a:srgbClr val="FF0000"/>
                </a:solidFill>
              </a:rPr>
              <a:t> </a:t>
            </a:r>
            <a:r>
              <a:rPr lang="ru-RU" b="1" dirty="0">
                <a:solidFill>
                  <a:schemeClr val="tx1"/>
                </a:solidFill>
              </a:rPr>
              <a:t>активного отношения к окружающему миру, </a:t>
            </a:r>
            <a:r>
              <a:rPr lang="ru-RU" b="1" u="sng" dirty="0">
                <a:solidFill>
                  <a:schemeClr val="tx1"/>
                </a:solidFill>
                <a:hlinkClick r:id="rId3"/>
              </a:rPr>
              <a:t>содержание</a:t>
            </a:r>
            <a:r>
              <a:rPr lang="ru-RU" b="1" dirty="0">
                <a:solidFill>
                  <a:schemeClr val="tx1"/>
                </a:solidFill>
              </a:rPr>
              <a:t>   которой составляет его целесообразное </a:t>
            </a:r>
            <a:r>
              <a:rPr lang="ru-RU" b="1" u="sng" dirty="0">
                <a:solidFill>
                  <a:schemeClr val="tx1"/>
                </a:solidFill>
                <a:hlinkClick r:id="rId4"/>
              </a:rPr>
              <a:t>изменение</a:t>
            </a:r>
            <a:r>
              <a:rPr lang="ru-RU" b="1" dirty="0">
                <a:solidFill>
                  <a:schemeClr val="tx1"/>
                </a:solidFill>
              </a:rPr>
              <a:t> и преобразование.</a:t>
            </a:r>
            <a:br>
              <a:rPr lang="ru-RU" dirty="0">
                <a:solidFill>
                  <a:schemeClr val="tx1"/>
                </a:solidFill>
              </a:rPr>
            </a:b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6386" name="Содержимое 2"/>
          <p:cNvSpPr>
            <a:spLocks noGrp="1"/>
          </p:cNvSpPr>
          <p:nvPr>
            <p:ph sz="quarter" idx="1"/>
          </p:nvPr>
        </p:nvSpPr>
        <p:spPr>
          <a:xfrm>
            <a:off x="468313" y="3068638"/>
            <a:ext cx="8218487" cy="3087687"/>
          </a:xfrm>
        </p:spPr>
        <p:txBody>
          <a:bodyPr/>
          <a:lstStyle/>
          <a:p>
            <a:pPr eaLnBrk="1" hangingPunct="1"/>
            <a:r>
              <a:rPr lang="ru-RU"/>
              <a:t>Всякая деятельность  включает в </a:t>
            </a:r>
            <a:r>
              <a:rPr lang="ru-RU" b="1"/>
              <a:t>себя:</a:t>
            </a:r>
            <a:endParaRPr lang="ru-RU"/>
          </a:p>
          <a:p>
            <a:pPr eaLnBrk="1" hangingPunct="1"/>
            <a:r>
              <a:rPr lang="ru-RU" b="1"/>
              <a:t> </a:t>
            </a:r>
            <a:r>
              <a:rPr lang="ru-RU" b="1" u="sng">
                <a:hlinkClick r:id="rId5"/>
              </a:rPr>
              <a:t>цель</a:t>
            </a:r>
            <a:r>
              <a:rPr lang="ru-RU" b="1"/>
              <a:t>, </a:t>
            </a:r>
            <a:endParaRPr lang="ru-RU"/>
          </a:p>
          <a:p>
            <a:pPr eaLnBrk="1" hangingPunct="1"/>
            <a:r>
              <a:rPr lang="ru-RU" b="1"/>
              <a:t>средство,</a:t>
            </a:r>
            <a:endParaRPr lang="ru-RU"/>
          </a:p>
          <a:p>
            <a:pPr eaLnBrk="1" hangingPunct="1"/>
            <a:r>
              <a:rPr lang="ru-RU" b="1"/>
              <a:t> </a:t>
            </a:r>
            <a:r>
              <a:rPr lang="ru-RU" b="1" u="sng">
                <a:hlinkClick r:id="rId6"/>
              </a:rPr>
              <a:t>результат</a:t>
            </a:r>
            <a:r>
              <a:rPr lang="ru-RU" b="1"/>
              <a:t> </a:t>
            </a:r>
            <a:endParaRPr lang="ru-RU"/>
          </a:p>
          <a:p>
            <a:pPr eaLnBrk="1" hangingPunct="1"/>
            <a:r>
              <a:rPr lang="ru-RU" b="1"/>
              <a:t> сам </a:t>
            </a:r>
            <a:r>
              <a:rPr lang="ru-RU" b="1" u="sng">
                <a:hlinkClick r:id="rId7"/>
              </a:rPr>
              <a:t>процесс</a:t>
            </a:r>
            <a:r>
              <a:rPr lang="ru-RU" b="1"/>
              <a:t> деятельности и характеристикой деятельности является ее осознанность.</a:t>
            </a:r>
            <a:endParaRPr lang="ru-RU"/>
          </a:p>
        </p:txBody>
      </p:sp>
      <p:pic>
        <p:nvPicPr>
          <p:cNvPr id="16387" name="Picture 5" descr="DSC00047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6732588" y="2565400"/>
            <a:ext cx="1944687" cy="177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Заголовок 1"/>
          <p:cNvSpPr>
            <a:spLocks noGrp="1"/>
          </p:cNvSpPr>
          <p:nvPr>
            <p:ph type="title"/>
          </p:nvPr>
        </p:nvSpPr>
        <p:spPr>
          <a:xfrm>
            <a:off x="611188" y="0"/>
            <a:ext cx="8075612" cy="1125538"/>
          </a:xfrm>
        </p:spPr>
        <p:txBody>
          <a:bodyPr/>
          <a:lstStyle/>
          <a:p>
            <a:pPr algn="ctr" eaLnBrk="1" hangingPunct="1"/>
            <a:r>
              <a:rPr lang="ru-RU" sz="2400" b="1">
                <a:solidFill>
                  <a:schemeClr val="tx1"/>
                </a:solidFill>
              </a:rPr>
              <a:t>Психологическую основу концепции</a:t>
            </a:r>
            <a:r>
              <a:rPr lang="ru-RU" sz="2400">
                <a:solidFill>
                  <a:schemeClr val="tx1"/>
                </a:solidFill>
              </a:rPr>
              <a:t> </a:t>
            </a:r>
            <a:r>
              <a:rPr lang="ru-RU" sz="2400" b="1">
                <a:solidFill>
                  <a:schemeClr val="tx1"/>
                </a:solidFill>
              </a:rPr>
              <a:t>деятельностного подход</a:t>
            </a:r>
            <a:r>
              <a:rPr lang="ru-RU" sz="2400">
                <a:solidFill>
                  <a:schemeClr val="tx1"/>
                </a:solidFill>
              </a:rPr>
              <a:t>а к обучению составляют положения:</a:t>
            </a:r>
          </a:p>
        </p:txBody>
      </p:sp>
      <p:sp>
        <p:nvSpPr>
          <p:cNvPr id="17410" name="Содержимое 2"/>
          <p:cNvSpPr>
            <a:spLocks noGrp="1"/>
          </p:cNvSpPr>
          <p:nvPr>
            <p:ph sz="quarter" idx="1"/>
          </p:nvPr>
        </p:nvSpPr>
        <p:spPr>
          <a:xfrm>
            <a:off x="0" y="1125538"/>
            <a:ext cx="9144000" cy="5732462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 typeface="Wingdings 3" pitchFamily="18" charset="2"/>
              <a:buNone/>
            </a:pPr>
            <a:r>
              <a:rPr lang="ru-RU" sz="2000"/>
              <a:t>Авторами деятельностного подхода - Л.С.Выготский, Л.В.Занков, А.Р.Лурия, Д.Б.Эльконин, В.В.Давыдов </a:t>
            </a:r>
            <a:endParaRPr lang="ru-RU" sz="2000">
              <a:latin typeface="Arial" charset="0"/>
            </a:endParaRPr>
          </a:p>
          <a:p>
            <a:pPr eaLnBrk="1" hangingPunct="1">
              <a:lnSpc>
                <a:spcPct val="80000"/>
              </a:lnSpc>
              <a:buFont typeface="Wingdings 3" pitchFamily="18" charset="2"/>
              <a:buNone/>
            </a:pPr>
            <a:r>
              <a:rPr lang="ru-RU" sz="2000" i="1">
                <a:latin typeface="Arial" charset="0"/>
              </a:rPr>
              <a:t>1. </a:t>
            </a:r>
            <a:r>
              <a:rPr lang="ru-RU" sz="2000" i="1"/>
              <a:t>Деятельностный подход в образовании</a:t>
            </a:r>
            <a:r>
              <a:rPr lang="ru-RU" sz="2000"/>
              <a:t> – это  не совокупность образовательных технологий или методических приемов. Это своего рода философия образования, методологический базис. На первом месте стоит не накопление учащимися ЗУН в узкой предметной области, а становление личности, ее “самостроительство” в процессе деятельности ребенка в предметном мире.</a:t>
            </a:r>
          </a:p>
          <a:p>
            <a:pPr eaLnBrk="1" hangingPunct="1">
              <a:lnSpc>
                <a:spcPct val="80000"/>
              </a:lnSpc>
              <a:buFont typeface="Wingdings 3" pitchFamily="18" charset="2"/>
              <a:buNone/>
            </a:pPr>
            <a:r>
              <a:rPr lang="ru-RU" sz="2000">
                <a:solidFill>
                  <a:srgbClr val="FF0000"/>
                </a:solidFill>
                <a:latin typeface="Arial" charset="0"/>
              </a:rPr>
              <a:t>2.У</a:t>
            </a:r>
            <a:r>
              <a:rPr lang="ru-RU" sz="2000">
                <a:solidFill>
                  <a:srgbClr val="FF0000"/>
                </a:solidFill>
              </a:rPr>
              <a:t>своение содержания обучения и развитие </a:t>
            </a:r>
            <a:r>
              <a:rPr lang="ru-RU" sz="2000">
                <a:solidFill>
                  <a:srgbClr val="FF0000"/>
                </a:solidFill>
                <a:latin typeface="Arial" charset="0"/>
              </a:rPr>
              <a:t>ребенка</a:t>
            </a:r>
            <a:r>
              <a:rPr lang="ru-RU" sz="2000">
                <a:solidFill>
                  <a:srgbClr val="FF0000"/>
                </a:solidFill>
              </a:rPr>
              <a:t> происходит не путем передачи некоторой информации, а в процессе его собственной активной деятельности. </a:t>
            </a:r>
          </a:p>
          <a:p>
            <a:pPr eaLnBrk="1" hangingPunct="1">
              <a:lnSpc>
                <a:spcPct val="80000"/>
              </a:lnSpc>
              <a:buFont typeface="Wingdings 3" pitchFamily="18" charset="2"/>
              <a:buNone/>
            </a:pPr>
            <a:r>
              <a:rPr lang="ru-RU" sz="2000">
                <a:latin typeface="Arial" charset="0"/>
              </a:rPr>
              <a:t>3.</a:t>
            </a:r>
            <a:r>
              <a:rPr lang="ru-RU" sz="2000"/>
              <a:t>Основная идея деятельностного подхода в дошкольном образовании связана не с самой деятельностью как таковой</a:t>
            </a:r>
            <a:r>
              <a:rPr lang="ru-RU" sz="2000" b="1"/>
              <a:t>, «а с деятельностью как средством становления и развития субъектности ребенка.</a:t>
            </a:r>
            <a:r>
              <a:rPr lang="ru-RU" sz="2000"/>
              <a:t>       То есть в процессе и результате использования форм, приемов и методов образовательной работы рождается не объект, обученный и запрограммированный на четкое выполнение определенных видов действий, деятельностей, а </a:t>
            </a:r>
            <a:r>
              <a:rPr lang="ru-RU" sz="2000" b="1"/>
              <a:t>Человек, способный </a:t>
            </a:r>
            <a:r>
              <a:rPr lang="ru-RU" sz="2000"/>
              <a:t>выбирать, оценивать, программировать, конструировать те виды деятельности, которые адекватны его природе, удовлетворяют его потребности в саморазвитии, в самореализации.</a:t>
            </a:r>
          </a:p>
          <a:p>
            <a:pPr eaLnBrk="1" hangingPunct="1">
              <a:lnSpc>
                <a:spcPct val="80000"/>
              </a:lnSpc>
            </a:pPr>
            <a:endParaRPr lang="ru-RU" sz="2000">
              <a:solidFill>
                <a:srgbClr val="FF0000"/>
              </a:solidFill>
            </a:endParaRPr>
          </a:p>
          <a:p>
            <a:pPr eaLnBrk="1" hangingPunct="1">
              <a:lnSpc>
                <a:spcPct val="80000"/>
              </a:lnSpc>
            </a:pPr>
            <a:endParaRPr lang="ru-RU" sz="2000"/>
          </a:p>
          <a:p>
            <a:pPr eaLnBrk="1" hangingPunct="1">
              <a:lnSpc>
                <a:spcPct val="80000"/>
              </a:lnSpc>
            </a:pPr>
            <a:endParaRPr lang="ru-RU" sz="200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88913"/>
            <a:ext cx="8229600" cy="4535487"/>
          </a:xfrm>
        </p:spPr>
        <p:txBody>
          <a:bodyPr>
            <a:normAutofit/>
          </a:bodyPr>
          <a:lstStyle/>
          <a:p>
            <a:pPr eaLnBrk="1" hangingPunct="1">
              <a:lnSpc>
                <a:spcPct val="80000"/>
              </a:lnSpc>
            </a:pPr>
            <a:r>
              <a:rPr lang="ru-RU" sz="2400" b="1"/>
              <a:t>Деятельностный подход</a:t>
            </a:r>
            <a:r>
              <a:rPr lang="ru-RU" sz="2400"/>
              <a:t> - организация и управление педагогом деятельностью ребенка при решении им специально организованных учебных задач разной сложности и проблематики, развивающие разные виды компетентностей ребенка и самого ребенка как личность. (Л.Г.Петерсон)</a:t>
            </a:r>
          </a:p>
          <a:p>
            <a:pPr eaLnBrk="1" hangingPunct="1">
              <a:lnSpc>
                <a:spcPct val="80000"/>
              </a:lnSpc>
            </a:pPr>
            <a:r>
              <a:rPr lang="ru-RU" sz="2400" b="1"/>
              <a:t>Деятельностный подход</a:t>
            </a:r>
            <a:r>
              <a:rPr lang="ru-RU" sz="2400"/>
              <a:t> – выводит педагога на организацию занятий детей посредством детских видов деятельности (предметная, игровая, речевая, художественно-эстетическая, экспериментальная</a:t>
            </a:r>
            <a:r>
              <a:rPr lang="ru-RU" sz="2400">
                <a:latin typeface="Arial" charset="0"/>
              </a:rPr>
              <a:t>, двигательная</a:t>
            </a:r>
            <a:r>
              <a:rPr lang="ru-RU" sz="2400"/>
              <a:t>), доступной им по возрасту, вызывающей познавательный интерес, обеспечивающей овладение обобщенными способами деятельности, способами и приемами мышления. </a:t>
            </a:r>
          </a:p>
          <a:p>
            <a:pPr eaLnBrk="1" hangingPunct="1">
              <a:lnSpc>
                <a:spcPct val="80000"/>
              </a:lnSpc>
            </a:pPr>
            <a:endParaRPr lang="ru-RU" sz="2400"/>
          </a:p>
        </p:txBody>
      </p:sp>
      <p:pic>
        <p:nvPicPr>
          <p:cNvPr id="18434" name="Picture 36" descr="P226018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11863" y="4149725"/>
            <a:ext cx="2932112" cy="2200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5" name="Picture 13" descr="SDC1712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0825" y="4508500"/>
            <a:ext cx="2349500" cy="176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6" name="Picture 11" descr="DSC0066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916238" y="4770438"/>
            <a:ext cx="2784475" cy="2087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765175"/>
            <a:ext cx="8229600" cy="5391150"/>
          </a:xfrm>
        </p:spPr>
        <p:txBody>
          <a:bodyPr/>
          <a:lstStyle/>
          <a:p>
            <a:pPr eaLnBrk="1" hangingPunct="1"/>
            <a:r>
              <a:rPr lang="ru-RU"/>
              <a:t>Обобщенные способы деятельности </a:t>
            </a:r>
            <a:r>
              <a:rPr lang="ru-RU" sz="2400"/>
              <a:t>(относятся к универсальным учебным действиям)  </a:t>
            </a:r>
            <a:r>
              <a:rPr lang="ru-RU"/>
              <a:t>– усвоение определенного способа действия. </a:t>
            </a:r>
          </a:p>
          <a:p>
            <a:pPr eaLnBrk="1" hangingPunct="1">
              <a:buFont typeface="Wingdings 3" pitchFamily="18" charset="2"/>
              <a:buNone/>
            </a:pPr>
            <a:endParaRPr lang="ru-RU"/>
          </a:p>
          <a:p>
            <a:pPr eaLnBrk="1" hangingPunct="1"/>
            <a:r>
              <a:rPr lang="ru-RU"/>
              <a:t>Способы и приемы мышления – приемы научного мышления (анализ, синтез, индукция, дедукция, аналогия, абстрагирование, обобщение)</a:t>
            </a:r>
          </a:p>
          <a:p>
            <a:pPr eaLnBrk="1" hangingPunct="1"/>
            <a:r>
              <a:rPr lang="ru-RU"/>
              <a:t>Методы мышления – моделирование, наблюдение, эксперимент, метод раскрытия противоречий (метод гипотез), описание.</a:t>
            </a:r>
          </a:p>
        </p:txBody>
      </p:sp>
      <p:pic>
        <p:nvPicPr>
          <p:cNvPr id="19458" name="Picture 6" descr="DSC0067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779838" y="4652963"/>
            <a:ext cx="3298825" cy="2068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88913"/>
            <a:ext cx="8229600" cy="4679950"/>
          </a:xfrm>
        </p:spPr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</a:pPr>
            <a:r>
              <a:rPr lang="ru-RU" sz="2200"/>
              <a:t>Педагогу необходимо </a:t>
            </a:r>
            <a:r>
              <a:rPr lang="ru-RU" sz="2200" b="1" u="sng"/>
              <a:t>создать условия</a:t>
            </a:r>
            <a:r>
              <a:rPr lang="ru-RU" sz="2200"/>
              <a:t>, чтобы сделать процесс </a:t>
            </a:r>
            <a:r>
              <a:rPr lang="ru-RU" sz="2200" b="1"/>
              <a:t>приобретения знания мотивированным, научить ребенка ставить перед собой цель  деятельности и находить пути и средства ее достижения, помогать ребенку сформировать у себя способность к самоконтролю,  самооценке. </a:t>
            </a:r>
          </a:p>
          <a:p>
            <a:pPr eaLnBrk="1" hangingPunct="1">
              <a:lnSpc>
                <a:spcPct val="90000"/>
              </a:lnSpc>
            </a:pPr>
            <a:r>
              <a:rPr lang="ru-RU" sz="2200"/>
              <a:t>При деятельностном подходе к обучению основные усилия педагога должны направляться на помощь детям не в запоминании отдельных сведений, правил, а в освоении общего для многих случаев </a:t>
            </a:r>
            <a:r>
              <a:rPr lang="ru-RU" sz="2200" b="1"/>
              <a:t>способа действия</a:t>
            </a:r>
            <a:r>
              <a:rPr lang="ru-RU" sz="2200"/>
              <a:t>. Заботиться надо не просто о правильности решения той или иной конкретной задачи, не просто о правильности результата, а о правильном выполнении необходимого </a:t>
            </a:r>
            <a:r>
              <a:rPr lang="ru-RU" sz="2200" b="1"/>
              <a:t>способа действия</a:t>
            </a:r>
            <a:r>
              <a:rPr lang="ru-RU" sz="2200"/>
              <a:t>. </a:t>
            </a:r>
            <a:r>
              <a:rPr lang="ru-RU" sz="2200">
                <a:solidFill>
                  <a:srgbClr val="FF0000"/>
                </a:solidFill>
              </a:rPr>
              <a:t>Верный способ действия приведёт к верному результату.</a:t>
            </a:r>
            <a:br>
              <a:rPr lang="ru-RU" sz="2200"/>
            </a:br>
            <a:endParaRPr lang="ru-RU" sz="2200"/>
          </a:p>
          <a:p>
            <a:pPr eaLnBrk="1" hangingPunct="1">
              <a:lnSpc>
                <a:spcPct val="90000"/>
              </a:lnSpc>
            </a:pPr>
            <a:endParaRPr lang="ru-RU" sz="2200"/>
          </a:p>
        </p:txBody>
      </p:sp>
      <p:pic>
        <p:nvPicPr>
          <p:cNvPr id="20482" name="Picture 3" descr="DSC0015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676900" y="4365625"/>
            <a:ext cx="3179763" cy="2384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3" name="Picture 10" descr="SDC1916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42988" y="4387850"/>
            <a:ext cx="2954337" cy="2332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z="2800" b="1"/>
              <a:t>Структура образовательной деятельности </a:t>
            </a:r>
            <a:r>
              <a:rPr lang="ru-RU" sz="2800"/>
              <a:t> </a:t>
            </a:r>
            <a:r>
              <a:rPr lang="ru-RU" sz="2800" b="1"/>
              <a:t>на основе деятельностного подхода</a:t>
            </a:r>
          </a:p>
        </p:txBody>
      </p:sp>
      <p:sp>
        <p:nvSpPr>
          <p:cNvPr id="21506" name="Rectangle 3"/>
          <p:cNvSpPr>
            <a:spLocks noGrp="1"/>
          </p:cNvSpPr>
          <p:nvPr>
            <p:ph type="body" idx="1"/>
          </p:nvPr>
        </p:nvSpPr>
        <p:spPr>
          <a:xfrm>
            <a:off x="457200" y="1219200"/>
            <a:ext cx="8229600" cy="4910138"/>
          </a:xfrm>
        </p:spPr>
        <p:txBody>
          <a:bodyPr/>
          <a:lstStyle/>
          <a:p>
            <a:pPr eaLnBrk="1" hangingPunct="1"/>
            <a:r>
              <a:rPr lang="ru-RU"/>
              <a:t>Создание проблемной ситуации </a:t>
            </a:r>
          </a:p>
          <a:p>
            <a:pPr eaLnBrk="1" hangingPunct="1"/>
            <a:r>
              <a:rPr lang="ru-RU"/>
              <a:t>Целевая установка </a:t>
            </a:r>
          </a:p>
          <a:p>
            <a:pPr eaLnBrk="1" hangingPunct="1"/>
            <a:r>
              <a:rPr lang="ru-RU"/>
              <a:t>Мотивирование к деятельности </a:t>
            </a:r>
          </a:p>
          <a:p>
            <a:pPr eaLnBrk="1" hangingPunct="1"/>
            <a:r>
              <a:rPr lang="ru-RU"/>
              <a:t>Проектирование решений проблемной ситуации</a:t>
            </a:r>
          </a:p>
          <a:p>
            <a:pPr eaLnBrk="1" hangingPunct="1"/>
            <a:r>
              <a:rPr lang="ru-RU"/>
              <a:t>Выполнение действий (заданий)</a:t>
            </a:r>
          </a:p>
          <a:p>
            <a:pPr eaLnBrk="1" hangingPunct="1"/>
            <a:r>
              <a:rPr lang="ru-RU"/>
              <a:t>Анализ результатов деятельности</a:t>
            </a:r>
          </a:p>
          <a:p>
            <a:pPr eaLnBrk="1" hangingPunct="1"/>
            <a:r>
              <a:rPr lang="ru-RU"/>
              <a:t>Подведение итогов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2832" name="Group 64"/>
          <p:cNvGraphicFramePr>
            <a:graphicFrameLocks noGrp="1"/>
          </p:cNvGraphicFramePr>
          <p:nvPr>
            <p:ph idx="1"/>
          </p:nvPr>
        </p:nvGraphicFramePr>
        <p:xfrm>
          <a:off x="250825" y="260350"/>
          <a:ext cx="8713788" cy="6629400"/>
        </p:xfrm>
        <a:graphic>
          <a:graphicData uri="http://schemas.openxmlformats.org/drawingml/2006/table">
            <a:tbl>
              <a:tblPr/>
              <a:tblGrid>
                <a:gridCol w="38163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89743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7921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6000"/>
                        <a:buFont typeface="Wingdings 3" pitchFamily="18" charset="2"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Занятие-  рисование, тема «Светофор», группа - средняя 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6000"/>
                        <a:buFont typeface="Wingdings 3" pitchFamily="18" charset="2"/>
                        <a:buNone/>
                        <a:tabLst/>
                      </a:pPr>
                      <a:r>
                        <a:rPr kumimoji="0" lang="ru-RU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Занятие-  рисование, тема «Светофор», группа - средняя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000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6000"/>
                        <a:buFont typeface="Wingdings 3" pitchFamily="18" charset="2"/>
                        <a:buNone/>
                        <a:tabLst/>
                      </a:pPr>
                      <a:r>
                        <a:rPr kumimoji="0" lang="ru-RU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Актуализация знаний – игра с использованием модели пешеходного перехода и модели светофора. Уточнение сигналов светофора и правил поведения 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6000"/>
                        <a:buFont typeface="Wingdings 3" pitchFamily="18" charset="2"/>
                        <a:buNone/>
                        <a:tabLst/>
                      </a:pPr>
                      <a:r>
                        <a:rPr kumimoji="0" lang="ru-RU" sz="1600" b="1" i="0" u="sng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Сюрпризный момент, мотивация и цель </a:t>
                      </a:r>
                      <a:r>
                        <a:rPr kumimoji="0" lang="ru-RU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 – объявлен конкурс рисунков «Лучший светофор»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6000"/>
                        <a:buFont typeface="Wingdings 3" pitchFamily="18" charset="2"/>
                        <a:buNone/>
                        <a:tabLst/>
                      </a:pPr>
                      <a:r>
                        <a:rPr kumimoji="0" lang="ru-RU" sz="1600" b="1" i="0" u="sng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Актуализация знаний</a:t>
                      </a:r>
                      <a:r>
                        <a:rPr kumimoji="0" lang="ru-RU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 – что это. Для чего, сигналы светофора, значит на нашем светофоре  должен быть корпус и три окна-сигнала.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6000"/>
                        <a:buFont typeface="Wingdings 3" pitchFamily="18" charset="2"/>
                        <a:buNone/>
                        <a:tabLst/>
                      </a:pPr>
                      <a:endParaRPr kumimoji="0" lang="ru-RU" sz="16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238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6000"/>
                        <a:buFont typeface="Wingdings 3" pitchFamily="18" charset="2"/>
                        <a:buNone/>
                        <a:tabLst/>
                      </a:pPr>
                      <a:r>
                        <a:rPr kumimoji="0" lang="ru-RU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Предлагает пройти к рабочим местам (все уже на столах).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6000"/>
                        <a:buFont typeface="Wingdings 3" pitchFamily="18" charset="2"/>
                        <a:buNone/>
                        <a:tabLst/>
                      </a:pPr>
                      <a:r>
                        <a:rPr kumimoji="0" lang="ru-RU" sz="1600" b="1" i="0" u="sng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средства достижения</a:t>
                      </a:r>
                      <a:r>
                        <a:rPr kumimoji="0" lang="ru-RU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 - чем мы можем воспользоваться для создания работ? Краски, карандаши, фломастеры и т.д. Готовьте свои рабочие места самостоятельно. Присаживайтесь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032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6000"/>
                        <a:buFont typeface="Wingdings 3" pitchFamily="18" charset="2"/>
                        <a:buNone/>
                        <a:tabLst/>
                      </a:pPr>
                      <a:r>
                        <a:rPr kumimoji="0" lang="ru-RU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Показ способа изображения светофора, напоминание правил пользования краской, кистью.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6000"/>
                        <a:buFont typeface="Wingdings 3" pitchFamily="18" charset="2"/>
                        <a:buNone/>
                        <a:tabLst/>
                      </a:pPr>
                      <a:r>
                        <a:rPr kumimoji="0" lang="ru-RU" sz="1600" b="1" i="0" u="sng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способы </a:t>
                      </a:r>
                      <a:r>
                        <a:rPr kumimoji="0" lang="ru-RU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-  вместе подумаем, как мы можем изобразить светофор? Кто желает показать? Кто дополнит? Каким  приемом мы будем закрашивать сигналы светофора? А можно еще и круговым вращением кисти вдоль контура круга , смещаясь с центру. Кто-нибудь еще знает другие интересные способы изображения?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6000"/>
                        <a:buFont typeface="Wingdings 3" pitchFamily="18" charset="2"/>
                        <a:buNone/>
                        <a:tabLst/>
                      </a:pPr>
                      <a:r>
                        <a:rPr kumimoji="0" lang="ru-RU" sz="1600" b="1" i="0" u="sng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Критерии оценки</a:t>
                      </a:r>
                      <a:r>
                        <a:rPr kumimoji="0" lang="ru-RU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: три сигнала, соответствующего цвета, должны быть правильной  круглой формы, цветовая гамма должна быть яркой, цвета не смешиваются.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4842" name="Group 26"/>
          <p:cNvGraphicFramePr>
            <a:graphicFrameLocks noGrp="1"/>
          </p:cNvGraphicFramePr>
          <p:nvPr>
            <p:ph/>
          </p:nvPr>
        </p:nvGraphicFramePr>
        <p:xfrm>
          <a:off x="457200" y="152400"/>
          <a:ext cx="8229600" cy="2955925"/>
        </p:xfrm>
        <a:graphic>
          <a:graphicData uri="http://schemas.openxmlformats.org/drawingml/2006/table">
            <a:tbl>
              <a:tblPr/>
              <a:tblGrid>
                <a:gridCol w="4114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114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7556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6000"/>
                        <a:buFont typeface="Wingdings 3" pitchFamily="18" charset="2"/>
                        <a:buNone/>
                        <a:tabLst/>
                      </a:pPr>
                      <a:r>
                        <a:rPr kumimoji="0" lang="ru-RU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Самостоятельная работа детей.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6000"/>
                        <a:buFont typeface="Wingdings 3" pitchFamily="18" charset="2"/>
                        <a:buNone/>
                        <a:tabLst/>
                      </a:pPr>
                      <a:r>
                        <a:rPr kumimoji="0" lang="ru-RU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Самостоятельная работа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651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6000"/>
                        <a:buFont typeface="Wingdings 3" pitchFamily="18" charset="2"/>
                        <a:buNone/>
                        <a:tabLst/>
                      </a:pPr>
                      <a:r>
                        <a:rPr kumimoji="0" lang="ru-RU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Оказание индивидуальной помощи.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6000"/>
                        <a:buFont typeface="Wingdings 3" pitchFamily="18" charset="2"/>
                        <a:buNone/>
                        <a:tabLst/>
                      </a:pPr>
                      <a:r>
                        <a:rPr kumimoji="0" lang="ru-RU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Оказание индивидуальной помощи</a:t>
                      </a:r>
                      <a:r>
                        <a:rPr kumimoji="0" lang="ru-RU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6000"/>
                        <a:buFont typeface="Wingdings 3" pitchFamily="18" charset="2"/>
                        <a:buNone/>
                        <a:tabLst/>
                      </a:pPr>
                      <a:r>
                        <a:rPr kumimoji="0" lang="ru-RU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Осуществление самоконтроля в процессе и после работы.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350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6000"/>
                        <a:buFont typeface="Wingdings 3" pitchFamily="18" charset="2"/>
                        <a:buNone/>
                        <a:tabLst/>
                      </a:pPr>
                      <a:r>
                        <a:rPr kumimoji="0" lang="ru-RU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Подведение итога занятия, рассматривание детских работ.  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6000"/>
                        <a:buFont typeface="Wingdings 3" pitchFamily="18" charset="2"/>
                        <a:buNone/>
                        <a:tabLst/>
                      </a:pPr>
                      <a:r>
                        <a:rPr kumimoji="0" lang="ru-RU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Оценка работ на основе заданных критериев. Собираем работы для отправки на выставку-конкурс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23567" name="Rectangle 25"/>
          <p:cNvSpPr>
            <a:spLocks noChangeArrowheads="1"/>
          </p:cNvSpPr>
          <p:nvPr/>
        </p:nvSpPr>
        <p:spPr bwMode="auto">
          <a:xfrm>
            <a:off x="323850" y="3162300"/>
            <a:ext cx="5688013" cy="1476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ru-RU" b="1">
                <a:solidFill>
                  <a:srgbClr val="FF0000"/>
                </a:solidFill>
              </a:rPr>
              <a:t>Характерной чертой технологии деятельностного метода обучения является способность ребенка проектировать предстоящую деятельность, быть ее субъектом.</a:t>
            </a:r>
          </a:p>
        </p:txBody>
      </p:sp>
      <p:sp>
        <p:nvSpPr>
          <p:cNvPr id="23568" name="Rectangle 27"/>
          <p:cNvSpPr>
            <a:spLocks noChangeArrowheads="1"/>
          </p:cNvSpPr>
          <p:nvPr/>
        </p:nvSpPr>
        <p:spPr bwMode="auto">
          <a:xfrm>
            <a:off x="4716463" y="5743575"/>
            <a:ext cx="4248150" cy="1201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>
              <a:tabLst>
                <a:tab pos="-228600" algn="l"/>
                <a:tab pos="228600" algn="l"/>
              </a:tabLst>
            </a:pPr>
            <a:r>
              <a:rPr lang="ru-RU" b="1"/>
              <a:t>Конечной целью обучения является формирование способа действий.</a:t>
            </a:r>
          </a:p>
          <a:p>
            <a:pPr algn="ctr">
              <a:tabLst>
                <a:tab pos="-228600" algn="l"/>
                <a:tab pos="228600" algn="l"/>
              </a:tabLst>
            </a:pPr>
            <a:endParaRPr lang="ru-RU" b="1"/>
          </a:p>
        </p:txBody>
      </p:sp>
      <p:pic>
        <p:nvPicPr>
          <p:cNvPr id="23569" name="Picture 2" descr="C:\Users\Eugene\Downloads\IMG_20161115_12020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588125" y="3213100"/>
            <a:ext cx="1803400" cy="2403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70" name="Picture 3" descr="C:\Users\Eugene\Downloads\IMG_20161115_120136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908175" y="4508500"/>
            <a:ext cx="2879725" cy="2233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Начальная">
  <a:themeElements>
    <a:clrScheme name="Начальная">
      <a:dk1>
        <a:sysClr val="windowText" lastClr="000000"/>
      </a:dk1>
      <a:lt1>
        <a:sysClr val="window" lastClr="FFFFFF"/>
      </a:lt1>
      <a:dk2>
        <a:srgbClr val="464653"/>
      </a:dk2>
      <a:lt2>
        <a:srgbClr val="DDE9EC"/>
      </a:lt2>
      <a:accent1>
        <a:srgbClr val="727CA3"/>
      </a:accent1>
      <a:accent2>
        <a:srgbClr val="9FB8CD"/>
      </a:accent2>
      <a:accent3>
        <a:srgbClr val="D2DA7A"/>
      </a:accent3>
      <a:accent4>
        <a:srgbClr val="FADA7A"/>
      </a:accent4>
      <a:accent5>
        <a:srgbClr val="B88472"/>
      </a:accent5>
      <a:accent6>
        <a:srgbClr val="8E736A"/>
      </a:accent6>
      <a:hlink>
        <a:srgbClr val="B292CA"/>
      </a:hlink>
      <a:folHlink>
        <a:srgbClr val="6B5680"/>
      </a:folHlink>
    </a:clrScheme>
    <a:fontScheme name="Начальная">
      <a:majorFont>
        <a:latin typeface="Bookman Old Style"/>
        <a:ea typeface=""/>
        <a:cs typeface=""/>
        <a:font script="Grek" typeface="Cambria"/>
        <a:font script="Cyrl" typeface="Cambria"/>
        <a:font script="Jpan" typeface="HG明朝E"/>
        <a:font script="Hang" typeface="돋움"/>
        <a:font script="Hans" typeface="宋体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Gill Sans MT"/>
        <a:ea typeface=""/>
        <a:cs typeface=""/>
        <a:font script="Grek" typeface="Calibri"/>
        <a:font script="Cyrl" typeface="Calibri"/>
        <a:font script="Jpan" typeface="ＭＳ Ｐゴシック"/>
        <a:font script="Hang" typeface="맑은 고딕"/>
        <a:font script="Hans" typeface="华文新魏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Начальная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30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balanced" dir="t">
              <a:rot lat="0" lon="0" rev="0"/>
            </a:lightRig>
          </a:scene3d>
          <a:sp3d prstMaterial="matte">
            <a:bevelT w="0" h="0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scene3d>
            <a:camera prst="orthographicFront" fov="0">
              <a:rot lat="0" lon="0" rev="0"/>
            </a:camera>
            <a:lightRig rig="soft" dir="t">
              <a:rot lat="0" lon="0" rev="2700000"/>
            </a:lightRig>
          </a:scene3d>
          <a:sp3d prstMaterial="matte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60000"/>
                <a:satMod val="300000"/>
              </a:schemeClr>
            </a:gs>
            <a:gs pos="30000">
              <a:schemeClr val="phClr">
                <a:shade val="80000"/>
                <a:satMod val="230000"/>
              </a:schemeClr>
            </a:gs>
            <a:gs pos="100000">
              <a:schemeClr val="phClr">
                <a:tint val="97000"/>
                <a:satMod val="22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6000"/>
                <a:satMod val="120000"/>
              </a:schemeClr>
              <a:schemeClr val="phClr">
                <a:tint val="90000"/>
              </a:schemeClr>
            </a:duotone>
          </a:blip>
          <a:tile tx="0" ty="0" sx="35000" sy="40000" flip="x" algn="tl"/>
        </a:blip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Начальная">
    <a:dk1>
      <a:sysClr val="windowText" lastClr="000000"/>
    </a:dk1>
    <a:lt1>
      <a:sysClr val="window" lastClr="FFFFFF"/>
    </a:lt1>
    <a:dk2>
      <a:srgbClr val="464653"/>
    </a:dk2>
    <a:lt2>
      <a:srgbClr val="DDE9EC"/>
    </a:lt2>
    <a:accent1>
      <a:srgbClr val="727CA3"/>
    </a:accent1>
    <a:accent2>
      <a:srgbClr val="9FB8CD"/>
    </a:accent2>
    <a:accent3>
      <a:srgbClr val="D2DA7A"/>
    </a:accent3>
    <a:accent4>
      <a:srgbClr val="FADA7A"/>
    </a:accent4>
    <a:accent5>
      <a:srgbClr val="B88472"/>
    </a:accent5>
    <a:accent6>
      <a:srgbClr val="8E736A"/>
    </a:accent6>
    <a:hlink>
      <a:srgbClr val="B292CA"/>
    </a:hlink>
    <a:folHlink>
      <a:srgbClr val="6B5680"/>
    </a:folHlink>
  </a:clrScheme>
</a:themeOverride>
</file>

<file path=ppt/theme/themeOverride2.xml><?xml version="1.0" encoding="utf-8"?>
<a:themeOverride xmlns:a="http://schemas.openxmlformats.org/drawingml/2006/main">
  <a:clrScheme name="Начальная">
    <a:dk1>
      <a:sysClr val="windowText" lastClr="000000"/>
    </a:dk1>
    <a:lt1>
      <a:sysClr val="window" lastClr="FFFFFF"/>
    </a:lt1>
    <a:dk2>
      <a:srgbClr val="464653"/>
    </a:dk2>
    <a:lt2>
      <a:srgbClr val="DDE9EC"/>
    </a:lt2>
    <a:accent1>
      <a:srgbClr val="727CA3"/>
    </a:accent1>
    <a:accent2>
      <a:srgbClr val="9FB8CD"/>
    </a:accent2>
    <a:accent3>
      <a:srgbClr val="D2DA7A"/>
    </a:accent3>
    <a:accent4>
      <a:srgbClr val="FADA7A"/>
    </a:accent4>
    <a:accent5>
      <a:srgbClr val="B88472"/>
    </a:accent5>
    <a:accent6>
      <a:srgbClr val="8E736A"/>
    </a:accent6>
    <a:hlink>
      <a:srgbClr val="B292CA"/>
    </a:hlink>
    <a:folHlink>
      <a:srgbClr val="6B568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Origin</Template>
  <TotalTime>350</TotalTime>
  <Words>882</Words>
  <Application>Microsoft Office PowerPoint</Application>
  <PresentationFormat>Экран (4:3)</PresentationFormat>
  <Paragraphs>100</Paragraphs>
  <Slides>14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22" baseType="lpstr">
      <vt:lpstr>Arial</vt:lpstr>
      <vt:lpstr>Bookman Old Style</vt:lpstr>
      <vt:lpstr>Calibri</vt:lpstr>
      <vt:lpstr>Cambria</vt:lpstr>
      <vt:lpstr>Gill Sans MT</vt:lpstr>
      <vt:lpstr>Wingdings</vt:lpstr>
      <vt:lpstr>Wingdings 3</vt:lpstr>
      <vt:lpstr>Начальная</vt:lpstr>
      <vt:lpstr>Деятельностный подход  при организации и проведении непосредственной образовательной деятельности с детьми дошкольного возраста. Материал семинара </vt:lpstr>
      <vt:lpstr>ДЕЯТЕЛЬНОСТЬ -        специфически человеческая  форма активного отношения к окружающему миру, содержание   которой составляет его целесообразное изменение и преобразование. </vt:lpstr>
      <vt:lpstr>Психологическую основу концепции деятельностного подхода к обучению составляют положения:</vt:lpstr>
      <vt:lpstr>Презентация PowerPoint</vt:lpstr>
      <vt:lpstr>Презентация PowerPoint</vt:lpstr>
      <vt:lpstr>Презентация PowerPoint</vt:lpstr>
      <vt:lpstr>Структура образовательной деятельности  на основе деятельностного подхода</vt:lpstr>
      <vt:lpstr>Презентация PowerPoint</vt:lpstr>
      <vt:lpstr>Презентация PowerPoint</vt:lpstr>
      <vt:lpstr>Какие методы и технологии позволяют реализовать деятельностный подход   в ДОУ? </vt:lpstr>
      <vt:lpstr>Презентация PowerPoint</vt:lpstr>
      <vt:lpstr>Презентация PowerPoint</vt:lpstr>
      <vt:lpstr>                                  Структура образовательной деятельности  на основе деятельностного подхода   </vt:lpstr>
      <vt:lpstr>Методологические подходы к организации занятий с детьми:  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Деятельностный подход: основные положения, авторы подхода, технологии, обеспечивающие реализацию данного подхода.</dc:title>
  <dc:creator>Eugene</dc:creator>
  <cp:lastModifiedBy>Golovash</cp:lastModifiedBy>
  <cp:revision>30</cp:revision>
  <dcterms:created xsi:type="dcterms:W3CDTF">2016-11-08T11:16:26Z</dcterms:created>
  <dcterms:modified xsi:type="dcterms:W3CDTF">2018-04-17T10:06:35Z</dcterms:modified>
</cp:coreProperties>
</file>