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76" r:id="rId2"/>
    <p:sldId id="273" r:id="rId3"/>
    <p:sldId id="256" r:id="rId4"/>
    <p:sldId id="260" r:id="rId5"/>
    <p:sldId id="268" r:id="rId6"/>
    <p:sldId id="261" r:id="rId7"/>
    <p:sldId id="266" r:id="rId8"/>
    <p:sldId id="267" r:id="rId9"/>
    <p:sldId id="270" r:id="rId10"/>
    <p:sldId id="271" r:id="rId11"/>
    <p:sldId id="277" r:id="rId12"/>
    <p:sldId id="264" r:id="rId13"/>
    <p:sldId id="265" r:id="rId14"/>
    <p:sldId id="280" r:id="rId15"/>
    <p:sldId id="286" r:id="rId16"/>
    <p:sldId id="287" r:id="rId17"/>
    <p:sldId id="288" r:id="rId18"/>
    <p:sldId id="262" r:id="rId19"/>
    <p:sldId id="269" r:id="rId20"/>
    <p:sldId id="275" r:id="rId21"/>
    <p:sldId id="272" r:id="rId22"/>
    <p:sldId id="274" r:id="rId23"/>
    <p:sldId id="278" r:id="rId24"/>
    <p:sldId id="279" r:id="rId25"/>
    <p:sldId id="284" r:id="rId26"/>
    <p:sldId id="285" r:id="rId27"/>
    <p:sldId id="281" r:id="rId28"/>
    <p:sldId id="282" r:id="rId29"/>
    <p:sldId id="25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40" autoAdjust="0"/>
  </p:normalViewPr>
  <p:slideViewPr>
    <p:cSldViewPr>
      <p:cViewPr>
        <p:scale>
          <a:sx n="77" d="100"/>
          <a:sy n="77" d="100"/>
        </p:scale>
        <p:origin x="-114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3B6AD-2D29-42F2-AEF9-12A84CE9C991}" type="datetimeFigureOut">
              <a:rPr lang="ru-RU" smtClean="0"/>
              <a:t>29.11.2015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45606-622D-45A6-B514-A195A5900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73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45606-622D-45A6-B514-A195A59000E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66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45606-622D-45A6-B514-A195A59000E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031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6423-5AC1-41FE-BF2E-CF0ECD665839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AB3-AD91-4371-904E-3BCD8C33CC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6423-5AC1-41FE-BF2E-CF0ECD665839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AB3-AD91-4371-904E-3BCD8C33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6423-5AC1-41FE-BF2E-CF0ECD665839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AB3-AD91-4371-904E-3BCD8C33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6423-5AC1-41FE-BF2E-CF0ECD665839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AB3-AD91-4371-904E-3BCD8C33CC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6423-5AC1-41FE-BF2E-CF0ECD665839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AB3-AD91-4371-904E-3BCD8C33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6423-5AC1-41FE-BF2E-CF0ECD665839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AB3-AD91-4371-904E-3BCD8C33CC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6423-5AC1-41FE-BF2E-CF0ECD665839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AB3-AD91-4371-904E-3BCD8C33CC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6423-5AC1-41FE-BF2E-CF0ECD665839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AB3-AD91-4371-904E-3BCD8C33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6423-5AC1-41FE-BF2E-CF0ECD665839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AB3-AD91-4371-904E-3BCD8C33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6423-5AC1-41FE-BF2E-CF0ECD665839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AB3-AD91-4371-904E-3BCD8C33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6423-5AC1-41FE-BF2E-CF0ECD665839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AB3-AD91-4371-904E-3BCD8C33CC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FC76423-5AC1-41FE-BF2E-CF0ECD665839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F5ECAB3-AD91-4371-904E-3BCD8C33CC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g"/><Relationship Id="rId9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8.jpeg"/><Relationship Id="rId7" Type="http://schemas.openxmlformats.org/officeDocument/2006/relationships/image" Target="../media/image92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g"/><Relationship Id="rId10" Type="http://schemas.openxmlformats.org/officeDocument/2006/relationships/image" Target="../media/image95.jpeg"/><Relationship Id="rId4" Type="http://schemas.openxmlformats.org/officeDocument/2006/relationships/image" Target="../media/image89.jpg"/><Relationship Id="rId9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1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rseniy\Desktop\првапрпав\024-0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16632"/>
            <a:ext cx="7715304" cy="525658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7545" y="5661248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mpir Deco" panose="02000400000000000000" pitchFamily="2" charset="0"/>
              </a:rPr>
              <a:t>Реки представляют собой горные потоки с водопадами, узкими скальными ущельями, теснинами, каньонами.</a:t>
            </a:r>
            <a:endParaRPr lang="ru-RU" sz="2400" b="1" dirty="0">
              <a:latin typeface="Ampir Deco" panose="02000400000000000000" pitchFamily="2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144000" cy="6336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6021288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mpir Deco" panose="02000400000000000000" pitchFamily="2" charset="0"/>
              </a:rPr>
              <a:t>Насчитывается  более  1200  озер.  Самое большое озеро Безмолвия с площадью водного зеркала 200000 кв. м особой красоты</a:t>
            </a:r>
            <a:endParaRPr lang="ru-RU" b="1" dirty="0">
              <a:latin typeface="Ampir Deco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52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396"/>
          </a:xfrm>
        </p:spPr>
        <p:txBody>
          <a:bodyPr>
            <a:noAutofit/>
          </a:bodyPr>
          <a:lstStyle/>
          <a:p>
            <a:pPr lvl="0"/>
            <a:r>
              <a:rPr lang="ru-RU" sz="2800" dirty="0" smtClean="0"/>
              <a:t>В </a:t>
            </a:r>
            <a:r>
              <a:rPr lang="ru-RU" sz="2800" dirty="0"/>
              <a:t>флоре заповедника зарегистрировано 900 видов сосудистых растений, много древних кавказских эндемиков. В заповеднике известно более 720 видов грибов. Для флоры заповедника характерно наличие древних видов и представителей, имеющих ограниченное распространение. Каждое пятое растение заповедника является эндемиком или реликтом. Заповедник является естественным хранилищем большого числа ставших редкими в других уголках планеты видов растений и животных. В Красную книгу России занесено 55 видов растений, произрастающих на территории Кавказского заповедника.</a:t>
            </a:r>
            <a:br>
              <a:rPr lang="ru-RU" sz="2800" dirty="0"/>
            </a:br>
            <a:endParaRPr lang="ru-RU" sz="28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seniy\Desktop\првапрпав\roscha3-300x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30153">
            <a:off x="506462" y="592859"/>
            <a:ext cx="2616096" cy="2075436"/>
          </a:xfrm>
          <a:prstGeom prst="rect">
            <a:avLst/>
          </a:prstGeom>
          <a:noFill/>
        </p:spPr>
      </p:pic>
      <p:pic>
        <p:nvPicPr>
          <p:cNvPr id="1026" name="Picture 2" descr="C:\Users\Arseniy\Desktop\првапрпав\kabardino05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0"/>
            <a:ext cx="2179960" cy="2670451"/>
          </a:xfrm>
          <a:prstGeom prst="rect">
            <a:avLst/>
          </a:prstGeom>
          <a:noFill/>
        </p:spPr>
      </p:pic>
      <p:pic>
        <p:nvPicPr>
          <p:cNvPr id="1027" name="Picture 3" descr="C:\Users\Arseniy\Desktop\првапрпав\kavkaz07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34016">
            <a:off x="5949794" y="219318"/>
            <a:ext cx="3024337" cy="243126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297">
            <a:off x="5785479" y="2438695"/>
            <a:ext cx="3079229" cy="22111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0" y="2534326"/>
            <a:ext cx="2967701" cy="2225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0" y="2241024"/>
            <a:ext cx="3178043" cy="2383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223">
            <a:off x="379023" y="4434304"/>
            <a:ext cx="1725814" cy="234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301">
            <a:off x="5808839" y="4559645"/>
            <a:ext cx="2916363" cy="2187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06" y="4803570"/>
            <a:ext cx="2999359" cy="19908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476996">
            <a:off x="5784706" y="2091600"/>
            <a:ext cx="199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Рододендроны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3" y="2204864"/>
            <a:ext cx="135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 Зверобой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840" y="6453336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Падуб </a:t>
            </a:r>
            <a:r>
              <a:rPr lang="ru-RU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колхидский</a:t>
            </a:r>
            <a:endParaRPr lang="ru-RU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-27384"/>
            <a:ext cx="2245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  </a:t>
            </a:r>
            <a:r>
              <a:rPr lang="ru-RU" sz="4000" b="1" dirty="0" smtClean="0">
                <a:solidFill>
                  <a:srgbClr val="FF0000"/>
                </a:solidFill>
              </a:rPr>
              <a:t>ФЛОРА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481878">
            <a:off x="6438797" y="4514192"/>
            <a:ext cx="2216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  Ломонос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467">
            <a:off x="278815" y="306958"/>
            <a:ext cx="3623528" cy="2717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768884">
            <a:off x="4874274" y="2811908"/>
            <a:ext cx="2928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            Тис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897">
            <a:off x="5484143" y="272081"/>
            <a:ext cx="3494084" cy="2620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985182">
            <a:off x="1835696" y="2968195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Самшит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648">
            <a:off x="215033" y="3662568"/>
            <a:ext cx="2881401" cy="2229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725">
            <a:off x="5937415" y="3635207"/>
            <a:ext cx="3185258" cy="2164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009860">
            <a:off x="1608332" y="5880005"/>
            <a:ext cx="175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Падуб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800261">
            <a:off x="6046285" y="5282454"/>
            <a:ext cx="2446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</a:t>
            </a:r>
            <a:r>
              <a:rPr lang="ru-RU" sz="2800" b="1" dirty="0" err="1" smtClean="0">
                <a:solidFill>
                  <a:srgbClr val="FF0000"/>
                </a:solidFill>
              </a:rPr>
              <a:t>Сассапариль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18" y="3122846"/>
            <a:ext cx="2736304" cy="2787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59832" y="5910371"/>
            <a:ext cx="2909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    Кавказская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         лилия                  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01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44" y="0"/>
            <a:ext cx="2754306" cy="3645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3061040" cy="3645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89040"/>
            <a:ext cx="4320480" cy="3065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78" y="0"/>
            <a:ext cx="3112318" cy="364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97" y="3789040"/>
            <a:ext cx="4490799" cy="306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97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26528"/>
            <a:ext cx="3273153" cy="4131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" y="0"/>
            <a:ext cx="3410903" cy="27480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" y="2759334"/>
            <a:ext cx="3219822" cy="41099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91" y="2759334"/>
            <a:ext cx="3082445" cy="4109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0"/>
            <a:ext cx="3703840" cy="2748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0"/>
            <a:ext cx="2520280" cy="277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51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0"/>
            <a:ext cx="2915816" cy="3605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12" y="22412"/>
            <a:ext cx="6051637" cy="35775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58088"/>
            <a:ext cx="4104456" cy="3010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58088"/>
            <a:ext cx="4506078" cy="301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37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818658"/>
          </a:xfrm>
        </p:spPr>
        <p:txBody>
          <a:bodyPr>
            <a:noAutofit/>
          </a:bodyPr>
          <a:lstStyle/>
          <a:p>
            <a:pPr lvl="0" algn="l"/>
            <a:r>
              <a:rPr lang="ru-RU" sz="2400" dirty="0" smtClean="0"/>
              <a:t>В </a:t>
            </a:r>
            <a:r>
              <a:rPr lang="ru-RU" sz="2400" dirty="0"/>
              <a:t>заповеднике обитает 89 видов млекопитающих, птиц, в том числе гнездящихся, видов пресмыкающихся, земноводных, рыб, круглоротых, моллюски и около 10 000 видов насекомых. Многие животные заповедника имеют ограниченное распространение (эндемики), либо являются живыми свидетелями прошлых геологических эпох (реликты). Особенно много их среди беспозвоночных животных, а также рыб, амфибий и рептилий. Животный мир заповедника неоднороден по своему происхождению. Здесь встречаются представители средиземноморской, кавказской, </a:t>
            </a:r>
            <a:r>
              <a:rPr lang="ru-RU" sz="2400" dirty="0" err="1"/>
              <a:t>колхидской</a:t>
            </a:r>
            <a:r>
              <a:rPr lang="ru-RU" sz="2400" dirty="0"/>
              <a:t> и европейской фаун. </a:t>
            </a:r>
            <a:r>
              <a:rPr lang="ru-RU" sz="2400" dirty="0" err="1"/>
              <a:t>Эндемичные</a:t>
            </a:r>
            <a:r>
              <a:rPr lang="ru-RU" sz="2400" dirty="0"/>
              <a:t> и реликтовые виды встречаются во всех высотных поясах гор.</a:t>
            </a:r>
            <a:br>
              <a:rPr lang="ru-RU" sz="2400" dirty="0"/>
            </a:br>
            <a:endParaRPr lang="ru-RU" sz="2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eniy\Desktop\првапрпав\2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94494">
            <a:off x="3072515" y="2259934"/>
            <a:ext cx="3350824" cy="2321194"/>
          </a:xfrm>
          <a:prstGeom prst="rect">
            <a:avLst/>
          </a:prstGeom>
          <a:noFill/>
        </p:spPr>
      </p:pic>
      <p:pic>
        <p:nvPicPr>
          <p:cNvPr id="4099" name="Picture 3" descr="C:\Users\Arseniy\Desktop\првапрпав\4901090e4c4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24213">
            <a:off x="3620226" y="300365"/>
            <a:ext cx="2736304" cy="1872208"/>
          </a:xfrm>
          <a:prstGeom prst="rect">
            <a:avLst/>
          </a:prstGeom>
          <a:noFill/>
        </p:spPr>
      </p:pic>
      <p:pic>
        <p:nvPicPr>
          <p:cNvPr id="2050" name="Picture 2" descr="C:\Users\Arseniy\Desktop\првапрпав\imgprevie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83899">
            <a:off x="484110" y="207112"/>
            <a:ext cx="2772816" cy="1810780"/>
          </a:xfrm>
          <a:prstGeom prst="rect">
            <a:avLst/>
          </a:prstGeom>
          <a:noFill/>
        </p:spPr>
      </p:pic>
      <p:pic>
        <p:nvPicPr>
          <p:cNvPr id="2051" name="Picture 3" descr="C:\Users\Arseniy\Desktop\првапрпав\sochinskiy_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50809">
            <a:off x="6812219" y="2593913"/>
            <a:ext cx="2191414" cy="1940216"/>
          </a:xfrm>
          <a:prstGeom prst="rect">
            <a:avLst/>
          </a:prstGeom>
          <a:noFill/>
        </p:spPr>
      </p:pic>
      <p:pic>
        <p:nvPicPr>
          <p:cNvPr id="2052" name="Picture 4" descr="C:\Users\Arseniy\Desktop\првапрпав\animal3_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360" y="2266172"/>
            <a:ext cx="2970316" cy="1754055"/>
          </a:xfrm>
          <a:prstGeom prst="rect">
            <a:avLst/>
          </a:prstGeom>
          <a:noFill/>
        </p:spPr>
      </p:pic>
      <p:pic>
        <p:nvPicPr>
          <p:cNvPr id="2053" name="Picture 5" descr="C:\Users\Arseniy\Desktop\првапрпав\hakal01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44891">
            <a:off x="6869230" y="74433"/>
            <a:ext cx="1800709" cy="286068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535319">
            <a:off x="683568" y="1700808"/>
            <a:ext cx="25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Кавказская норка</a:t>
            </a:r>
            <a:endParaRPr lang="ru-RU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282302">
            <a:off x="5292080" y="1463515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Лиса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898058">
            <a:off x="6578654" y="2364794"/>
            <a:ext cx="102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Волк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0291" y="364502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Тур</a:t>
            </a:r>
            <a:endParaRPr lang="ru-RU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1363418">
            <a:off x="3390018" y="4199966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Зубробизон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555">
            <a:off x="191548" y="4276523"/>
            <a:ext cx="3089135" cy="22012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778609">
            <a:off x="2339752" y="581511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Рысь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346">
            <a:off x="6091778" y="4353699"/>
            <a:ext cx="2733939" cy="20469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739784">
            <a:off x="6548279" y="450912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Бурый медведь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532" y="4770232"/>
            <a:ext cx="2723564" cy="19271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71009" y="4941168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Серна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07801" y="-27384"/>
            <a:ext cx="2368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 </a:t>
            </a:r>
            <a:r>
              <a:rPr lang="ru-RU" sz="4000" b="1" dirty="0" smtClean="0">
                <a:solidFill>
                  <a:srgbClr val="C00000"/>
                </a:solidFill>
              </a:rPr>
              <a:t>ФАУНА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352093">
            <a:off x="7959455" y="4171531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 Гадюка</a:t>
            </a:r>
            <a:endParaRPr lang="ru-RU" b="1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Исмаилов </a:t>
            </a:r>
            <a:r>
              <a:rPr lang="ru-RU" dirty="0" err="1" smtClean="0">
                <a:solidFill>
                  <a:srgbClr val="FF0000"/>
                </a:solidFill>
              </a:rPr>
              <a:t>Рамин</a:t>
            </a:r>
            <a:r>
              <a:rPr lang="ru-RU" dirty="0" smtClean="0">
                <a:solidFill>
                  <a:srgbClr val="FF0000"/>
                </a:solidFill>
              </a:rPr>
              <a:t> и Соловьёв Арсений.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Презентацию сделали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Пользователь\Desktop\Documents\природа\красиво\ComputerDesktopWallpapersCollection848_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60648"/>
            <a:ext cx="8100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Ampir Deco" panose="02000400000000000000" pitchFamily="2" charset="0"/>
              </a:rPr>
              <a:t>Кавказский заповедник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Ampir Deco" panose="02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0525" y="5517232"/>
            <a:ext cx="2444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Учитель географии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Шиженская Н.Н.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ГБОУ  школа №104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Санкт-Петербурга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5836">
            <a:off x="207318" y="183088"/>
            <a:ext cx="2942898" cy="2093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900920">
            <a:off x="1403648" y="178752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Выдра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01">
            <a:off x="6316709" y="150437"/>
            <a:ext cx="2463899" cy="344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5064" y="2996952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Ящерица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421">
            <a:off x="3086943" y="102235"/>
            <a:ext cx="3384376" cy="2254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754885">
            <a:off x="3491880" y="260648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/>
                </a:solidFill>
              </a:rPr>
              <a:t>Лебедь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3223">
            <a:off x="5652120" y="3438821"/>
            <a:ext cx="3311519" cy="24809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984579">
            <a:off x="5652120" y="5462676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Благородный олень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2891">
            <a:off x="240313" y="2325215"/>
            <a:ext cx="2270552" cy="2467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965602">
            <a:off x="611560" y="441501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Косуля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566" y="2368728"/>
            <a:ext cx="3262848" cy="21871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6123" y="4221088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Барсук</a:t>
            </a:r>
            <a:endParaRPr lang="ru-RU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975">
            <a:off x="2600383" y="4552818"/>
            <a:ext cx="3077946" cy="20519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21270837">
            <a:off x="4579669" y="445812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Серна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" y="4815834"/>
            <a:ext cx="2683431" cy="18231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1520" y="512938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Сокол</a:t>
            </a:r>
            <a:endParaRPr lang="ru-RU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6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1287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5589240"/>
            <a:ext cx="8964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000" dirty="0" smtClean="0"/>
              <a:t> </a:t>
            </a:r>
            <a:r>
              <a:rPr lang="ru-RU" sz="2400" b="1" dirty="0"/>
              <a:t>Строительство дороги ведётся под видом расширения тропы для конного туризма</a:t>
            </a:r>
            <a:r>
              <a:rPr lang="ru-RU" sz="2800" b="1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8640"/>
            <a:ext cx="25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Проблемы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5880">
            <a:off x="32736" y="250171"/>
            <a:ext cx="3672408" cy="26406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4484">
            <a:off x="4016937" y="416088"/>
            <a:ext cx="4548197" cy="28927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389">
            <a:off x="4410082" y="3042435"/>
            <a:ext cx="4320480" cy="3165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508">
            <a:off x="467544" y="3200699"/>
            <a:ext cx="4027559" cy="2892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478317">
            <a:off x="439492" y="2785804"/>
            <a:ext cx="19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Снежные лавины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 rot="20694754">
            <a:off x="2391956" y="5600753"/>
            <a:ext cx="124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Сели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 rot="879644">
            <a:off x="5014396" y="2781637"/>
            <a:ext cx="1112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Обвалы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 rot="21329736">
            <a:off x="6281256" y="5702205"/>
            <a:ext cx="105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Оползни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3674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971">
            <a:off x="578119" y="286599"/>
            <a:ext cx="2401939" cy="36029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057">
            <a:off x="6187188" y="318289"/>
            <a:ext cx="2461440" cy="35854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6632"/>
            <a:ext cx="2342852" cy="3528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3573016"/>
            <a:ext cx="446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Природная сказка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1107">
            <a:off x="773690" y="3648153"/>
            <a:ext cx="2010796" cy="2925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78">
            <a:off x="3765737" y="4151021"/>
            <a:ext cx="2045237" cy="26676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336">
            <a:off x="6850887" y="3778166"/>
            <a:ext cx="2039469" cy="27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88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166">
            <a:off x="616620" y="31409"/>
            <a:ext cx="2305381" cy="3456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261">
            <a:off x="6090927" y="158819"/>
            <a:ext cx="2237894" cy="33976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63" y="393341"/>
            <a:ext cx="2124382" cy="31993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302">
            <a:off x="1591832" y="2975906"/>
            <a:ext cx="2379886" cy="35698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754">
            <a:off x="4722870" y="2854347"/>
            <a:ext cx="2450213" cy="37199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     Красота природных ландшафтов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39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14313"/>
            <a:ext cx="8572500" cy="5806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6093296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  Как же красиво!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645310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581025"/>
            <a:ext cx="8572500" cy="5695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30932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        Заоблачные  горные дали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94962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568" y="188640"/>
            <a:ext cx="792353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 заповеднике открыты маршруты:</a:t>
            </a:r>
          </a:p>
          <a:p>
            <a:r>
              <a:rPr lang="ru-RU" dirty="0" smtClean="0"/>
              <a:t>№1   «Кордон </a:t>
            </a:r>
            <a:r>
              <a:rPr lang="ru-RU" dirty="0" err="1" smtClean="0"/>
              <a:t>Гузерипль</a:t>
            </a:r>
            <a:r>
              <a:rPr lang="ru-RU" dirty="0" smtClean="0"/>
              <a:t> –приют </a:t>
            </a:r>
            <a:r>
              <a:rPr lang="ru-RU" dirty="0" err="1" smtClean="0"/>
              <a:t>Фишт</a:t>
            </a:r>
            <a:r>
              <a:rPr lang="ru-RU" dirty="0" smtClean="0"/>
              <a:t>-кордон </a:t>
            </a:r>
            <a:r>
              <a:rPr lang="ru-RU" dirty="0" err="1" smtClean="0"/>
              <a:t>Бабук</a:t>
            </a:r>
            <a:r>
              <a:rPr lang="ru-RU" dirty="0" smtClean="0"/>
              <a:t>-Аул»</a:t>
            </a:r>
          </a:p>
          <a:p>
            <a:r>
              <a:rPr lang="ru-RU" dirty="0" smtClean="0"/>
              <a:t>№2   «Через горы к Черному морю через приют Водопадный»</a:t>
            </a:r>
          </a:p>
          <a:p>
            <a:r>
              <a:rPr lang="ru-RU" dirty="0" smtClean="0"/>
              <a:t>№5   «Вокруг горы </a:t>
            </a:r>
            <a:r>
              <a:rPr lang="ru-RU" dirty="0" err="1" smtClean="0"/>
              <a:t>Фишт</a:t>
            </a:r>
            <a:r>
              <a:rPr lang="ru-RU" dirty="0" smtClean="0"/>
              <a:t>»</a:t>
            </a:r>
          </a:p>
          <a:p>
            <a:r>
              <a:rPr lang="ru-RU" dirty="0" smtClean="0"/>
              <a:t>№7   «Кордон </a:t>
            </a:r>
            <a:r>
              <a:rPr lang="ru-RU" dirty="0" err="1" smtClean="0"/>
              <a:t>Карапырь</a:t>
            </a:r>
            <a:r>
              <a:rPr lang="ru-RU" dirty="0" smtClean="0"/>
              <a:t> – Урочище Ткачиха»</a:t>
            </a:r>
          </a:p>
          <a:p>
            <a:r>
              <a:rPr lang="ru-RU" dirty="0" smtClean="0"/>
              <a:t>№8   «Через перевал </a:t>
            </a:r>
            <a:r>
              <a:rPr lang="ru-RU" dirty="0" err="1" smtClean="0"/>
              <a:t>Аишха</a:t>
            </a:r>
            <a:r>
              <a:rPr lang="ru-RU" dirty="0" smtClean="0"/>
              <a:t> к Черному морю»</a:t>
            </a:r>
          </a:p>
          <a:p>
            <a:r>
              <a:rPr lang="ru-RU" dirty="0" smtClean="0"/>
              <a:t>№8А «Кордон Лаура – Лагерь Холодный»</a:t>
            </a:r>
          </a:p>
          <a:p>
            <a:r>
              <a:rPr lang="ru-RU" dirty="0" smtClean="0"/>
              <a:t>№9   «Кордон </a:t>
            </a:r>
            <a:r>
              <a:rPr lang="ru-RU" dirty="0" err="1" smtClean="0"/>
              <a:t>Пслух-оз.Кардывач</a:t>
            </a:r>
            <a:r>
              <a:rPr lang="ru-RU" dirty="0" smtClean="0"/>
              <a:t>»</a:t>
            </a:r>
          </a:p>
          <a:p>
            <a:r>
              <a:rPr lang="ru-RU" dirty="0" smtClean="0"/>
              <a:t>№12 «Урочище </a:t>
            </a:r>
            <a:r>
              <a:rPr lang="ru-RU" dirty="0" err="1" smtClean="0"/>
              <a:t>Имиритинка</a:t>
            </a:r>
            <a:r>
              <a:rPr lang="ru-RU" dirty="0" smtClean="0"/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103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34650"/>
            <a:ext cx="3184189" cy="20193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6100"/>
            <a:ext cx="2415897" cy="2136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41" y="334650"/>
            <a:ext cx="3092395" cy="20633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4904"/>
            <a:ext cx="2452221" cy="18937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620972"/>
            <a:ext cx="2367904" cy="1837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8" y="2574997"/>
            <a:ext cx="2968724" cy="1929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4365104"/>
            <a:ext cx="887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  </a:t>
            </a:r>
            <a:r>
              <a:rPr lang="ru-RU" sz="3600" b="1" dirty="0" smtClean="0">
                <a:solidFill>
                  <a:srgbClr val="7030A0"/>
                </a:solidFill>
              </a:rPr>
              <a:t>Приятного отдыха  в природном рае!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6" y="5011434"/>
            <a:ext cx="2198566" cy="17299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65" y="5011435"/>
            <a:ext cx="2089413" cy="17299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41" y="5011434"/>
            <a:ext cx="3668459" cy="179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29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57166"/>
            <a:ext cx="52920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 </a:t>
            </a:r>
            <a:r>
              <a:rPr lang="ru-RU" sz="3600" dirty="0" smtClean="0">
                <a:latin typeface="Antikvar Shadow" panose="020B0000000000000000" pitchFamily="34" charset="0"/>
              </a:rPr>
              <a:t>Как </a:t>
            </a:r>
            <a:r>
              <a:rPr lang="ru-RU" sz="3600" dirty="0">
                <a:latin typeface="Antikvar Shadow" panose="020B0000000000000000" pitchFamily="34" charset="0"/>
              </a:rPr>
              <a:t>добраться. </a:t>
            </a:r>
            <a:endParaRPr lang="ru-RU" sz="3600" dirty="0" smtClean="0">
              <a:latin typeface="Antikvar Shadow" panose="020B0000000000000000" pitchFamily="34" charset="0"/>
            </a:endParaRPr>
          </a:p>
          <a:p>
            <a:endParaRPr lang="ru-RU" sz="3600" dirty="0">
              <a:latin typeface="Antikvar Shadow" panose="020B0000000000000000" pitchFamily="34" charset="0"/>
            </a:endParaRPr>
          </a:p>
          <a:p>
            <a:endParaRPr lang="ru-RU" sz="3600" dirty="0" smtClean="0">
              <a:latin typeface="Antikvar Shadow" panose="020B0000000000000000" pitchFamily="34" charset="0"/>
            </a:endParaRPr>
          </a:p>
          <a:p>
            <a:r>
              <a:rPr lang="ru-RU" sz="2800" b="1" i="1" dirty="0" smtClean="0">
                <a:solidFill>
                  <a:srgbClr val="C00000"/>
                </a:solidFill>
              </a:rPr>
              <a:t>Все виды транспорта до Адлера.</a:t>
            </a:r>
          </a:p>
          <a:p>
            <a:r>
              <a:rPr lang="ru-RU" sz="2800" i="1" dirty="0" smtClean="0">
                <a:solidFill>
                  <a:srgbClr val="C00000"/>
                </a:solidFill>
              </a:rPr>
              <a:t>Пропуска </a:t>
            </a:r>
            <a:r>
              <a:rPr lang="ru-RU" sz="2800" i="1" dirty="0">
                <a:solidFill>
                  <a:srgbClr val="C00000"/>
                </a:solidFill>
              </a:rPr>
              <a:t>и билеты на прохождение экскурсионных маршрутов Кавказского заповедника можно приобрести в управлении заповедника, на </a:t>
            </a:r>
            <a:r>
              <a:rPr lang="ru-RU" sz="2800" i="1" dirty="0" smtClean="0">
                <a:solidFill>
                  <a:srgbClr val="C00000"/>
                </a:solidFill>
              </a:rPr>
              <a:t>КПП</a:t>
            </a:r>
          </a:p>
          <a:p>
            <a:r>
              <a:rPr lang="ru-RU" sz="2800" i="1" dirty="0" smtClean="0">
                <a:solidFill>
                  <a:srgbClr val="C00000"/>
                </a:solidFill>
              </a:rPr>
              <a:t> </a:t>
            </a:r>
            <a:r>
              <a:rPr lang="ru-RU" sz="2800" i="1" dirty="0" err="1" smtClean="0">
                <a:solidFill>
                  <a:srgbClr val="C00000"/>
                </a:solidFill>
              </a:rPr>
              <a:t>Бабук</a:t>
            </a:r>
            <a:r>
              <a:rPr lang="ru-RU" sz="2800" i="1" dirty="0" smtClean="0">
                <a:solidFill>
                  <a:srgbClr val="C00000"/>
                </a:solidFill>
              </a:rPr>
              <a:t>-Аул</a:t>
            </a:r>
            <a:r>
              <a:rPr lang="ru-RU" sz="2800" i="1" dirty="0" smtClean="0"/>
              <a:t>.</a:t>
            </a:r>
            <a:endParaRPr lang="ru-RU" sz="3600" i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805062"/>
          </a:xfrm>
        </p:spPr>
        <p:txBody>
          <a:bodyPr/>
          <a:lstStyle/>
          <a:p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28239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-481136" y="-387424"/>
            <a:ext cx="9722172" cy="7245424"/>
          </a:xfrm>
        </p:spPr>
      </p:pic>
      <p:sp>
        <p:nvSpPr>
          <p:cNvPr id="4" name="TextBox 3"/>
          <p:cNvSpPr txBox="1"/>
          <p:nvPr/>
        </p:nvSpPr>
        <p:spPr>
          <a:xfrm>
            <a:off x="107504" y="3789040"/>
            <a:ext cx="64087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dventure" panose="02000503020000020003" pitchFamily="2" charset="0"/>
              </a:rPr>
              <a:t>Государственный природный биосферный заповедник имени </a:t>
            </a:r>
          </a:p>
          <a:p>
            <a:r>
              <a:rPr lang="ru-RU" sz="2800" b="1" dirty="0" smtClean="0">
                <a:latin typeface="Adventure" panose="02000503020000020003" pitchFamily="2" charset="0"/>
              </a:rPr>
              <a:t>Х.Г . Шапошникова расположен на склонах Главного Кавказского хребта на территории Адыгеи, Карачаево-Черкесии и Краснодарского края.</a:t>
            </a:r>
            <a:endParaRPr lang="ru-RU" sz="2800" b="1" dirty="0">
              <a:latin typeface="Adventure" panose="02000503020000020003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143999" cy="734481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" y="188640"/>
            <a:ext cx="9143999" cy="4536504"/>
          </a:xfrm>
        </p:spPr>
        <p:txBody>
          <a:bodyPr/>
          <a:lstStyle/>
          <a:p>
            <a:pPr marL="0" lvl="0" indent="0" algn="l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Adventure" panose="02000503020000020003" pitchFamily="2" charset="0"/>
              </a:rPr>
              <a:t>Заповедник входит в состав Всемирного </a:t>
            </a:r>
            <a:r>
              <a:rPr lang="ru-RU" sz="3200" dirty="0">
                <a:solidFill>
                  <a:schemeClr val="tx1"/>
                </a:solidFill>
                <a:latin typeface="Adventure" panose="02000503020000020003" pitchFamily="2" charset="0"/>
              </a:rPr>
              <a:t>Н</a:t>
            </a:r>
            <a:r>
              <a:rPr lang="ru-RU" sz="3200" dirty="0" smtClean="0">
                <a:solidFill>
                  <a:schemeClr val="tx1"/>
                </a:solidFill>
                <a:latin typeface="Adventure" panose="02000503020000020003" pitchFamily="2" charset="0"/>
              </a:rPr>
              <a:t>аследия ЮНЕСКО «Западный Кавказ</a:t>
            </a:r>
            <a:r>
              <a:rPr lang="ru-RU" sz="3200" dirty="0" smtClean="0">
                <a:latin typeface="Adventure" panose="02000503020000020003" pitchFamily="2" charset="0"/>
              </a:rPr>
              <a:t>».</a:t>
            </a:r>
            <a:br>
              <a:rPr lang="ru-RU" sz="3200" dirty="0" smtClean="0">
                <a:latin typeface="Adventure" panose="02000503020000020003" pitchFamily="2" charset="0"/>
              </a:rPr>
            </a:br>
            <a:endParaRPr lang="ru-RU" sz="3200" dirty="0">
              <a:latin typeface="Adventure" panose="02000503020000020003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3212976"/>
            <a:ext cx="828092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/>
              <a:t>Он </a:t>
            </a:r>
            <a:r>
              <a:rPr lang="ru-RU" sz="2000" b="1" dirty="0"/>
              <a:t>расположен на границе умеренного и субтропического климатических поясов. Теплый и влажный климат в низкогорье имеет субтропический характер с положительными средними температурами января (+4,2 град. </a:t>
            </a:r>
            <a:r>
              <a:rPr lang="ru-RU" sz="2000" b="1" dirty="0" smtClean="0"/>
              <a:t>ͦС</a:t>
            </a:r>
            <a:r>
              <a:rPr lang="ru-RU" sz="2000" b="1" dirty="0"/>
              <a:t>) и высокими средними температурами июля и августа (+20 - 21 град. </a:t>
            </a:r>
            <a:r>
              <a:rPr lang="ru-RU" sz="2000" b="1" dirty="0" smtClean="0"/>
              <a:t>ͦС</a:t>
            </a:r>
            <a:r>
              <a:rPr lang="ru-RU" sz="2000" b="1" dirty="0"/>
              <a:t>). В горах снежный покров держится 5 и более месяцев. Лето умеренно теплое (средние температуры июля от +16 до +22 град. </a:t>
            </a:r>
            <a:r>
              <a:rPr lang="ru-RU" sz="2000" b="1" dirty="0" smtClean="0"/>
              <a:t>ͦС</a:t>
            </a:r>
            <a:r>
              <a:rPr lang="ru-RU" sz="2000" b="1" dirty="0"/>
              <a:t>), годовая сумма осадков 700-1200 мм, максимум приходится на раннее лето. Горный рельеф вызывает высотную поясность климата, на каждые </a:t>
            </a:r>
            <a:r>
              <a:rPr lang="ru-RU" sz="2000" b="1" dirty="0" smtClean="0"/>
              <a:t>200 </a:t>
            </a:r>
            <a:r>
              <a:rPr lang="ru-RU" sz="2000" b="1" dirty="0"/>
              <a:t>м поднятия над уровнем моря температура </a:t>
            </a:r>
            <a:r>
              <a:rPr lang="ru-RU" sz="2000" b="1" dirty="0" smtClean="0"/>
              <a:t>понижается </a:t>
            </a:r>
            <a:r>
              <a:rPr lang="ru-RU" sz="2000" b="1" dirty="0"/>
              <a:t>на 1</a:t>
            </a:r>
            <a:r>
              <a:rPr lang="ru-RU" sz="2000" b="1" dirty="0" smtClean="0"/>
              <a:t> </a:t>
            </a:r>
            <a:r>
              <a:rPr lang="ru-RU" sz="2000" b="1" dirty="0"/>
              <a:t>град</a:t>
            </a:r>
            <a:r>
              <a:rPr lang="ru-RU" sz="2800" dirty="0"/>
              <a:t>. </a:t>
            </a:r>
            <a:r>
              <a:rPr lang="ru-RU" sz="2800" dirty="0" smtClean="0"/>
              <a:t>ͦС</a:t>
            </a:r>
            <a:r>
              <a:rPr lang="ru-RU" sz="28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71800" y="764704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Климат</a:t>
            </a:r>
            <a:endParaRPr lang="ru-RU" sz="4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14290"/>
            <a:ext cx="8229600" cy="603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C:\Users\Arseniy\Desktop\првапрпав\1297085357_caucasian_game_reserve_map.gi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4077"/>
            <a:ext cx="8643998" cy="658107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63691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pir Deco" panose="02000400000000000000" pitchFamily="2" charset="0"/>
              </a:rPr>
              <a:t>Территория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pir Deco" panose="02000400000000000000" pitchFamily="2" charset="0"/>
              </a:rPr>
              <a:t>представляет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pir Deco" panose="02000400000000000000" pitchFamily="2" charset="0"/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pir Deco" panose="02000400000000000000" pitchFamily="2" charset="0"/>
              </a:rPr>
              <a:t>горный ландшафт и характеризуется высотными отметками от 260 до 3360 м над уровнем моря.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pir Deco" panose="02000400000000000000" pitchFamily="2" charset="0"/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pir Deco" panose="02000400000000000000" pitchFamily="2" charset="0"/>
              </a:rPr>
              <a:t>Главный Кавказский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pir Deco" panose="02000400000000000000" pitchFamily="2" charset="0"/>
              </a:rPr>
              <a:t>хребет протянулся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pir Deco" panose="02000400000000000000" pitchFamily="2" charset="0"/>
              </a:rPr>
              <a:t>с северо-запада на юго-восток. 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seniy\Desktop\првапрпав\8f8881928b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54868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mpir Deco" panose="02000400000000000000" pitchFamily="2" charset="0"/>
              </a:rPr>
              <a:t>Южная граница Биосферного заповедника проходит по отрогам Главного хребта,</a:t>
            </a:r>
          </a:p>
          <a:p>
            <a:r>
              <a:rPr lang="ru-RU" sz="2400" b="1" dirty="0" smtClean="0">
                <a:latin typeface="Ampir Deco" panose="02000400000000000000" pitchFamily="2" charset="0"/>
              </a:rPr>
              <a:t>разделенного горными реками.</a:t>
            </a:r>
          </a:p>
          <a:p>
            <a:r>
              <a:rPr lang="ru-RU" sz="2400" b="1" dirty="0" smtClean="0">
                <a:latin typeface="Ampir Deco" panose="02000400000000000000" pitchFamily="2" charset="0"/>
              </a:rPr>
              <a:t>Некоторые районы представляют собой карстовые ландшафты с большим количеством пещер.</a:t>
            </a:r>
            <a:endParaRPr lang="ru-RU" sz="2400" b="1" dirty="0">
              <a:latin typeface="Ampir Deco" panose="02000400000000000000" pitchFamily="2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4627002"/>
            <a:ext cx="871296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 </a:t>
            </a:r>
            <a:r>
              <a:rPr lang="ru-RU" sz="2400" b="1" dirty="0"/>
              <a:t>южного </a:t>
            </a:r>
            <a:r>
              <a:rPr lang="ru-RU" sz="2400" b="1" dirty="0" smtClean="0"/>
              <a:t>склона </a:t>
            </a:r>
            <a:r>
              <a:rPr lang="ru-RU" sz="2400" b="1" dirty="0"/>
              <a:t>Главного Кавказского хребта стекают и впадают в Черное море реки </a:t>
            </a:r>
            <a:r>
              <a:rPr lang="ru-RU" sz="2400" b="1" dirty="0" err="1"/>
              <a:t>Мзымта</a:t>
            </a:r>
            <a:r>
              <a:rPr lang="ru-RU" sz="2400" b="1" dirty="0"/>
              <a:t>, Хоста, Сочи, </a:t>
            </a:r>
            <a:r>
              <a:rPr lang="ru-RU" sz="2400" b="1" dirty="0" err="1" smtClean="0"/>
              <a:t>Шахе.С</a:t>
            </a:r>
            <a:r>
              <a:rPr lang="ru-RU" sz="2400" b="1" dirty="0" smtClean="0"/>
              <a:t> </a:t>
            </a:r>
            <a:r>
              <a:rPr lang="ru-RU" sz="2400" b="1" dirty="0"/>
              <a:t>северного </a:t>
            </a:r>
            <a:r>
              <a:rPr lang="ru-RU" sz="2400" b="1" dirty="0" err="1"/>
              <a:t>макросклона</a:t>
            </a:r>
            <a:r>
              <a:rPr lang="ru-RU" sz="2400" b="1" dirty="0"/>
              <a:t> – Белая, Малая Лаба, а также речки </a:t>
            </a:r>
            <a:r>
              <a:rPr lang="ru-RU" sz="2400" b="1" dirty="0" err="1"/>
              <a:t>Закан</a:t>
            </a:r>
            <a:r>
              <a:rPr lang="ru-RU" sz="2400" b="1" dirty="0"/>
              <a:t> и </a:t>
            </a:r>
            <a:r>
              <a:rPr lang="ru-RU" sz="2400" b="1" dirty="0" err="1"/>
              <a:t>Дамхурц</a:t>
            </a:r>
            <a:r>
              <a:rPr lang="ru-RU" sz="2400" b="1" dirty="0"/>
              <a:t>, относящиеся к бассейну Большой </a:t>
            </a:r>
            <a:r>
              <a:rPr lang="ru-RU" sz="2400" b="1" dirty="0" smtClean="0"/>
              <a:t>Лабы.</a:t>
            </a:r>
            <a:endParaRPr lang="ru-RU" sz="2400" b="1" dirty="0"/>
          </a:p>
          <a:p>
            <a:pPr lvl="0"/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876256" y="-675456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Воды</a:t>
            </a:r>
            <a:endParaRPr lang="ru-RU" sz="54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385</TotalTime>
  <Words>661</Words>
  <Application>Microsoft Office PowerPoint</Application>
  <PresentationFormat>Экран (4:3)</PresentationFormat>
  <Paragraphs>79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Презентацию сделали</vt:lpstr>
      <vt:lpstr>Презентация PowerPoint</vt:lpstr>
      <vt:lpstr> Заповедник входит в состав Всемирного Наследия ЮНЕСКО «Западный Кавказ». </vt:lpstr>
      <vt:lpstr>Презентация PowerPoint</vt:lpstr>
      <vt:lpstr>Презентация PowerPoint</vt:lpstr>
      <vt:lpstr>Территория представляет  горный ландшафт и характеризуется высотными отметками от 260 до 3360 м над уровнем моря.  Главный Кавказский хребет протянулся с северо-запада на юго-восток. </vt:lpstr>
      <vt:lpstr>Презентация PowerPoint</vt:lpstr>
      <vt:lpstr>Презентация PowerPoint</vt:lpstr>
      <vt:lpstr>Презентация PowerPoint</vt:lpstr>
      <vt:lpstr>Презентация PowerPoint</vt:lpstr>
      <vt:lpstr>В флоре заповедника зарегистрировано 900 видов сосудистых растений, много древних кавказских эндемиков. В заповеднике известно более 720 видов грибов. Для флоры заповедника характерно наличие древних видов и представителей, имеющих ограниченное распространение. Каждое пятое растение заповедника является эндемиком или реликтом. Заповедник является естественным хранилищем большого числа ставших редкими в других уголках планеты видов растений и животных. В Красную книгу России занесено 55 видов растений, произрастающих на территории Кавказского заповедника.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заповеднике обитает 89 видов млекопитающих, птиц, в том числе гнездящихся, видов пресмыкающихся, земноводных, рыб, круглоротых, моллюски и около 10 000 видов насекомых. Многие животные заповедника имеют ограниченное распространение (эндемики), либо являются живыми свидетелями прошлых геологических эпох (реликты). Особенно много их среди беспозвоночных животных, а также рыб, амфибий и рептилий. Животный мир заповедника неоднороден по своему происхождению. Здесь встречаются представители средиземноморской, кавказской, колхидской и европейской фаун. Эндемичные и реликтовые виды встречаются во всех высотных поясах гор.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Кавказский заповедник</dc:title>
  <dc:creator>Arseniy</dc:creator>
  <cp:lastModifiedBy>Пользователь</cp:lastModifiedBy>
  <cp:revision>50</cp:revision>
  <dcterms:created xsi:type="dcterms:W3CDTF">2014-01-22T16:36:13Z</dcterms:created>
  <dcterms:modified xsi:type="dcterms:W3CDTF">2015-11-29T10:47:11Z</dcterms:modified>
</cp:coreProperties>
</file>