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6"/>
  </p:notesMasterIdLst>
  <p:handoutMasterIdLst>
    <p:handoutMasterId r:id="rId67"/>
  </p:handoutMasterIdLst>
  <p:sldIdLst>
    <p:sldId id="256" r:id="rId2"/>
    <p:sldId id="257" r:id="rId3"/>
    <p:sldId id="300" r:id="rId4"/>
    <p:sldId id="288" r:id="rId5"/>
    <p:sldId id="301" r:id="rId6"/>
    <p:sldId id="286" r:id="rId7"/>
    <p:sldId id="302" r:id="rId8"/>
    <p:sldId id="303" r:id="rId9"/>
    <p:sldId id="320" r:id="rId10"/>
    <p:sldId id="304" r:id="rId11"/>
    <p:sldId id="287" r:id="rId12"/>
    <p:sldId id="258" r:id="rId13"/>
    <p:sldId id="259" r:id="rId14"/>
    <p:sldId id="285" r:id="rId15"/>
    <p:sldId id="260" r:id="rId16"/>
    <p:sldId id="289" r:id="rId17"/>
    <p:sldId id="261" r:id="rId18"/>
    <p:sldId id="262" r:id="rId19"/>
    <p:sldId id="264" r:id="rId20"/>
    <p:sldId id="265" r:id="rId21"/>
    <p:sldId id="268" r:id="rId22"/>
    <p:sldId id="266" r:id="rId23"/>
    <p:sldId id="269" r:id="rId24"/>
    <p:sldId id="270" r:id="rId25"/>
    <p:sldId id="290" r:id="rId26"/>
    <p:sldId id="271" r:id="rId27"/>
    <p:sldId id="263" r:id="rId28"/>
    <p:sldId id="291" r:id="rId29"/>
    <p:sldId id="292" r:id="rId30"/>
    <p:sldId id="294" r:id="rId31"/>
    <p:sldId id="279" r:id="rId32"/>
    <p:sldId id="305" r:id="rId33"/>
    <p:sldId id="282" r:id="rId34"/>
    <p:sldId id="310" r:id="rId35"/>
    <p:sldId id="280" r:id="rId36"/>
    <p:sldId id="293" r:id="rId37"/>
    <p:sldId id="317" r:id="rId38"/>
    <p:sldId id="281" r:id="rId39"/>
    <p:sldId id="283" r:id="rId40"/>
    <p:sldId id="284" r:id="rId41"/>
    <p:sldId id="267" r:id="rId42"/>
    <p:sldId id="272" r:id="rId43"/>
    <p:sldId id="273" r:id="rId44"/>
    <p:sldId id="274" r:id="rId45"/>
    <p:sldId id="275" r:id="rId46"/>
    <p:sldId id="276" r:id="rId47"/>
    <p:sldId id="306" r:id="rId48"/>
    <p:sldId id="298" r:id="rId49"/>
    <p:sldId id="307" r:id="rId50"/>
    <p:sldId id="295" r:id="rId51"/>
    <p:sldId id="296" r:id="rId52"/>
    <p:sldId id="308" r:id="rId53"/>
    <p:sldId id="309" r:id="rId54"/>
    <p:sldId id="311" r:id="rId55"/>
    <p:sldId id="313" r:id="rId56"/>
    <p:sldId id="314" r:id="rId57"/>
    <p:sldId id="297" r:id="rId58"/>
    <p:sldId id="299" r:id="rId59"/>
    <p:sldId id="312" r:id="rId60"/>
    <p:sldId id="315" r:id="rId61"/>
    <p:sldId id="318" r:id="rId62"/>
    <p:sldId id="319" r:id="rId63"/>
    <p:sldId id="321" r:id="rId64"/>
    <p:sldId id="316" r:id="rId65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3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EF835-7CC3-4627-87B4-7D0F1B42F967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5D62A-1223-4C1F-AB90-BE7FF3516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732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E312-3907-4201-8CB4-E4A60B8E02AF}" type="datetimeFigureOut">
              <a:rPr lang="ru-RU" smtClean="0"/>
              <a:t>10.04.2015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4B11A-68AC-4307-84CB-05F6778284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156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4B11A-68AC-4307-84CB-05F67782842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12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54B11A-68AC-4307-84CB-05F677828427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78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46C72-EE83-401D-82E0-C4970284BC84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C1B6-205A-4B06-AB37-C283AAD9AA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46C72-EE83-401D-82E0-C4970284BC84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C1B6-205A-4B06-AB37-C283AAD9AA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46C72-EE83-401D-82E0-C4970284BC84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C1B6-205A-4B06-AB37-C283AAD9AA0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46C72-EE83-401D-82E0-C4970284BC84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C1B6-205A-4B06-AB37-C283AAD9AA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46C72-EE83-401D-82E0-C4970284BC84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C1B6-205A-4B06-AB37-C283AAD9AA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46C72-EE83-401D-82E0-C4970284BC84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C1B6-205A-4B06-AB37-C283AAD9AA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46C72-EE83-401D-82E0-C4970284BC84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C1B6-205A-4B06-AB37-C283AAD9AA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46C72-EE83-401D-82E0-C4970284BC84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C1B6-205A-4B06-AB37-C283AAD9AA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46C72-EE83-401D-82E0-C4970284BC84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C1B6-205A-4B06-AB37-C283AAD9AA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46C72-EE83-401D-82E0-C4970284BC84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C1B6-205A-4B06-AB37-C283AAD9AA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46C72-EE83-401D-82E0-C4970284BC84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AC1B6-205A-4B06-AB37-C283AAD9AA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BE46C72-EE83-401D-82E0-C4970284BC84}" type="datetimeFigureOut">
              <a:rPr lang="ru-RU" smtClean="0"/>
              <a:pPr/>
              <a:t>10.04.2015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D2AC1B6-205A-4B06-AB37-C283AAD9AA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320480" cy="2664296"/>
          </a:xfrm>
          <a:prstGeom prst="rect">
            <a:avLst/>
          </a:prstGeom>
        </p:spPr>
      </p:pic>
      <p:pic>
        <p:nvPicPr>
          <p:cNvPr id="5" name="Рисунок 4" descr="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4833" y="3776266"/>
            <a:ext cx="4129058" cy="2822338"/>
          </a:xfrm>
          <a:prstGeom prst="rect">
            <a:avLst/>
          </a:prstGeom>
        </p:spPr>
      </p:pic>
      <p:pic>
        <p:nvPicPr>
          <p:cNvPr id="8" name="Рисунок 7" descr="1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9" y="188640"/>
            <a:ext cx="4289882" cy="2664296"/>
          </a:xfrm>
          <a:prstGeom prst="rect">
            <a:avLst/>
          </a:prstGeom>
        </p:spPr>
      </p:pic>
      <p:pic>
        <p:nvPicPr>
          <p:cNvPr id="9" name="Рисунок 8" descr="1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282" y="3776266"/>
            <a:ext cx="4464496" cy="28223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0981" y="2852936"/>
            <a:ext cx="8602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err="1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13B5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gatha-Modern" panose="020B7200000000000000" pitchFamily="34" charset="0"/>
              </a:rPr>
              <a:t>Йеллоустонский</a:t>
            </a:r>
            <a:r>
              <a:rPr lang="ru-RU" sz="5400" b="1" cap="none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13B55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gatha-Modern" panose="020B7200000000000000" pitchFamily="34" charset="0"/>
              </a:rPr>
              <a:t>  национальный  парк</a:t>
            </a:r>
            <a:endParaRPr lang="ru-RU" sz="5400" b="1" cap="none" spc="5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13B55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093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86946" y="6309320"/>
            <a:ext cx="597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/>
              <a:t>Йеллоустонские</a:t>
            </a:r>
            <a:r>
              <a:rPr lang="ru-RU" sz="3600" b="1" dirty="0" smtClean="0"/>
              <a:t> пейзажи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544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14" y="0"/>
            <a:ext cx="918031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339752" y="6021288"/>
            <a:ext cx="6872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Скалистые горы – сердце Кордильер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9799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14290"/>
            <a:ext cx="8786874" cy="5911873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sz="2800" dirty="0" smtClean="0"/>
              <a:t>Парк расположен в самом центре Скалистых гор, в районе, где берут начало реки Миссури и Йелоустон, на северо-западе Америки, на стыке трёх штатов. Это райское местечко туристы называют ещё Страной чудес, а индейцы именовали когда-то Страной льда, огня, воды и вертящегося дыма.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7765" y="2924944"/>
            <a:ext cx="4191029" cy="37187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0438"/>
            <a:ext cx="4434826" cy="314327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4346" y="357166"/>
            <a:ext cx="9215502" cy="650083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Индейцы рассказывали пришедшим в Северную Америку первым колонистам об этой удивительной стране, которая находилась на краю бесконечной прерии за отвесными хребтами Скалистых гор. Они говорили, что в той стране много золота, драгоценных камней.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3291703"/>
            <a:ext cx="5429288" cy="356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780928"/>
            <a:ext cx="817585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596" y="116632"/>
            <a:ext cx="79296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Пришедший в эту страну становится свидетелем необычайных явлений природы. Например, в облаках дыма, поднимающегося от самой земли, крутятся злые духи, они выбрасывают высоко в небо огромные водяные столбы и при этом так заразительно смеются и рыдают, что содрогается земля. Но этот край за Скалистыми горами недоступен для чужеземцев.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84" y="4653136"/>
            <a:ext cx="9429784" cy="2232248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</a:p>
          <a:p>
            <a:pPr algn="just">
              <a:buNone/>
            </a:pPr>
            <a:r>
              <a:rPr lang="ru-RU" b="1" dirty="0" smtClean="0"/>
              <a:t>    </a:t>
            </a:r>
            <a:r>
              <a:rPr lang="ru-RU" sz="2800" b="1" dirty="0" smtClean="0">
                <a:solidFill>
                  <a:schemeClr val="tx1">
                    <a:lumMod val="85000"/>
                  </a:schemeClr>
                </a:solidFill>
              </a:rPr>
              <a:t>Национальный парк занимает площадь 888,7 тыс. га. Он получил название от реки Йеллоустон – «жёлтый камень». По территории парка проходит водораздел двух океанов. 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280" cy="620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Особенности рельефа и климата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88724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" y="587727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Река Йеллоустон впадает в озеро Йеллоустон, площадью 36 тыс. га, глубиной до 90 м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298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4346" y="214290"/>
            <a:ext cx="9358346" cy="5911873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Климат Йеллоустона ярко выраженный континентальный. Снег здесь может пойти в любой месяц года, кроме июля. Но даже в июле и августе, когда температура воздуха поднимается выше 25°, случаются пыльные бури, а вечера прохладны.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15087143_yellowston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071810"/>
            <a:ext cx="8424936" cy="3600476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52"/>
            <a:ext cx="9072626" cy="5983311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Парк представляет собой вулканическое плато высотой 2200-2500м над уровнем моря, окружённое хребтами гор высотой 3000-4000м. Склоны гор и плато покрыты хвойными лесами, на горах выше к небу – зона </a:t>
            </a:r>
            <a:r>
              <a:rPr lang="ru-RU" b="1" dirty="0" smtClean="0"/>
              <a:t>альпийских лугов. А ещё выше ледники и вечные снега.</a:t>
            </a:r>
          </a:p>
          <a:p>
            <a:pPr algn="just">
              <a:buNone/>
            </a:pPr>
            <a:endParaRPr lang="ru-RU" b="1" dirty="0"/>
          </a:p>
        </p:txBody>
      </p:sp>
      <p:pic>
        <p:nvPicPr>
          <p:cNvPr id="4" name="Рисунок 3" descr="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7690" y="2132856"/>
            <a:ext cx="3604790" cy="46548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4752528" cy="465487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6672"/>
            <a:ext cx="8858280" cy="542926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Территория парка покрыта хвойными лесами, где растут сосна, ель, пихта. Больше всего сосны скрученной. Есть и гибкая сосна, высокая и стройная  ель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</a:rPr>
              <a:t>Энгельмана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</a:rPr>
              <a:t>дугласова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 пихта, голубая ель. Горная пихта встречается в верхнем лесном поясе.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    Можжевельник и золотистая смородина растут на полянах и опушках. Ольха и ивняк  обосновались  по  </a:t>
            </a:r>
            <a:r>
              <a:rPr lang="ru-RU" sz="2400" dirty="0" smtClean="0">
                <a:solidFill>
                  <a:schemeClr val="tx1">
                    <a:lumMod val="75000"/>
                  </a:schemeClr>
                </a:solidFill>
              </a:rPr>
              <a:t>берегам </a:t>
            </a:r>
            <a:r>
              <a:rPr lang="ru-RU" sz="2400" dirty="0" smtClean="0">
                <a:solidFill>
                  <a:schemeClr val="bg1"/>
                </a:solidFill>
              </a:rPr>
              <a:t>рек.  На лугах цветут голубые люпины</a:t>
            </a:r>
            <a:r>
              <a:rPr lang="ru-RU" sz="2400" dirty="0" smtClean="0">
                <a:solidFill>
                  <a:schemeClr val="tx1">
                    <a:lumMod val="75000"/>
                  </a:schemeClr>
                </a:solidFill>
              </a:rPr>
              <a:t>,  водосборы, колокольчики 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</a:rPr>
              <a:t>и др.</a:t>
            </a:r>
          </a:p>
          <a:p>
            <a:pPr algn="just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-99392"/>
            <a:ext cx="7467600" cy="6938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     Флора и фауна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5013176"/>
            <a:ext cx="8784976" cy="184482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Йеллоустонский парк – первый в мире национальный парк. Он появился в соответствии с принятым конгрессом США законом в 1872 году.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-243408"/>
            <a:ext cx="4576936" cy="1143000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История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407" cy="5013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44624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     История создания</a:t>
            </a:r>
            <a:endParaRPr lang="ru-RU" sz="4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84" y="142852"/>
            <a:ext cx="9429784" cy="621510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Богата фауна заповедника. В парке обитают чернохвостый олень, антилопа-вилорог</a:t>
            </a:r>
            <a:r>
              <a:rPr lang="ru-RU" dirty="0"/>
              <a:t>,</a:t>
            </a:r>
            <a:r>
              <a:rPr lang="ru-RU" dirty="0" smtClean="0"/>
              <a:t> заяц, лиса, горностай, куница, красная белка. Благородный американский олень вапити так расплодился, что стал угрожать природе парка.  </a:t>
            </a:r>
          </a:p>
          <a:p>
            <a:pPr algn="just">
              <a:buNone/>
            </a:pP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4" name="Рисунок 3" descr="1245832944_Red Squirr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26847">
            <a:off x="5857408" y="2780710"/>
            <a:ext cx="3071834" cy="2303876"/>
          </a:xfrm>
          <a:prstGeom prst="rect">
            <a:avLst/>
          </a:prstGeom>
        </p:spPr>
      </p:pic>
      <p:pic>
        <p:nvPicPr>
          <p:cNvPr id="6" name="Рисунок 5" descr="5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95492">
            <a:off x="142844" y="2561048"/>
            <a:ext cx="2476500" cy="2743200"/>
          </a:xfrm>
          <a:prstGeom prst="rect">
            <a:avLst/>
          </a:prstGeom>
        </p:spPr>
      </p:pic>
      <p:pic>
        <p:nvPicPr>
          <p:cNvPr id="7" name="Рисунок 6" descr="1fb7e9848c6a2988e6b0940633314696_fu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2492896"/>
            <a:ext cx="2905131" cy="19457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01" y="5016996"/>
            <a:ext cx="2765828" cy="1841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6796">
            <a:off x="2974130" y="4640274"/>
            <a:ext cx="3115443" cy="1908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697">
            <a:off x="80647" y="5157193"/>
            <a:ext cx="3051193" cy="165466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84" y="0"/>
            <a:ext cx="9429784" cy="6126163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В северо-западной части парка обитают лоси. На горе </a:t>
            </a:r>
            <a:r>
              <a:rPr lang="ru-RU" dirty="0" err="1" smtClean="0"/>
              <a:t>Уошберн</a:t>
            </a:r>
            <a:r>
              <a:rPr lang="ru-RU" dirty="0" smtClean="0"/>
              <a:t> пасутся горные бараны. Утром или вечером на территории парка можно видеть древесного дикобраза. Есть несколько видов змей. В степной зоне парка живут сурки, бурундуки, суслики, другие грызуны. У озер - поселения бобров.</a:t>
            </a:r>
            <a:endParaRPr lang="ru-RU" dirty="0"/>
          </a:p>
        </p:txBody>
      </p:sp>
      <p:pic>
        <p:nvPicPr>
          <p:cNvPr id="4" name="Рисунок 3" descr="moose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17281">
            <a:off x="5221494" y="2078146"/>
            <a:ext cx="3804391" cy="4451680"/>
          </a:xfrm>
          <a:prstGeom prst="rect">
            <a:avLst/>
          </a:prstGeom>
        </p:spPr>
      </p:pic>
      <p:pic>
        <p:nvPicPr>
          <p:cNvPr id="5" name="Рисунок 4" descr="bildlogomurmeltier400p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97506">
            <a:off x="141368" y="2637881"/>
            <a:ext cx="3001148" cy="36969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257">
            <a:off x="2303331" y="2379270"/>
            <a:ext cx="3365974" cy="3111927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606190" cy="235745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300" dirty="0" smtClean="0"/>
              <a:t>                     </a:t>
            </a:r>
            <a:r>
              <a:rPr lang="ru-RU" sz="3300" b="1" dirty="0" smtClean="0"/>
              <a:t>Бизоны – краса и гордость парка.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sz="3000" dirty="0" smtClean="0"/>
              <a:t>Чтобы сохранить этих животных, правительство США дало указание выпустить в национальный парк 20 бизонов. </a:t>
            </a:r>
            <a:r>
              <a:rPr lang="ru-RU" sz="3000" dirty="0"/>
              <a:t>С</a:t>
            </a:r>
            <a:r>
              <a:rPr lang="ru-RU" sz="3000" dirty="0" smtClean="0"/>
              <a:t>ейчас стадо бизонов насчитывает несколько сотен голов.</a:t>
            </a:r>
          </a:p>
          <a:p>
            <a:pPr>
              <a:buNone/>
            </a:pPr>
            <a:r>
              <a:rPr lang="ru-RU" sz="3000" dirty="0" smtClean="0"/>
              <a:t>  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biz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825" y="2208568"/>
            <a:ext cx="3214710" cy="3574705"/>
          </a:xfrm>
          <a:prstGeom prst="rect">
            <a:avLst/>
          </a:prstGeom>
        </p:spPr>
      </p:pic>
      <p:pic>
        <p:nvPicPr>
          <p:cNvPr id="7" name="Рисунок 6" descr="art6922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1916832"/>
            <a:ext cx="2428892" cy="4158179"/>
          </a:xfrm>
          <a:prstGeom prst="rect">
            <a:avLst/>
          </a:prstGeom>
        </p:spPr>
      </p:pic>
      <p:pic>
        <p:nvPicPr>
          <p:cNvPr id="8" name="Рисунок 7" descr="bis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2996952"/>
            <a:ext cx="2976570" cy="3551494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908" y="142852"/>
            <a:ext cx="9072626" cy="598331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800" b="1" dirty="0" smtClean="0"/>
              <a:t>Из хищников в Йеллоустоне обитают медведь (черный и гризли), пума, рысь, росомаха, койот, волк.</a:t>
            </a:r>
            <a:endParaRPr lang="ru-RU" sz="2800" b="1" dirty="0"/>
          </a:p>
        </p:txBody>
      </p:sp>
      <p:pic>
        <p:nvPicPr>
          <p:cNvPr id="4" name="Рисунок 3" descr="пу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590797"/>
            <a:ext cx="3143271" cy="2357454"/>
          </a:xfrm>
          <a:prstGeom prst="rect">
            <a:avLst/>
          </a:prstGeom>
        </p:spPr>
      </p:pic>
      <p:pic>
        <p:nvPicPr>
          <p:cNvPr id="5" name="Рисунок 4" descr="coyo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1083980"/>
            <a:ext cx="2218944" cy="2993092"/>
          </a:xfrm>
          <a:prstGeom prst="rect">
            <a:avLst/>
          </a:prstGeom>
        </p:spPr>
      </p:pic>
      <p:pic>
        <p:nvPicPr>
          <p:cNvPr id="6" name="Рисунок 5" descr="lynx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471" y="1196752"/>
            <a:ext cx="3351417" cy="28803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4221088"/>
            <a:ext cx="3381594" cy="25163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221088"/>
            <a:ext cx="5184576" cy="2516382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48861"/>
            <a:ext cx="9311372" cy="777826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908" y="3861048"/>
            <a:ext cx="9286908" cy="338437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 национальном парке  встречается много </a:t>
            </a:r>
            <a:r>
              <a:rPr lang="ru-RU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водоплавающей птицы</a:t>
            </a: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среди них лебедь-трубач, также канадские сойки, воротничковые рябчики. Из мелких птичек обитают экзотичные западные танагры - ярко-желтые с красной головой, черными крыльями и хвостом, они любят сидеть у самой дороги. Нельзя не заметить сине-голубых дроздовых птиц. У рек селится американская оляпка. В северо-западной части парка можно встретить виргинского филина, бородатую неясыть и карликового </a:t>
            </a:r>
            <a:r>
              <a:rPr lang="ru-RU" sz="24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сычика</a:t>
            </a:r>
            <a:r>
              <a:rPr lang="ru-RU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7622">
            <a:off x="208736" y="164628"/>
            <a:ext cx="2243474" cy="257368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20702066">
            <a:off x="563960" y="1972470"/>
            <a:ext cx="2225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Орлан белохвостый-</a:t>
            </a:r>
          </a:p>
          <a:p>
            <a:r>
              <a:rPr lang="ru-RU" b="1" dirty="0" smtClean="0"/>
              <a:t>символ США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686">
            <a:off x="6361586" y="204637"/>
            <a:ext cx="2759274" cy="2350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671934">
            <a:off x="6417082" y="1666679"/>
            <a:ext cx="1174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Беркут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267">
            <a:off x="6581042" y="2329186"/>
            <a:ext cx="2358074" cy="23680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920733">
            <a:off x="7783844" y="3764486"/>
            <a:ext cx="1281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      Журавль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85" y="98755"/>
            <a:ext cx="3587599" cy="2473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8755" y="2123564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Пеликан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2879">
            <a:off x="197598" y="2939483"/>
            <a:ext cx="3113594" cy="19402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998">
            <a:off x="3347864" y="2766989"/>
            <a:ext cx="2678234" cy="17854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20691206">
            <a:off x="568070" y="467894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Филин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 rot="502060">
            <a:off x="3450916" y="4077072"/>
            <a:ext cx="211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                Оляпка</a:t>
            </a:r>
            <a:endParaRPr lang="ru-RU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07" y="4786505"/>
            <a:ext cx="3127525" cy="197625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40152" y="6444044"/>
            <a:ext cx="886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Сокол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1" y="5071055"/>
            <a:ext cx="2512263" cy="16917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6132" y="6525344"/>
            <a:ext cx="999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Рябчик</a:t>
            </a:r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3870">
            <a:off x="3172076" y="4676832"/>
            <a:ext cx="2521574" cy="18991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621083">
            <a:off x="3246115" y="6169241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Сойка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353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908" y="142852"/>
            <a:ext cx="9286908" cy="62690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Над водами озера Йеллоустон парят калифорнийские чайки, населяют этот водоем кряквы и </a:t>
            </a:r>
            <a:r>
              <a:rPr lang="ru-RU" dirty="0" err="1" smtClean="0"/>
              <a:t>утки-каменушки</a:t>
            </a:r>
            <a:r>
              <a:rPr lang="ru-RU" dirty="0" smtClean="0"/>
              <a:t>, большие голубые цапли, американские болотные луни. Здесь создан резерват для большого белого пеликана.</a:t>
            </a:r>
          </a:p>
          <a:p>
            <a:pPr>
              <a:buNone/>
            </a:pPr>
            <a:r>
              <a:rPr lang="ru-RU" dirty="0" smtClean="0"/>
              <a:t>    В </a:t>
            </a:r>
            <a:r>
              <a:rPr lang="ru-RU" dirty="0" err="1" smtClean="0"/>
              <a:t>Йеллоустонском</a:t>
            </a:r>
            <a:r>
              <a:rPr lang="ru-RU" dirty="0" smtClean="0"/>
              <a:t> озере разводят ценные породы рыб, например форель.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lu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3214686"/>
            <a:ext cx="2743200" cy="3319272"/>
          </a:xfrm>
          <a:prstGeom prst="rect">
            <a:avLst/>
          </a:prstGeom>
        </p:spPr>
      </p:pic>
      <p:pic>
        <p:nvPicPr>
          <p:cNvPr id="5" name="Рисунок 4" descr="9363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786190"/>
            <a:ext cx="2880320" cy="25241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16113"/>
            <a:ext cx="2451443" cy="266429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3746102"/>
            <a:ext cx="9036496" cy="40033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sz="2600" b="1" dirty="0" smtClean="0"/>
              <a:t>Парк знаменит своими гейзерами. Их насчитывается здесь несколько сотен. Высота струи горячей воды </a:t>
            </a:r>
            <a:r>
              <a:rPr lang="ru-RU" sz="2600" b="1" dirty="0" err="1" smtClean="0"/>
              <a:t>Элькесиор</a:t>
            </a:r>
            <a:r>
              <a:rPr lang="ru-RU" sz="2600" b="1" dirty="0" smtClean="0"/>
              <a:t> достигает 90 м</a:t>
            </a:r>
            <a:r>
              <a:rPr lang="ru-RU" sz="2600" b="1" dirty="0"/>
              <a:t>, </a:t>
            </a:r>
            <a:r>
              <a:rPr lang="ru-RU" sz="2600" b="1" dirty="0" err="1" smtClean="0"/>
              <a:t>Джайент</a:t>
            </a:r>
            <a:r>
              <a:rPr lang="ru-RU" sz="2600" b="1" dirty="0" smtClean="0"/>
              <a:t> -75 </a:t>
            </a:r>
            <a:r>
              <a:rPr lang="ru-RU" sz="2600" b="1" dirty="0"/>
              <a:t>м, </a:t>
            </a:r>
            <a:r>
              <a:rPr lang="ru-RU" sz="2600" b="1" dirty="0" smtClean="0"/>
              <a:t>Гранд-гейзер - 60 м. Некоторые гейзеры фонтанируют через 16-20 часов (Гранд-гейзер), другие – через 7-15 дней. Каждые 7-8 часов на 15 минут «включается» гейзер </a:t>
            </a:r>
            <a:r>
              <a:rPr lang="ru-RU" sz="2600" b="1" dirty="0" err="1" smtClean="0"/>
              <a:t>Риверсайд</a:t>
            </a:r>
            <a:r>
              <a:rPr lang="ru-RU" sz="2600" b="1" dirty="0"/>
              <a:t>.</a:t>
            </a:r>
            <a:r>
              <a:rPr lang="ru-RU" sz="2600" b="1" dirty="0" smtClean="0"/>
              <a:t> У некоторых гейзеров от одного извержения до другого проходят месяцы и даже годы.</a:t>
            </a:r>
          </a:p>
          <a:p>
            <a:pPr algn="just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-171400"/>
            <a:ext cx="8822214" cy="836712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Горячие источники Гранд каньона</a:t>
            </a:r>
            <a:endParaRPr lang="ru-RU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548680"/>
            <a:ext cx="9171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 Гейзерная долина Огненной реки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286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3548"/>
            <a:ext cx="8856984" cy="573372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0" y="5949280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Гейзер Олд </a:t>
            </a:r>
            <a:r>
              <a:rPr lang="ru-RU" sz="2400" b="1" dirty="0" err="1" smtClean="0"/>
              <a:t>Фейтфул</a:t>
            </a:r>
            <a:r>
              <a:rPr lang="ru-RU" sz="2400" b="1" dirty="0" smtClean="0"/>
              <a:t> («Старый служака») извергается каждые 65 минут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6097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640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5877271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Национальный парк занимает площадь 900 тыс. га на землях штатов Вайоминг, Айдахо, Монтана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52122" cy="61206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6309320"/>
            <a:ext cx="1075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Тепло Земли – удивительные гейзеры Йеллоустона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1905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428660" y="1142984"/>
            <a:ext cx="9429816" cy="5715016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     </a:t>
            </a:r>
            <a:r>
              <a:rPr lang="ru-RU" sz="3500" dirty="0" smtClean="0"/>
              <a:t>Его извержения представляют незабываемое зрелище. Вот что пишут о нём географы В. </a:t>
            </a:r>
            <a:r>
              <a:rPr lang="ru-RU" sz="3500" dirty="0" err="1" smtClean="0"/>
              <a:t>Агибалова</a:t>
            </a:r>
            <a:r>
              <a:rPr lang="ru-RU" sz="3500" dirty="0" smtClean="0"/>
              <a:t> и В. </a:t>
            </a:r>
            <a:r>
              <a:rPr lang="ru-RU" sz="3500" dirty="0" err="1" smtClean="0"/>
              <a:t>Виленкин</a:t>
            </a:r>
            <a:r>
              <a:rPr lang="ru-RU" sz="3500" dirty="0" smtClean="0"/>
              <a:t>: «В окружении крутых скалистых берегов лежит озеро. Его голубоватая поверхность беспрестанно волнуется. Над озером висят облака пара. И вдруг неожиданно из глубины, ближе к центру озера, поднимается как бы светящийся конус пара. С глухим шумом он превращается в облако, между тем как струя воды поднимается всё выше и выше. Через несколько секунд из глубины озера появляются ещё более мощные облака пара. Постепенно всё озеро начинает волноваться: мощные волны с вспененными верхушками с шумом плещутся от берега, облака пара делаются плотнее, шум и гул внушительнее – и вдруг в один момент всё озеро подбрасывается вверх в виде громадного столба воды, достигающего 80 метровой толщины и до 100 метров высоты; облака пара поднимаются на 300 метров и более.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7467600" cy="14287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Самый знаменитый гейзер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Элькесиор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5"/>
            <a:ext cx="9144000" cy="620249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62373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Гейзер «Большой Фонтан» извергается каждые 9-15 часов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6461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4346" y="3140968"/>
            <a:ext cx="9358346" cy="371703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/>
              <a:t>   </a:t>
            </a:r>
            <a:r>
              <a:rPr lang="ru-RU" sz="2400" dirty="0" smtClean="0"/>
              <a:t>А вот как тот же гейзер описывает Н. Верзилин; « Озеро вызывает ужас у путешественников. Вокруг него заострённые скалы. В середине постоянно кипит тёмная вода. Из 60 метровых скал вылетают облака пара. Неожиданно раздаётся глухое рычание. Вода, изливающаяся сначала конусом, с диким рёвом и визгом поднимается затем гигантский столб вверх».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49080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6021288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Мамонтовы горячие источники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908" y="0"/>
            <a:ext cx="9286908" cy="685800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  </a:t>
            </a:r>
            <a:r>
              <a:rPr lang="ru-RU" b="1" dirty="0" smtClean="0">
                <a:solidFill>
                  <a:srgbClr val="FF0000"/>
                </a:solidFill>
              </a:rPr>
              <a:t>Цветные Горшки – грязевые вулканы</a:t>
            </a:r>
          </a:p>
          <a:p>
            <a:pPr algn="just">
              <a:buNone/>
            </a:pPr>
            <a:r>
              <a:rPr lang="ru-RU" dirty="0" smtClean="0"/>
              <a:t> В большом цветном горшке постоянно кипит густая белая и </a:t>
            </a:r>
          </a:p>
          <a:p>
            <a:pPr algn="just">
              <a:buNone/>
            </a:pPr>
            <a:r>
              <a:rPr lang="ru-RU" dirty="0"/>
              <a:t> </a:t>
            </a:r>
            <a:r>
              <a:rPr lang="ru-RU" dirty="0" smtClean="0"/>
              <a:t>  розовая масса.</a:t>
            </a:r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7495"/>
            <a:ext cx="4608512" cy="4553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96752"/>
            <a:ext cx="4896544" cy="5661248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45527" cy="525658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0" y="5661248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Есть «горшки» с золотисто-желтой, кроваво-красной , фиолетовой, белоснежной массой.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5715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92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9" y="594928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Радужные озера Йеллоустона раскрашены газами и микробами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26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84" y="3501008"/>
            <a:ext cx="9429784" cy="314096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</a:t>
            </a:r>
          </a:p>
          <a:p>
            <a:pPr algn="just">
              <a:buNone/>
            </a:pPr>
            <a:r>
              <a:rPr lang="ru-RU" dirty="0" smtClean="0"/>
              <a:t> </a:t>
            </a:r>
          </a:p>
          <a:p>
            <a:pPr algn="just">
              <a:buNone/>
            </a:pPr>
            <a:r>
              <a:rPr lang="ru-RU" dirty="0" smtClean="0"/>
              <a:t>        </a:t>
            </a:r>
          </a:p>
          <a:p>
            <a:pPr algn="just">
              <a:buNone/>
            </a:pPr>
            <a:r>
              <a:rPr lang="ru-RU" dirty="0" smtClean="0"/>
              <a:t>       Террасы Юпитера представляют собой гигантские ступени, спускающиеся по склонам. На ступенях расположено много водоёмов самой разнообразной формы, размера и температуры воды.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816424" cy="4608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5860"/>
            <a:ext cx="4680520" cy="4649283"/>
          </a:xfrm>
          <a:prstGeom prst="rect">
            <a:avLst/>
          </a:prstGeo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908" y="0"/>
            <a:ext cx="9286908" cy="685800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Воды гейзеров откладывают на поверхности земли гидратированную окись кремния, так называемый гейзерит, который белее выпавшего снега. На территории парка встречаются и травертоновые террасы неподалёку от северного въезда в парк. Они представляют собой гигантские «лестницы».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4" name="Рисунок 3" descr="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3500438"/>
            <a:ext cx="4397835" cy="2928958"/>
          </a:xfrm>
          <a:prstGeom prst="rect">
            <a:avLst/>
          </a:prstGeom>
        </p:spPr>
      </p:pic>
      <p:pic>
        <p:nvPicPr>
          <p:cNvPr id="5" name="Рисунок 4" descr="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643314"/>
            <a:ext cx="4000528" cy="2664352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93994"/>
            <a:ext cx="8928992" cy="603216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84" y="0"/>
            <a:ext cx="9429784" cy="6858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/>
              <a:t>    «Вся земля парка ещё не остыла после гигантской ломки, трясений, вулканических взрывов, какие были тут 50 млн </a:t>
            </a:r>
            <a:r>
              <a:rPr lang="ru-RU" sz="2400" dirty="0"/>
              <a:t>л</a:t>
            </a:r>
            <a:r>
              <a:rPr lang="ru-RU" sz="2400" dirty="0" smtClean="0"/>
              <a:t>ет назад. Расплав магмы подходит в Йеллоустоне к земной коре  ближе чем на 2 км. Подземные воды кипят, рвутся наружу, и по всему парку -  на склонах гор, в глубине леса, у ледяной кромки озер – клубится пар. Весь парк, если глянуть с места повыше, - в белых султанах».        /В. Песков/</a:t>
            </a:r>
          </a:p>
          <a:p>
            <a:pPr algn="just">
              <a:buNone/>
            </a:pPr>
            <a:endParaRPr lang="ru-RU" sz="2400" dirty="0"/>
          </a:p>
        </p:txBody>
      </p:sp>
      <p:pic>
        <p:nvPicPr>
          <p:cNvPr id="5" name="Рисунок 4" descr="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08920"/>
            <a:ext cx="9144000" cy="414908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632"/>
            <a:ext cx="9143999" cy="674136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4346" y="3600400"/>
            <a:ext cx="9215502" cy="494116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sz="2000" dirty="0" smtClean="0"/>
              <a:t>Чёрные медведи и гризли встречаются повсюду: на дорогах, возле кемпингов. Здесь появилась даже особая группа медведей, которая может существовать только за счёт человека. Кормить животных посетителям парка не разрешается, но туристы иногда нарушают правило. Поэтому в парке не так уж и легки случаи нападения медведей на человека. Если какой-нибудь из зверей проявляет постоянную агрессивность, его ловят и в сетке подвешенной к вертолёту, выдворяют из парка. А посетителей предупреждают: «Любуйтесь медведями из далека», «если некуда деться, лезьте на дерево», «не кормите медведей».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9144000" cy="90872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Проблемы медведей и их решения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861048"/>
            <a:ext cx="8676456" cy="2636912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  </a:t>
            </a:r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r>
              <a:rPr lang="ru-RU" dirty="0" smtClean="0"/>
              <a:t> </a:t>
            </a:r>
          </a:p>
          <a:p>
            <a:pPr algn="just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Охота в парке запрещена. </a:t>
            </a:r>
          </a:p>
          <a:p>
            <a:pPr>
              <a:buNone/>
            </a:pPr>
            <a:r>
              <a:rPr lang="ru-RU" sz="2800" dirty="0" smtClean="0"/>
              <a:t>Браконьеры наказываются строго: 500 долларов – штраф, </a:t>
            </a:r>
          </a:p>
          <a:p>
            <a:pPr>
              <a:buNone/>
            </a:pPr>
            <a:r>
              <a:rPr lang="ru-RU" sz="2800" dirty="0" smtClean="0"/>
              <a:t> конфискация снасти, автомобиля, ружья. </a:t>
            </a:r>
          </a:p>
          <a:p>
            <a:pPr>
              <a:buNone/>
            </a:pPr>
            <a:r>
              <a:rPr lang="ru-RU" sz="2800" dirty="0" smtClean="0"/>
              <a:t> Однако  зимой половина оленей парка спускается гор в долины. </a:t>
            </a:r>
          </a:p>
          <a:p>
            <a:pPr>
              <a:buNone/>
            </a:pPr>
            <a:r>
              <a:rPr lang="ru-RU" sz="2800" dirty="0" smtClean="0"/>
              <a:t>Вот тут их и поджидают охотники.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392488" cy="4450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6761"/>
            <a:ext cx="4248472" cy="441767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5784" y="4176464"/>
            <a:ext cx="9429784" cy="285293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sz="2400" b="1" dirty="0" smtClean="0"/>
              <a:t>Повышенная популярность национальных парков   вылилась в проблему. Поэтому в дополнение к основному акту об охране природы этой заповедной зоны в 1894 году был издан новый закон «Об охране птиц и зверей в </a:t>
            </a:r>
            <a:r>
              <a:rPr lang="ru-RU" sz="2400" b="1" dirty="0" err="1" smtClean="0"/>
              <a:t>Йеллоустонском</a:t>
            </a:r>
            <a:r>
              <a:rPr lang="ru-RU" sz="2400" b="1" dirty="0" smtClean="0"/>
              <a:t> национальном парке и о мерах наказания за преступления, совершаемые в указанном парке». С 1886 года и в течении 30 лет на должность главного директора </a:t>
            </a:r>
            <a:r>
              <a:rPr lang="ru-RU" sz="2400" b="1" dirty="0" err="1" smtClean="0"/>
              <a:t>Йеллоустонского</a:t>
            </a:r>
            <a:r>
              <a:rPr lang="ru-RU" sz="2400" b="1" dirty="0" smtClean="0"/>
              <a:t> парка назначили военных. </a:t>
            </a:r>
            <a:endParaRPr lang="ru-RU" sz="24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-315416"/>
            <a:ext cx="7467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 Всемирные проблемы</a:t>
            </a:r>
            <a:endParaRPr lang="ru-RU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4346" y="3284984"/>
            <a:ext cx="9358346" cy="35730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В 1945 году был опубликован Йеллоустонский региональный план, согласно которому национальные парки США подразделялись на три категории: </a:t>
            </a:r>
          </a:p>
          <a:p>
            <a:pPr algn="just">
              <a:buNone/>
            </a:pPr>
            <a:r>
              <a:rPr lang="ru-RU" dirty="0" smtClean="0"/>
              <a:t>  природные, исторические и рекреационные участки. </a:t>
            </a:r>
          </a:p>
          <a:p>
            <a:pPr algn="just">
              <a:buNone/>
            </a:pPr>
            <a:r>
              <a:rPr lang="ru-RU" dirty="0" smtClean="0"/>
              <a:t>  Внутри каждой категории выделялись шесть зон: участки интенсивного рекреационного использования, природного окружения вдоль дорог, особо выдающиеся участки природы, участки нетронутой природы, исторические и </a:t>
            </a:r>
            <a:r>
              <a:rPr lang="ru-RU" i="1" dirty="0" smtClean="0"/>
              <a:t>«культурные» местности.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-531440"/>
            <a:ext cx="8679338" cy="2566638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sz="2400" dirty="0" smtClean="0"/>
              <a:t>Йеллоустонский парк был отнесён к первой категории парков. Полоса вдоль автомагистралей парка была отнесена к третьей зоне организацией широких коридоров. За пределами третьей начинается пятая зона.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14312"/>
            <a:ext cx="8572500" cy="6429375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-171400"/>
            <a:ext cx="8352928" cy="357475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Проблемы национальных парков сейчас пытаются решить за счёт большой локализации зон интенсивного использования, а также направляя потоки туристов по строго определённым маршрутам.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   Более того, принимаются нелогичные меры по выделению резерватов со строгим режимом на территории парков.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61926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55576" y="6381328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           Террасы Юпитера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5895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339752" y="6309320"/>
            <a:ext cx="3891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Террасы Юпитера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3" b="18054"/>
          <a:stretch/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251521" y="-27384"/>
            <a:ext cx="8892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Магматические газы выделяют в окружающую среду много </a:t>
            </a:r>
          </a:p>
          <a:p>
            <a:r>
              <a:rPr lang="ru-RU" sz="2400" dirty="0" err="1"/>
              <a:t>с</a:t>
            </a:r>
            <a:r>
              <a:rPr lang="ru-RU" sz="2400" dirty="0" err="1" smtClean="0"/>
              <a:t>ероводорода,галогеноводорода</a:t>
            </a:r>
            <a:r>
              <a:rPr lang="ru-RU" sz="2400" dirty="0" smtClean="0"/>
              <a:t>, цианидов, углекислого газа и оксида серы. </a:t>
            </a:r>
          </a:p>
          <a:p>
            <a:r>
              <a:rPr lang="ru-RU" sz="2400" dirty="0" smtClean="0"/>
              <a:t>Эти вещества окрашивают парк в столь яркие краски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638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2142" cy="684144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44624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Северный вход в национальный парк – Арка Рузвельта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932040" y="6237312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   Башня Дьявола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3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72728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3" y="6237312"/>
            <a:ext cx="6280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В долине Обсидиановой реки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991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5" y="602128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Фантастическая застывшая волна, образованная в результате водной эрозии около 190 млн лет назад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3"/>
            <a:ext cx="4248472" cy="54726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0" y="5877272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Причудливые останцы.</a:t>
            </a:r>
          </a:p>
          <a:p>
            <a:pPr algn="ctr"/>
            <a:r>
              <a:rPr lang="ru-RU" sz="2400" b="1" dirty="0" smtClean="0"/>
              <a:t>Палец Дьявола.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392488" cy="5472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558924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Столбы –скальные извержения из вулканического туфа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6763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56984" cy="583264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9551" y="6093296"/>
            <a:ext cx="8136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          В горах, сложенных известняками, </a:t>
            </a:r>
          </a:p>
          <a:p>
            <a:r>
              <a:rPr lang="ru-RU" sz="2400" b="1" dirty="0" smtClean="0"/>
              <a:t>                образовались карстовые пещеры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46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0648"/>
            <a:ext cx="8568952" cy="586551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1560" y="6237312"/>
            <a:ext cx="6612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     Ковер трав субальпийских лугов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72745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729" cy="61261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609329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Живописное Озеро Йеллоустон  лежит в горной чаше на высоте 2135 метров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2703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63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6165304"/>
            <a:ext cx="458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chemeClr val="bg1"/>
                </a:solidFill>
              </a:rPr>
              <a:t>Гейзеритные</a:t>
            </a:r>
            <a:r>
              <a:rPr lang="ru-RU" sz="3600" b="1" dirty="0" smtClean="0">
                <a:solidFill>
                  <a:schemeClr val="bg1"/>
                </a:solidFill>
              </a:rPr>
              <a:t> озера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9832" y="44624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 парке 290 водопадов.</a:t>
            </a:r>
          </a:p>
          <a:p>
            <a:r>
              <a:rPr lang="ru-RU" sz="2400" b="1" dirty="0" smtClean="0"/>
              <a:t>Самый высокий Нижний водопад на реке Йеллоустон – высотой 94 м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644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8808322" cy="61206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83568" y="6237312"/>
            <a:ext cx="5974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      Национальный парк секвойя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826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584494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6165304"/>
            <a:ext cx="4445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Йеллоустонский</a:t>
            </a:r>
            <a:r>
              <a:rPr lang="ru-RU" dirty="0" smtClean="0"/>
              <a:t> магматический карман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31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28992" cy="63367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5589240"/>
            <a:ext cx="5522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Горное шоссе «Большая петля» –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д</a:t>
            </a:r>
            <a:r>
              <a:rPr lang="ru-RU" sz="2400" b="1" dirty="0" smtClean="0">
                <a:solidFill>
                  <a:schemeClr val="bg1"/>
                </a:solidFill>
              </a:rPr>
              <a:t>орога в Райский уголок природы.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176464" cy="29163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41" y="3521077"/>
            <a:ext cx="2912456" cy="2312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2" y="3501008"/>
            <a:ext cx="3240360" cy="2332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22" y="3521076"/>
            <a:ext cx="2466975" cy="2312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198993" cy="2916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6093296"/>
            <a:ext cx="7196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    Крупнейший в мире окаменелый лес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971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1926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35696" y="6309320"/>
            <a:ext cx="3482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      Агатовый мост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5373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12776"/>
            <a:ext cx="2952328" cy="403244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252728"/>
          </a:xfrm>
        </p:spPr>
        <p:txBody>
          <a:bodyPr/>
          <a:lstStyle/>
          <a:p>
            <a:r>
              <a:rPr lang="ru-RU" dirty="0" smtClean="0"/>
              <a:t>Чудеса природы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6" y="1124744"/>
            <a:ext cx="3435851" cy="4809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28801"/>
            <a:ext cx="316835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699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03538" cy="61206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43608" y="6237312"/>
            <a:ext cx="5497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         Рядом с раем расположен ад.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3764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73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116632"/>
            <a:ext cx="82089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Йеллоустон, известный своими горными системами,  гейзерами, лесами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и</a:t>
            </a:r>
            <a:r>
              <a:rPr lang="ru-RU" sz="2400" b="1" dirty="0" smtClean="0">
                <a:solidFill>
                  <a:schemeClr val="bg1"/>
                </a:solidFill>
              </a:rPr>
              <a:t> медведями гризли, на самом деле является бомбой, взорвавшись, на Земле наступит «ядерная зима»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1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5320679" cy="65527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96136" y="548680"/>
            <a:ext cx="32403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Скалистые горы – </a:t>
            </a:r>
          </a:p>
          <a:p>
            <a:r>
              <a:rPr lang="ru-RU" sz="2400" b="1" dirty="0" smtClean="0"/>
              <a:t>район активной сейсмичности.</a:t>
            </a:r>
          </a:p>
          <a:p>
            <a:r>
              <a:rPr lang="ru-RU" sz="2400" b="1" dirty="0" smtClean="0"/>
              <a:t>Им свойственны вулканы, </a:t>
            </a:r>
          </a:p>
          <a:p>
            <a:r>
              <a:rPr lang="ru-RU" sz="2400" b="1" dirty="0"/>
              <a:t>г</a:t>
            </a:r>
            <a:r>
              <a:rPr lang="ru-RU" sz="2400" b="1" dirty="0" smtClean="0"/>
              <a:t>ейзеры, землетрясения, разломы земной коры.</a:t>
            </a:r>
          </a:p>
          <a:p>
            <a:r>
              <a:rPr lang="ru-RU" sz="2400" b="1" dirty="0" smtClean="0"/>
              <a:t>Каждый год в парке происходят тысячи землетрясений магнитудой более 6 баллов.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518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610</TotalTime>
  <Words>1795</Words>
  <Application>Microsoft Office PowerPoint</Application>
  <PresentationFormat>Экран (4:3)</PresentationFormat>
  <Paragraphs>121</Paragraphs>
  <Slides>64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Волна</vt:lpstr>
      <vt:lpstr>Презентация PowerPoint</vt:lpstr>
      <vt:lpstr>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Особенности рельефа и климата</vt:lpstr>
      <vt:lpstr>Презентация PowerPoint</vt:lpstr>
      <vt:lpstr>Презентация PowerPoint</vt:lpstr>
      <vt:lpstr>Презентация PowerPoint</vt:lpstr>
      <vt:lpstr>                 Флора и фауна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Горячие источники Гранд каньона</vt:lpstr>
      <vt:lpstr>Презентация PowerPoint</vt:lpstr>
      <vt:lpstr>Презентация PowerPoint</vt:lpstr>
      <vt:lpstr>Презентация PowerPoint</vt:lpstr>
      <vt:lpstr>Самый знаменитый гейзер Элькесиор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Проблемы медведей и их решения</vt:lpstr>
      <vt:lpstr>Презентация PowerPoint</vt:lpstr>
      <vt:lpstr>             Всемирные проблемы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Чудеса природы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Йеллоустонский парк</dc:title>
  <dc:creator>Tanya</dc:creator>
  <cp:lastModifiedBy>Пользователь</cp:lastModifiedBy>
  <cp:revision>66</cp:revision>
  <dcterms:created xsi:type="dcterms:W3CDTF">2009-12-15T14:45:14Z</dcterms:created>
  <dcterms:modified xsi:type="dcterms:W3CDTF">2015-04-10T04:24:40Z</dcterms:modified>
</cp:coreProperties>
</file>