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60" r:id="rId4"/>
    <p:sldId id="258" r:id="rId5"/>
    <p:sldId id="259" r:id="rId6"/>
    <p:sldId id="270" r:id="rId7"/>
    <p:sldId id="271" r:id="rId8"/>
    <p:sldId id="273" r:id="rId9"/>
    <p:sldId id="261" r:id="rId10"/>
    <p:sldId id="262" r:id="rId11"/>
    <p:sldId id="264" r:id="rId12"/>
    <p:sldId id="269" r:id="rId13"/>
    <p:sldId id="265" r:id="rId14"/>
    <p:sldId id="266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E0FFF-0669-4713-BEF0-7879F192ADE1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C7380-E846-4FE2-A5BF-B0124A9B4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C7380-E846-4FE2-A5BF-B0124A9B4B0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C7380-E846-4FE2-A5BF-B0124A9B4B0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3357585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Согласные звуки 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b="1" dirty="0" smtClean="0">
                <a:solidFill>
                  <a:srgbClr val="002060"/>
                </a:solidFill>
              </a:rPr>
              <a:t>З (ЗЬ) и С (СЬ)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Буквы З и С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00636"/>
            <a:ext cx="6400800" cy="63816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704088"/>
            <a:ext cx="5429288" cy="510334"/>
          </a:xfrm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Найди лишнюю картинку</a:t>
            </a:r>
            <a:endParaRPr lang="ru-RU" sz="3600" b="1" dirty="0"/>
          </a:p>
        </p:txBody>
      </p:sp>
      <p:pic>
        <p:nvPicPr>
          <p:cNvPr id="4" name="Рисунок 3" descr="http://lit-yaz.ru/pars_docs/refs/73/72400/72400_html_m2a264572.jpg"/>
          <p:cNvPicPr/>
          <p:nvPr/>
        </p:nvPicPr>
        <p:blipFill>
          <a:blip r:embed="rId2"/>
          <a:srcRect l="39727" t="70646" r="37943" b="4042"/>
          <a:stretch>
            <a:fillRect/>
          </a:stretch>
        </p:blipFill>
        <p:spPr bwMode="auto">
          <a:xfrm>
            <a:off x="6429388" y="4286256"/>
            <a:ext cx="2357454" cy="214314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 descr="http://itd3.mycdn.me/image?id=838815129815&amp;t=20&amp;plc=WEB&amp;tkn=*qjVm_enq92J1i1Vhr9hAGDVQVoY"/>
          <p:cNvPicPr/>
          <p:nvPr/>
        </p:nvPicPr>
        <p:blipFill>
          <a:blip r:embed="rId3"/>
          <a:srcRect l="7966" t="50800" r="65861" b="29900"/>
          <a:stretch>
            <a:fillRect/>
          </a:stretch>
        </p:blipFill>
        <p:spPr bwMode="auto">
          <a:xfrm>
            <a:off x="571472" y="1428736"/>
            <a:ext cx="2071702" cy="200026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 descr="http://itd3.mycdn.me/image?id=838815129815&amp;t=20&amp;plc=WEB&amp;tkn=*qjVm_enq92J1i1Vhr9hAGDVQVoY"/>
          <p:cNvPicPr/>
          <p:nvPr/>
        </p:nvPicPr>
        <p:blipFill>
          <a:blip r:embed="rId3"/>
          <a:srcRect l="67882" t="73400" r="6191" b="8100"/>
          <a:stretch>
            <a:fillRect/>
          </a:stretch>
        </p:blipFill>
        <p:spPr bwMode="auto">
          <a:xfrm>
            <a:off x="571472" y="3857628"/>
            <a:ext cx="2143140" cy="207170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 descr="http://cdn-nus-1.pinme.ru/tumb/600/photo/7e/7fa1/7e7fa1103bfaa2e2077205d29f48b53e.jpeg"/>
          <p:cNvPicPr/>
          <p:nvPr/>
        </p:nvPicPr>
        <p:blipFill>
          <a:blip r:embed="rId4"/>
          <a:srcRect l="37806" t="7379" r="35560" b="73537"/>
          <a:stretch>
            <a:fillRect/>
          </a:stretch>
        </p:blipFill>
        <p:spPr bwMode="auto">
          <a:xfrm>
            <a:off x="3643306" y="4857760"/>
            <a:ext cx="2214578" cy="1785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Рисунок 7" descr="http://www.svadbuzz.ru/sites/default/files/imagecache/photo-big/users/1/photo/2016/152/whTZzF-u-RY.jpg"/>
          <p:cNvPicPr/>
          <p:nvPr/>
        </p:nvPicPr>
        <p:blipFill>
          <a:blip r:embed="rId5"/>
          <a:srcRect l="7041" t="7362" r="66928" b="73787"/>
          <a:stretch>
            <a:fillRect/>
          </a:stretch>
        </p:blipFill>
        <p:spPr bwMode="auto">
          <a:xfrm>
            <a:off x="3571868" y="1357298"/>
            <a:ext cx="1806957" cy="170444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Рисунок 8" descr="http://900igr.net/up/datai/165076/0022-025-.jpg"/>
          <p:cNvPicPr/>
          <p:nvPr/>
        </p:nvPicPr>
        <p:blipFill>
          <a:blip r:embed="rId6"/>
          <a:srcRect l="74855" t="50534" r="2338" b="27942"/>
          <a:stretch>
            <a:fillRect/>
          </a:stretch>
        </p:blipFill>
        <p:spPr bwMode="auto">
          <a:xfrm>
            <a:off x="6500826" y="1500174"/>
            <a:ext cx="2286016" cy="207170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Стрелка вправо 10"/>
          <p:cNvSpPr/>
          <p:nvPr/>
        </p:nvSpPr>
        <p:spPr>
          <a:xfrm>
            <a:off x="3428992" y="3000372"/>
            <a:ext cx="1907102" cy="18573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chemeClr val="bg2">
                    <a:lumMod val="25000"/>
                  </a:schemeClr>
                </a:solidFill>
              </a:rPr>
              <a:t>С</a:t>
            </a:r>
            <a:endParaRPr lang="ru-RU" sz="8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7gy.ru/images/stories/propisi/a05.jpg"/>
          <p:cNvPicPr/>
          <p:nvPr/>
        </p:nvPicPr>
        <p:blipFill>
          <a:blip r:embed="rId2"/>
          <a:srcRect r="57420" b="63603"/>
          <a:stretch>
            <a:fillRect/>
          </a:stretch>
        </p:blipFill>
        <p:spPr bwMode="auto">
          <a:xfrm>
            <a:off x="214282" y="1714488"/>
            <a:ext cx="4071966" cy="2428892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00100" y="4500570"/>
            <a:ext cx="2071702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З</a:t>
            </a:r>
            <a:endParaRPr lang="ru-RU" sz="96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785794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Правильное написание печатных букв З и С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http://www.7gy.ru/images/stories/propisi/a10.jpg"/>
          <p:cNvPicPr/>
          <p:nvPr/>
        </p:nvPicPr>
        <p:blipFill>
          <a:blip r:embed="rId3"/>
          <a:srcRect l="12366" r="46072" b="66470"/>
          <a:stretch>
            <a:fillRect/>
          </a:stretch>
        </p:blipFill>
        <p:spPr bwMode="auto">
          <a:xfrm>
            <a:off x="4572000" y="1714488"/>
            <a:ext cx="4167417" cy="2428892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643570" y="4500570"/>
            <a:ext cx="1928826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atin typeface="+mj-lt"/>
              </a:rPr>
              <a:t>С</a:t>
            </a:r>
            <a:endParaRPr lang="ru-RU" sz="9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17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Физкультминутка - Игра «</a:t>
            </a:r>
            <a:r>
              <a:rPr lang="ru-RU" sz="3200" b="1" dirty="0" err="1" smtClean="0"/>
              <a:t>Добавлялки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4071942"/>
            <a:ext cx="12144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ТА-</a:t>
            </a:r>
          </a:p>
          <a:p>
            <a:r>
              <a:rPr lang="ru-RU" b="1" dirty="0" smtClean="0"/>
              <a:t>ГРО-</a:t>
            </a:r>
          </a:p>
          <a:p>
            <a:r>
              <a:rPr lang="ru-RU" b="1" dirty="0" smtClean="0"/>
              <a:t>ЗАНО-</a:t>
            </a:r>
          </a:p>
          <a:p>
            <a:r>
              <a:rPr lang="ru-RU" b="1" dirty="0" smtClean="0"/>
              <a:t>БЕРЁ-</a:t>
            </a:r>
          </a:p>
          <a:p>
            <a:r>
              <a:rPr lang="ru-RU" b="1" dirty="0" smtClean="0"/>
              <a:t>АРБУ-</a:t>
            </a:r>
          </a:p>
          <a:p>
            <a:r>
              <a:rPr lang="ru-RU" b="1" dirty="0" smtClean="0"/>
              <a:t>ВА-</a:t>
            </a:r>
          </a:p>
          <a:p>
            <a:r>
              <a:rPr lang="ru-RU" b="1" dirty="0" smtClean="0"/>
              <a:t>КО</a:t>
            </a:r>
            <a:r>
              <a:rPr lang="ru-RU" b="1" dirty="0" smtClean="0"/>
              <a:t>-</a:t>
            </a:r>
            <a:endParaRPr lang="ru-RU" b="1" dirty="0" smtClean="0"/>
          </a:p>
          <a:p>
            <a:r>
              <a:rPr lang="ru-RU" b="1" dirty="0" smtClean="0"/>
              <a:t>МЕДУ-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1500174"/>
            <a:ext cx="13573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БУ-</a:t>
            </a:r>
          </a:p>
          <a:p>
            <a:r>
              <a:rPr lang="ru-RU" b="1" dirty="0" smtClean="0"/>
              <a:t>ВЕ-</a:t>
            </a:r>
          </a:p>
          <a:p>
            <a:r>
              <a:rPr lang="ru-RU" b="1" dirty="0" smtClean="0"/>
              <a:t>ЧА-</a:t>
            </a:r>
          </a:p>
          <a:p>
            <a:r>
              <a:rPr lang="ru-RU" b="1" dirty="0" smtClean="0"/>
              <a:t>АБРИКО-</a:t>
            </a:r>
          </a:p>
          <a:p>
            <a:r>
              <a:rPr lang="ru-RU" b="1" dirty="0" smtClean="0"/>
              <a:t>ВОЛО-</a:t>
            </a:r>
          </a:p>
          <a:p>
            <a:r>
              <a:rPr lang="ru-RU" b="1" dirty="0" smtClean="0"/>
              <a:t>АНАНА-</a:t>
            </a:r>
          </a:p>
          <a:p>
            <a:r>
              <a:rPr lang="ru-RU" b="1" dirty="0" smtClean="0"/>
              <a:t>РО-</a:t>
            </a:r>
            <a:endParaRPr lang="ru-RU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571736" y="250030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СЫ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71736" y="507207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ЗЫ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6" y="1928802"/>
            <a:ext cx="15001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КРУЖИТЬ</a:t>
            </a:r>
          </a:p>
          <a:p>
            <a:r>
              <a:rPr lang="ru-RU" b="1" dirty="0" smtClean="0"/>
              <a:t>ЛЕТЕТЬ</a:t>
            </a:r>
          </a:p>
          <a:p>
            <a:r>
              <a:rPr lang="ru-RU" b="1" dirty="0" smtClean="0"/>
              <a:t>БЕЖАТЬ</a:t>
            </a:r>
          </a:p>
          <a:p>
            <a:r>
              <a:rPr lang="ru-RU" b="1" dirty="0" smtClean="0"/>
              <a:t>БОЛЕТЬ</a:t>
            </a:r>
          </a:p>
          <a:p>
            <a:r>
              <a:rPr lang="ru-RU" b="1" dirty="0" smtClean="0"/>
              <a:t>СТЕЛИТЬ</a:t>
            </a:r>
          </a:p>
          <a:p>
            <a:r>
              <a:rPr lang="ru-RU" b="1" dirty="0" smtClean="0"/>
              <a:t>ПРЫГАТЬ</a:t>
            </a:r>
          </a:p>
          <a:p>
            <a:r>
              <a:rPr lang="ru-RU" b="1" dirty="0" smtClean="0"/>
              <a:t>БРОСАТЬ</a:t>
            </a:r>
          </a:p>
          <a:p>
            <a:r>
              <a:rPr lang="ru-RU" b="1" dirty="0" smtClean="0"/>
              <a:t>БЫТЬ</a:t>
            </a:r>
          </a:p>
          <a:p>
            <a:r>
              <a:rPr lang="ru-RU" b="1" dirty="0" smtClean="0"/>
              <a:t>ВЕСТИ</a:t>
            </a:r>
          </a:p>
          <a:p>
            <a:r>
              <a:rPr lang="ru-RU" b="1" dirty="0" smtClean="0"/>
              <a:t>ВЕРНУТЬ</a:t>
            </a:r>
          </a:p>
          <a:p>
            <a:r>
              <a:rPr lang="ru-RU" b="1" dirty="0" smtClean="0"/>
              <a:t>ГОТОВИТЬ</a:t>
            </a:r>
          </a:p>
          <a:p>
            <a:r>
              <a:rPr lang="ru-RU" b="1" dirty="0" smtClean="0"/>
              <a:t>ДУМАТЬ</a:t>
            </a:r>
          </a:p>
          <a:p>
            <a:r>
              <a:rPr lang="ru-RU" b="1" dirty="0" smtClean="0"/>
              <a:t>ЖЕЧЬ</a:t>
            </a:r>
          </a:p>
          <a:p>
            <a:r>
              <a:rPr lang="ru-RU" b="1" dirty="0" smtClean="0"/>
              <a:t>КЛЕИТЬ</a:t>
            </a:r>
            <a:endParaRPr lang="ru-RU" b="1" dirty="0"/>
          </a:p>
        </p:txBody>
      </p:sp>
      <p:sp>
        <p:nvSpPr>
          <p:cNvPr id="14" name="Левая фигурная скобка 13"/>
          <p:cNvSpPr/>
          <p:nvPr/>
        </p:nvSpPr>
        <p:spPr>
          <a:xfrm>
            <a:off x="5857884" y="1928802"/>
            <a:ext cx="785818" cy="400052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143504" y="371475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</a:t>
            </a:r>
            <a:endParaRPr lang="ru-RU" sz="2400" b="1" dirty="0"/>
          </a:p>
        </p:txBody>
      </p:sp>
      <p:sp>
        <p:nvSpPr>
          <p:cNvPr id="19" name="Правая фигурная скобка 18"/>
          <p:cNvSpPr/>
          <p:nvPr/>
        </p:nvSpPr>
        <p:spPr>
          <a:xfrm>
            <a:off x="1857356" y="1643050"/>
            <a:ext cx="285752" cy="1928826"/>
          </a:xfrm>
          <a:prstGeom prst="rightBrace">
            <a:avLst>
              <a:gd name="adj1" fmla="val 0"/>
              <a:gd name="adj2" fmla="val 5049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1857356" y="4214818"/>
            <a:ext cx="357190" cy="207170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.depositphotos.com/1953761/4732/i/950/depositphotos_47321565-stock-photo-little-girl-feeding-goat-gras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5500726" cy="39290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57422" y="285729"/>
            <a:ext cx="5246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Придумать рассказ по картинке</a:t>
            </a:r>
          </a:p>
          <a:p>
            <a:pPr algn="ctr"/>
            <a:r>
              <a:rPr lang="ru-RU" sz="2400" b="1" dirty="0" smtClean="0"/>
              <a:t> (с использованием </a:t>
            </a:r>
            <a:r>
              <a:rPr lang="ru-RU" sz="2400" b="1" dirty="0" err="1" smtClean="0"/>
              <a:t>чистоговорок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00760" y="2143116"/>
            <a:ext cx="26853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За-за-за</a:t>
            </a:r>
            <a:r>
              <a:rPr lang="ru-RU" sz="2000" dirty="0" smtClean="0"/>
              <a:t> – кто это?</a:t>
            </a:r>
          </a:p>
          <a:p>
            <a:r>
              <a:rPr lang="ru-RU" sz="2000" dirty="0" err="1" smtClean="0"/>
              <a:t>За-за-за</a:t>
            </a:r>
            <a:r>
              <a:rPr lang="ru-RU" sz="2000" dirty="0" smtClean="0"/>
              <a:t> – какая коза?</a:t>
            </a:r>
          </a:p>
          <a:p>
            <a:r>
              <a:rPr lang="ru-RU" sz="2000" dirty="0" err="1" smtClean="0"/>
              <a:t>Зы-зы-зы</a:t>
            </a:r>
            <a:r>
              <a:rPr lang="ru-RU" sz="2000" dirty="0" smtClean="0"/>
              <a:t> – что на голове у козы?</a:t>
            </a:r>
          </a:p>
          <a:p>
            <a:r>
              <a:rPr lang="ru-RU" sz="2000" dirty="0" err="1" smtClean="0"/>
              <a:t>За-за-за</a:t>
            </a:r>
            <a:r>
              <a:rPr lang="ru-RU" sz="2000" dirty="0" smtClean="0"/>
              <a:t> </a:t>
            </a:r>
            <a:r>
              <a:rPr lang="ru-RU" sz="2000" dirty="0" smtClean="0"/>
              <a:t>–  кого встретила коза?</a:t>
            </a:r>
          </a:p>
          <a:p>
            <a:r>
              <a:rPr lang="ru-RU" sz="2000" dirty="0" err="1" smtClean="0"/>
              <a:t>Зе-зе-зе</a:t>
            </a:r>
            <a:r>
              <a:rPr lang="ru-RU" sz="2000" dirty="0" smtClean="0"/>
              <a:t> – что дает девочка козе?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rtlib.ru/objects/gallery_168/artlib_gallery-84479-b.jpg"/>
          <p:cNvPicPr/>
          <p:nvPr/>
        </p:nvPicPr>
        <p:blipFill>
          <a:blip r:embed="rId2"/>
          <a:srcRect r="8104" b="14845"/>
          <a:stretch>
            <a:fillRect/>
          </a:stretch>
        </p:blipFill>
        <p:spPr bwMode="auto">
          <a:xfrm>
            <a:off x="357158" y="2143116"/>
            <a:ext cx="5286412" cy="342902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85918" y="642918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Придумать рассказ по картинке</a:t>
            </a:r>
          </a:p>
          <a:p>
            <a:pPr algn="ctr"/>
            <a:r>
              <a:rPr lang="ru-RU" sz="2400" b="1" dirty="0" smtClean="0"/>
              <a:t> (с использованием </a:t>
            </a:r>
            <a:r>
              <a:rPr lang="ru-RU" sz="2400" b="1" dirty="0" err="1" smtClean="0"/>
              <a:t>чистоговорок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72198" y="2643182"/>
            <a:ext cx="235745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Са-са-са</a:t>
            </a:r>
            <a:r>
              <a:rPr lang="ru-RU" sz="2000" dirty="0" smtClean="0"/>
              <a:t> – кто это?</a:t>
            </a:r>
          </a:p>
          <a:p>
            <a:r>
              <a:rPr lang="ru-RU" sz="2000" dirty="0" err="1" smtClean="0"/>
              <a:t>Са-са-са</a:t>
            </a:r>
            <a:r>
              <a:rPr lang="ru-RU" sz="2000" dirty="0" smtClean="0"/>
              <a:t> – какая лиса</a:t>
            </a:r>
            <a:r>
              <a:rPr lang="ru-RU" sz="2000" dirty="0" smtClean="0"/>
              <a:t>?</a:t>
            </a:r>
            <a:endParaRPr lang="en-US" sz="2000" dirty="0" smtClean="0"/>
          </a:p>
          <a:p>
            <a:r>
              <a:rPr lang="ru-RU" sz="2000" dirty="0" err="1" smtClean="0"/>
              <a:t>Са-са-са</a:t>
            </a:r>
            <a:r>
              <a:rPr lang="ru-RU" sz="2000" dirty="0" smtClean="0"/>
              <a:t> –  кого встретила лиса? </a:t>
            </a:r>
            <a:endParaRPr lang="ru-RU" sz="2000" dirty="0" smtClean="0"/>
          </a:p>
          <a:p>
            <a:r>
              <a:rPr lang="ru-RU" sz="2000" dirty="0" err="1" smtClean="0"/>
              <a:t>Са-са-са</a:t>
            </a:r>
            <a:r>
              <a:rPr lang="ru-RU" sz="2000" dirty="0" smtClean="0"/>
              <a:t> – что же делает лиса?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3116"/>
            <a:ext cx="7743825" cy="1457342"/>
          </a:xfrm>
        </p:spPr>
        <p:txBody>
          <a:bodyPr>
            <a:noAutofit/>
          </a:bodyPr>
          <a:lstStyle/>
          <a:p>
            <a:r>
              <a:rPr lang="en-US" sz="9600" b="1" i="1" dirty="0" smtClean="0">
                <a:solidFill>
                  <a:srgbClr val="00B0F0"/>
                </a:solidFill>
              </a:rPr>
              <a:t/>
            </a:r>
            <a:br>
              <a:rPr lang="en-US" sz="9600" b="1" i="1" dirty="0" smtClean="0">
                <a:solidFill>
                  <a:srgbClr val="00B0F0"/>
                </a:solidFill>
              </a:rPr>
            </a:br>
            <a:r>
              <a:rPr lang="ru-RU" sz="9600" b="1" i="1" dirty="0" smtClean="0">
                <a:solidFill>
                  <a:srgbClr val="00B0F0"/>
                </a:solidFill>
              </a:rPr>
              <a:t>Спасибо за</a:t>
            </a:r>
            <a:br>
              <a:rPr lang="ru-RU" sz="9600" b="1" i="1" dirty="0" smtClean="0">
                <a:solidFill>
                  <a:srgbClr val="00B0F0"/>
                </a:solidFill>
              </a:rPr>
            </a:br>
            <a:r>
              <a:rPr lang="ru-RU" sz="9600" b="1" i="1" dirty="0" smtClean="0">
                <a:solidFill>
                  <a:srgbClr val="00B0F0"/>
                </a:solidFill>
              </a:rPr>
              <a:t>внимание</a:t>
            </a:r>
            <a:endParaRPr lang="ru-RU" sz="96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25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388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550070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14348" y="5286388"/>
            <a:ext cx="6929486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71406" y="5929330"/>
            <a:ext cx="128588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14348" y="6572272"/>
            <a:ext cx="6929486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7000892" y="5929330"/>
            <a:ext cx="128588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https://s3.envato.com/files/124767845/umbrella.jpg"/>
          <p:cNvPicPr>
            <a:picLocks noChangeAspect="1" noChangeArrowheads="1"/>
          </p:cNvPicPr>
          <p:nvPr/>
        </p:nvPicPr>
        <p:blipFill>
          <a:blip r:embed="rId3"/>
          <a:srcRect l="21610" t="9542" r="7203" b="6488"/>
          <a:stretch>
            <a:fillRect/>
          </a:stretch>
        </p:blipFill>
        <p:spPr bwMode="auto">
          <a:xfrm>
            <a:off x="1928794" y="1428736"/>
            <a:ext cx="4000528" cy="31432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7620" y="5214950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42976" y="5000636"/>
            <a:ext cx="6572296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464315" y="5679297"/>
            <a:ext cx="135732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142976" y="6357958"/>
            <a:ext cx="6572296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7036611" y="5679297"/>
            <a:ext cx="135732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ttps://im0-tub-ru.yandex.net/i?id=e79ff10529a505f56768445c86d1fdb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857232"/>
            <a:ext cx="3143272" cy="38662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14414" y="535782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57224" y="5214950"/>
            <a:ext cx="700092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214282" y="5857892"/>
            <a:ext cx="128588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57224" y="6500834"/>
            <a:ext cx="700092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7215206" y="5857892"/>
            <a:ext cx="128588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http://hddfhm.com/images/clipart-and-dog-12.jpg"/>
          <p:cNvPicPr/>
          <p:nvPr/>
        </p:nvPicPr>
        <p:blipFill>
          <a:blip r:embed="rId2" cstate="print"/>
          <a:srcRect b="8750"/>
          <a:stretch>
            <a:fillRect/>
          </a:stretch>
        </p:blipFill>
        <p:spPr bwMode="auto">
          <a:xfrm>
            <a:off x="2357422" y="928670"/>
            <a:ext cx="4000528" cy="3714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9058" y="5357826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85918" y="5214950"/>
            <a:ext cx="5357850" cy="1588"/>
          </a:xfrm>
          <a:prstGeom prst="line">
            <a:avLst/>
          </a:prstGeom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1142976" y="5857892"/>
            <a:ext cx="1285884" cy="1588"/>
          </a:xfrm>
          <a:prstGeom prst="line">
            <a:avLst/>
          </a:prstGeom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85918" y="6500834"/>
            <a:ext cx="5357850" cy="1588"/>
          </a:xfrm>
          <a:prstGeom prst="line">
            <a:avLst/>
          </a:prstGeom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6500826" y="5857892"/>
            <a:ext cx="1285884" cy="1588"/>
          </a:xfrm>
          <a:prstGeom prst="line">
            <a:avLst/>
          </a:prstGeom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http://ramki-vsem.ru/fon/narisovannyj-fon66.jpg"/>
          <p:cNvPicPr/>
          <p:nvPr/>
        </p:nvPicPr>
        <p:blipFill>
          <a:blip r:embed="rId3" cstate="print"/>
          <a:srcRect t="8686" r="18248" b="16894"/>
          <a:stretch>
            <a:fillRect/>
          </a:stretch>
        </p:blipFill>
        <p:spPr bwMode="auto">
          <a:xfrm>
            <a:off x="2285984" y="1000108"/>
            <a:ext cx="4286280" cy="3571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500166" y="5214950"/>
            <a:ext cx="557216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821505" y="5893611"/>
            <a:ext cx="135732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571604" y="6572272"/>
            <a:ext cx="5500726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6393669" y="5893611"/>
            <a:ext cx="135732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14422"/>
            <a:ext cx="7305700" cy="1571636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0000" dirty="0" smtClean="0">
                <a:solidFill>
                  <a:schemeClr val="accent1"/>
                </a:solidFill>
              </a:rPr>
              <a:t>З</a:t>
            </a:r>
            <a:r>
              <a:rPr lang="ru-RU" sz="10000" dirty="0" smtClean="0">
                <a:solidFill>
                  <a:srgbClr val="FF0000"/>
                </a:solidFill>
              </a:rPr>
              <a:t>О</a:t>
            </a:r>
            <a:r>
              <a:rPr lang="ru-RU" sz="10000" dirty="0" smtClean="0">
                <a:solidFill>
                  <a:schemeClr val="accent1"/>
                </a:solidFill>
              </a:rPr>
              <a:t>НТ</a:t>
            </a:r>
            <a:endParaRPr lang="ru-RU" sz="100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5" y="3786190"/>
            <a:ext cx="7358114" cy="163121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1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0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1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1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0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1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1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214422"/>
            <a:ext cx="7358114" cy="1643074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0000" dirty="0" smtClean="0">
                <a:solidFill>
                  <a:schemeClr val="accent1"/>
                </a:solidFill>
              </a:rPr>
              <a:t>С</a:t>
            </a:r>
            <a:r>
              <a:rPr lang="ru-RU" sz="10000" dirty="0" smtClean="0">
                <a:solidFill>
                  <a:srgbClr val="FF0000"/>
                </a:solidFill>
              </a:rPr>
              <a:t>О</a:t>
            </a:r>
            <a:r>
              <a:rPr lang="ru-RU" sz="10000" dirty="0" smtClean="0"/>
              <a:t>-</a:t>
            </a:r>
            <a:r>
              <a:rPr lang="ru-RU" sz="10000" dirty="0" smtClean="0">
                <a:solidFill>
                  <a:schemeClr val="accent1"/>
                </a:solidFill>
              </a:rPr>
              <a:t>Б</a:t>
            </a:r>
            <a:r>
              <a:rPr lang="ru-RU" sz="10000" dirty="0" smtClean="0">
                <a:solidFill>
                  <a:srgbClr val="FF0000"/>
                </a:solidFill>
              </a:rPr>
              <a:t>А</a:t>
            </a:r>
            <a:r>
              <a:rPr lang="ru-RU" sz="10000" dirty="0" smtClean="0"/>
              <a:t>-</a:t>
            </a:r>
            <a:r>
              <a:rPr lang="ru-RU" sz="10000" dirty="0" smtClean="0">
                <a:solidFill>
                  <a:schemeClr val="accent1"/>
                </a:solidFill>
              </a:rPr>
              <a:t>К</a:t>
            </a:r>
            <a:r>
              <a:rPr lang="ru-RU" sz="10000" dirty="0" smtClean="0">
                <a:solidFill>
                  <a:srgbClr val="FF0000"/>
                </a:solidFill>
              </a:rPr>
              <a:t>А</a:t>
            </a:r>
            <a:endParaRPr lang="ru-RU" sz="10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9" y="4214818"/>
            <a:ext cx="7286676" cy="163121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1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ru-RU" sz="10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Ц</a:t>
            </a:r>
            <a:endParaRPr lang="ru-RU" sz="10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683504"/>
          </a:xfrm>
          <a:solidFill>
            <a:srgbClr val="FFFF00"/>
          </a:solidFill>
          <a:ln w="38100"/>
        </p:spPr>
        <p:txBody>
          <a:bodyPr/>
          <a:lstStyle/>
          <a:p>
            <a:pPr algn="ctr"/>
            <a:r>
              <a:rPr lang="ru-RU" sz="4400" dirty="0" smtClean="0"/>
              <a:t>Физкультминутка «Замок»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357430"/>
            <a:ext cx="8572560" cy="4143404"/>
          </a:xfrm>
          <a:solidFill>
            <a:srgbClr val="FFC000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dirty="0" smtClean="0"/>
              <a:t>За высокими лесами,</a:t>
            </a:r>
          </a:p>
          <a:p>
            <a:pPr algn="ctr"/>
            <a:r>
              <a:rPr lang="ru-RU" sz="3600" dirty="0" smtClean="0"/>
              <a:t>За широкими морями,</a:t>
            </a:r>
          </a:p>
          <a:p>
            <a:pPr algn="ctr"/>
            <a:r>
              <a:rPr lang="ru-RU" sz="3600" dirty="0" smtClean="0"/>
              <a:t>Стоит в поле теремок,</a:t>
            </a:r>
          </a:p>
          <a:p>
            <a:pPr algn="ctr"/>
            <a:r>
              <a:rPr lang="ru-RU" sz="3600" dirty="0" smtClean="0"/>
              <a:t>На двери висит замок.</a:t>
            </a:r>
          </a:p>
          <a:p>
            <a:pPr algn="ctr"/>
            <a:r>
              <a:rPr lang="ru-RU" sz="3600" dirty="0" smtClean="0"/>
              <a:t>Кто его открыть бы смог?</a:t>
            </a:r>
          </a:p>
          <a:p>
            <a:pPr algn="ctr"/>
            <a:r>
              <a:rPr lang="ru-RU" sz="3600" dirty="0" smtClean="0"/>
              <a:t>Мы замочек потянули, покрутили, постучали</a:t>
            </a:r>
          </a:p>
          <a:p>
            <a:pPr algn="ctr"/>
            <a:r>
              <a:rPr lang="ru-RU" sz="3600" dirty="0" smtClean="0"/>
              <a:t>И открыли!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714356"/>
            <a:ext cx="5857916" cy="438896"/>
          </a:xfr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Найди лишнюю картинку</a:t>
            </a:r>
            <a:endParaRPr lang="ru-RU" sz="3600" b="1" dirty="0"/>
          </a:p>
        </p:txBody>
      </p:sp>
      <p:pic>
        <p:nvPicPr>
          <p:cNvPr id="3" name="Рисунок 2" descr="http://bestpatogh.com/wp-content/uploads/2016/11/antique-hand-mirror-16.jpg"/>
          <p:cNvPicPr/>
          <p:nvPr/>
        </p:nvPicPr>
        <p:blipFill>
          <a:blip r:embed="rId2"/>
          <a:srcRect l="9189" t="14521" r="8787" b="11675"/>
          <a:stretch>
            <a:fillRect/>
          </a:stretch>
        </p:blipFill>
        <p:spPr bwMode="auto">
          <a:xfrm>
            <a:off x="3357554" y="5000636"/>
            <a:ext cx="2428892" cy="16430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 descr="http://lib.podelise.ru/tw_files2/urls_15/5/d-4569/4569_html_4e1b104e.jpg"/>
          <p:cNvPicPr/>
          <p:nvPr/>
        </p:nvPicPr>
        <p:blipFill>
          <a:blip r:embed="rId3"/>
          <a:srcRect l="71006" t="3145" r="4658" b="67505"/>
          <a:stretch>
            <a:fillRect/>
          </a:stretch>
        </p:blipFill>
        <p:spPr bwMode="auto">
          <a:xfrm>
            <a:off x="3286116" y="1285860"/>
            <a:ext cx="2500330" cy="17145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 descr="http://lib.podelise.ru/tw_files2/urls_15/5/d-4569/4569_html_4e1b104e.jpg"/>
          <p:cNvPicPr/>
          <p:nvPr/>
        </p:nvPicPr>
        <p:blipFill>
          <a:blip r:embed="rId3"/>
          <a:srcRect l="3254" t="46758" r="79382" b="18146"/>
          <a:stretch>
            <a:fillRect/>
          </a:stretch>
        </p:blipFill>
        <p:spPr bwMode="auto">
          <a:xfrm>
            <a:off x="6429388" y="1428736"/>
            <a:ext cx="2286016" cy="235745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>
            <a:off x="3500430" y="2928934"/>
            <a:ext cx="1907102" cy="214314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endParaRPr lang="ru-RU" sz="8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Рисунок 12" descr="http://lit-yaz.ru/pars_docs/refs/73/72400/72400_html_m2a264572.jpg"/>
          <p:cNvPicPr/>
          <p:nvPr/>
        </p:nvPicPr>
        <p:blipFill>
          <a:blip r:embed="rId4"/>
          <a:srcRect l="4010" t="6574" r="67737" b="73465"/>
          <a:stretch>
            <a:fillRect/>
          </a:stretch>
        </p:blipFill>
        <p:spPr bwMode="auto">
          <a:xfrm>
            <a:off x="571472" y="4429132"/>
            <a:ext cx="2428892" cy="192882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Рисунок 13" descr="http://deti-knigi.ru/wp-content/uploads/2013/12/zvuki_z_c_2.jpg"/>
          <p:cNvPicPr/>
          <p:nvPr/>
        </p:nvPicPr>
        <p:blipFill>
          <a:blip r:embed="rId5"/>
          <a:srcRect l="50765" t="20844" r="14279" b="53650"/>
          <a:stretch>
            <a:fillRect/>
          </a:stretch>
        </p:blipFill>
        <p:spPr bwMode="auto">
          <a:xfrm>
            <a:off x="6500826" y="4143380"/>
            <a:ext cx="2357454" cy="233572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Рисунок 14" descr="http://ok-t.ru/studopediaru/baza11/1165557569882.files/image004.jpg"/>
          <p:cNvPicPr/>
          <p:nvPr/>
        </p:nvPicPr>
        <p:blipFill>
          <a:blip r:embed="rId6"/>
          <a:srcRect l="57730" t="78236" r="15771" b="10924"/>
          <a:stretch>
            <a:fillRect/>
          </a:stretch>
        </p:blipFill>
        <p:spPr bwMode="auto">
          <a:xfrm>
            <a:off x="285720" y="1428736"/>
            <a:ext cx="2571768" cy="207170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1122</TotalTime>
  <Words>153</Words>
  <PresentationFormat>Экран (4:3)</PresentationFormat>
  <Paragraphs>69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Согласные звуки  З (ЗЬ) и С (СЬ) Буквы З и С</vt:lpstr>
      <vt:lpstr>Слайд 2</vt:lpstr>
      <vt:lpstr>Слайд 3</vt:lpstr>
      <vt:lpstr>Слайд 4</vt:lpstr>
      <vt:lpstr>Слайд 5</vt:lpstr>
      <vt:lpstr>ЗОНТ</vt:lpstr>
      <vt:lpstr>СО-БА-КА</vt:lpstr>
      <vt:lpstr>Физкультминутка «Замок»</vt:lpstr>
      <vt:lpstr>Найди лишнюю картинку</vt:lpstr>
      <vt:lpstr>Найди лишнюю картинку</vt:lpstr>
      <vt:lpstr>Слайд 11</vt:lpstr>
      <vt:lpstr>Физкультминутка - Игра «Добавлялки»</vt:lpstr>
      <vt:lpstr>Слайд 13</vt:lpstr>
      <vt:lpstr>Слайд 14</vt:lpstr>
      <vt:lpstr>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Согласные звуки  З (ЗЬ) и С (СЬ) Буквы З и С</dc:title>
  <cp:lastModifiedBy>Admin</cp:lastModifiedBy>
  <cp:revision>85</cp:revision>
  <dcterms:modified xsi:type="dcterms:W3CDTF">2018-03-25T06:32:18Z</dcterms:modified>
</cp:coreProperties>
</file>