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26"/>
  </p:notesMasterIdLst>
  <p:sldIdLst>
    <p:sldId id="256" r:id="rId2"/>
    <p:sldId id="310" r:id="rId3"/>
    <p:sldId id="311" r:id="rId4"/>
    <p:sldId id="312" r:id="rId5"/>
    <p:sldId id="313" r:id="rId6"/>
    <p:sldId id="314" r:id="rId7"/>
    <p:sldId id="316" r:id="rId8"/>
    <p:sldId id="315" r:id="rId9"/>
    <p:sldId id="320" r:id="rId10"/>
    <p:sldId id="300" r:id="rId11"/>
    <p:sldId id="257" r:id="rId12"/>
    <p:sldId id="317" r:id="rId13"/>
    <p:sldId id="301" r:id="rId14"/>
    <p:sldId id="318" r:id="rId15"/>
    <p:sldId id="302" r:id="rId16"/>
    <p:sldId id="303" r:id="rId17"/>
    <p:sldId id="305" r:id="rId18"/>
    <p:sldId id="319" r:id="rId19"/>
    <p:sldId id="321" r:id="rId20"/>
    <p:sldId id="304" r:id="rId21"/>
    <p:sldId id="322" r:id="rId22"/>
    <p:sldId id="323" r:id="rId23"/>
    <p:sldId id="324" r:id="rId24"/>
    <p:sldId id="30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ED026"/>
    <a:srgbClr val="00CCFF"/>
    <a:srgbClr val="FFFF00"/>
    <a:srgbClr val="65C4FF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10" autoAdjust="0"/>
    <p:restoredTop sz="96709" autoAdjust="0"/>
  </p:normalViewPr>
  <p:slideViewPr>
    <p:cSldViewPr>
      <p:cViewPr varScale="1">
        <p:scale>
          <a:sx n="72" d="100"/>
          <a:sy n="72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E69ED7-AA64-41C8-99F2-11F0C0350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57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69ED7-AA64-41C8-99F2-11F0C035042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8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69ED7-AA64-41C8-99F2-11F0C035042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4B52F-B109-4B8A-8452-3593233F2D8D}" type="slidenum">
              <a:rPr lang="ru-RU" altLang="ru-RU" smtClean="0"/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546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C19326-EC8B-4D02-9617-E1931A78C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3771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EDED0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8DFA-8F6F-4978-B17A-0680DAAB9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4529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EDED0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9FF7-9DF6-489B-9A33-2044E173A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5850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A7555-AF62-481A-96DE-B749CE32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313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EDED0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9885-7C47-4B9A-B002-B01EE31C7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9840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EDED0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4BFC-9569-456E-9C5C-930422936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1422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EDED0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1A7F-4755-4532-8B29-3946B73C7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2600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EDED0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7F17-3B2E-4D8D-9AFB-9FE42EEA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7183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EDED0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9858-B81A-425E-B0AD-D6D6852FE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2925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2697-18AE-4B02-B706-75E29B16E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2040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9FA4-3E87-47A4-94ED-99509F0C2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4417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31B0-A71B-47D4-8C62-5811B3F78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4994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AD70FC-D250-46B3-BF2C-3CAB41DDA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13" r:id="rId7"/>
    <p:sldLayoutId id="2147484114" r:id="rId8"/>
    <p:sldLayoutId id="2147484115" r:id="rId9"/>
    <p:sldLayoutId id="2147484122" r:id="rId10"/>
    <p:sldLayoutId id="2147484123" r:id="rId11"/>
    <p:sldLayoutId id="2147484124" r:id="rId12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0;&#1083;&#1103;\Downloads\KA4KA.RU_Muzyka_iz_nemogo_kino_-_Bez_nazvaniy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307"/>
            <a:ext cx="21145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3" y="2276475"/>
            <a:ext cx="8028186" cy="432087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 b="1" i="1" dirty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i="1" dirty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accent2"/>
                </a:solidFill>
              </a:rPr>
              <a:t>                                                                </a:t>
            </a:r>
            <a:endParaRPr lang="ru-RU" sz="3000" b="1" i="1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3000" b="1" i="1" dirty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3000" b="1" i="1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FF9900"/>
                </a:solidFill>
              </a:rPr>
              <a:t>                              </a:t>
            </a:r>
            <a:r>
              <a:rPr lang="ru-RU" sz="2000" b="1" i="1" dirty="0" smtClean="0">
                <a:solidFill>
                  <a:srgbClr val="FF9900"/>
                </a:solidFill>
              </a:rPr>
              <a:t>Подготовили: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9900"/>
                </a:solidFill>
              </a:rPr>
              <a:t>                                                                      Сидорова Наталья Ивановна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9900"/>
                </a:solidFill>
              </a:rPr>
              <a:t>                                                                  Воспитатель  высшей к. </a:t>
            </a:r>
            <a:r>
              <a:rPr lang="ru-RU" sz="2000" b="1" i="1" dirty="0" smtClean="0">
                <a:solidFill>
                  <a:srgbClr val="FF9900"/>
                </a:solidFill>
              </a:rPr>
              <a:t>к.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9900"/>
                </a:solidFill>
              </a:rPr>
              <a:t> </a:t>
            </a:r>
            <a:r>
              <a:rPr lang="ru-RU" sz="2000" b="1" i="1" dirty="0" smtClean="0">
                <a:solidFill>
                  <a:srgbClr val="FF9900"/>
                </a:solidFill>
              </a:rPr>
              <a:t>                                                                         </a:t>
            </a:r>
            <a:r>
              <a:rPr lang="ru-RU" sz="2000" b="1" i="1" dirty="0" err="1">
                <a:solidFill>
                  <a:srgbClr val="FF9900"/>
                </a:solidFill>
              </a:rPr>
              <a:t>К</a:t>
            </a:r>
            <a:r>
              <a:rPr lang="ru-RU" sz="2000" b="1" i="1" dirty="0" err="1" smtClean="0">
                <a:solidFill>
                  <a:srgbClr val="FF9900"/>
                </a:solidFill>
              </a:rPr>
              <a:t>лючникова</a:t>
            </a:r>
            <a:r>
              <a:rPr lang="ru-RU" sz="2000" b="1" i="1" dirty="0" smtClean="0">
                <a:solidFill>
                  <a:srgbClr val="FF9900"/>
                </a:solidFill>
              </a:rPr>
              <a:t> Елена Викторовна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9900"/>
                </a:solidFill>
              </a:rPr>
              <a:t> </a:t>
            </a:r>
            <a:r>
              <a:rPr lang="ru-RU" sz="2000" b="1" i="1" dirty="0">
                <a:solidFill>
                  <a:srgbClr val="FF9900"/>
                </a:solidFill>
              </a:rPr>
              <a:t>     </a:t>
            </a:r>
            <a:r>
              <a:rPr lang="ru-RU" sz="2000" b="1" i="1" dirty="0" smtClean="0">
                <a:solidFill>
                  <a:srgbClr val="FF9900"/>
                </a:solidFill>
              </a:rPr>
              <a:t>                                                               </a:t>
            </a:r>
            <a:r>
              <a:rPr lang="ru-RU" sz="2000" b="1" i="1" dirty="0">
                <a:solidFill>
                  <a:srgbClr val="FF9900"/>
                </a:solidFill>
              </a:rPr>
              <a:t>Воспитатель  высшей к. к.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FF99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9900"/>
                </a:solidFill>
              </a:rPr>
              <a:t>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9900"/>
                </a:solidFill>
              </a:rPr>
              <a:t>г</a:t>
            </a:r>
            <a:r>
              <a:rPr lang="ru-RU" sz="2000" b="1" i="1" dirty="0" smtClean="0">
                <a:solidFill>
                  <a:srgbClr val="FF9900"/>
                </a:solidFill>
              </a:rPr>
              <a:t>. Ленск, 2017г.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234" y="728700"/>
            <a:ext cx="7200800" cy="1368151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KA4KA.RU_Muzyka_iz_nemogo_kino_-_Bez_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400" y="3052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6252" y="1096577"/>
            <a:ext cx="7438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  </a:t>
            </a:r>
            <a:r>
              <a:rPr lang="ru-RU" i="1" dirty="0" smtClean="0">
                <a:solidFill>
                  <a:schemeClr val="accent2"/>
                </a:solidFill>
              </a:rPr>
              <a:t>Детский </a:t>
            </a:r>
            <a:r>
              <a:rPr lang="ru-RU" i="1" dirty="0">
                <a:solidFill>
                  <a:schemeClr val="accent2"/>
                </a:solidFill>
              </a:rPr>
              <a:t>сад  «Белочка</a:t>
            </a:r>
            <a:r>
              <a:rPr lang="ru-RU" i="1" dirty="0" smtClean="0">
                <a:solidFill>
                  <a:schemeClr val="accent2"/>
                </a:solidFill>
              </a:rPr>
              <a:t>» -  филиал </a:t>
            </a:r>
            <a:r>
              <a:rPr lang="ru-RU" i="1" dirty="0">
                <a:solidFill>
                  <a:schemeClr val="accent2"/>
                </a:solidFill>
              </a:rPr>
              <a:t>АН 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ru-RU" i="1" dirty="0" smtClean="0">
                <a:solidFill>
                  <a:schemeClr val="accent2"/>
                </a:solidFill>
              </a:rPr>
              <a:t>ДОО «</a:t>
            </a:r>
            <a:r>
              <a:rPr lang="ru-RU" i="1" dirty="0" err="1" smtClean="0">
                <a:solidFill>
                  <a:schemeClr val="accent2"/>
                </a:solidFill>
              </a:rPr>
              <a:t>Алмазик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Презентация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2800" b="1" i="1" dirty="0">
                <a:solidFill>
                  <a:srgbClr val="FF9900"/>
                </a:solidFill>
              </a:rPr>
              <a:t>Развитие  и поддержка детской инициативы и творчества через приобщение детей к русской  народной  культуре и традициям»</a:t>
            </a:r>
            <a:endParaRPr lang="ru-RU" sz="2800" dirty="0">
              <a:solidFill>
                <a:srgbClr val="FF9900"/>
              </a:solidFill>
            </a:endParaRPr>
          </a:p>
          <a:p>
            <a:endParaRPr lang="ru-RU" sz="2800" dirty="0">
              <a:solidFill>
                <a:srgbClr val="FF9900"/>
              </a:solidFill>
            </a:endParaRPr>
          </a:p>
        </p:txBody>
      </p:sp>
      <p:pic>
        <p:nvPicPr>
          <p:cNvPr id="14" name="Picture 6" descr="XUDOGNIK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3" y="4149080"/>
            <a:ext cx="2538769" cy="253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6957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88640"/>
            <a:ext cx="8880921" cy="6480720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294" name="Прямоугольник 2"/>
          <p:cNvSpPr>
            <a:spLocks noChangeArrowheads="1"/>
          </p:cNvSpPr>
          <p:nvPr/>
        </p:nvSpPr>
        <p:spPr bwMode="auto">
          <a:xfrm>
            <a:off x="323850" y="1196975"/>
            <a:ext cx="49688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  <a:latin typeface="Arial" charset="0"/>
              </a:rPr>
              <a:t> Как на Лене на реке,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  <a:latin typeface="Arial" charset="0"/>
              </a:rPr>
              <a:t>Стоит дом в не вдалеке.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  <a:latin typeface="Arial" charset="0"/>
              </a:rPr>
              <a:t>Сад тот Белочкой зовут,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  <a:latin typeface="Arial" charset="0"/>
              </a:rPr>
              <a:t>Детвору  с утра  здесь ждут.</a:t>
            </a:r>
            <a:endParaRPr lang="ru-RU" altLang="ru-RU" sz="2800" b="1" i="1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5" name="Picture 7" descr="1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18222"/>
            <a:ext cx="2520950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75856" y="116632"/>
            <a:ext cx="5616624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005263"/>
            <a:ext cx="370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8880921" cy="6480720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321" name="Прямоугольник 7"/>
          <p:cNvSpPr>
            <a:spLocks noChangeArrowheads="1"/>
          </p:cNvSpPr>
          <p:nvPr/>
        </p:nvSpPr>
        <p:spPr bwMode="auto">
          <a:xfrm>
            <a:off x="5525056" y="1582738"/>
            <a:ext cx="307919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  <a:latin typeface="Arial" charset="0"/>
              </a:rPr>
              <a:t>Ребятишки не простые,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  <a:latin typeface="Arial" charset="0"/>
              </a:rPr>
              <a:t>Парни, девки озорные.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  <a:latin typeface="Arial" charset="0"/>
              </a:rPr>
              <a:t>Только в сад они заходят,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FFC000"/>
                </a:solidFill>
                <a:latin typeface="Arial" charset="0"/>
              </a:rPr>
              <a:t>Развлечения находят.</a:t>
            </a:r>
            <a:endParaRPr lang="ru-RU" altLang="ru-RU" sz="2800" b="1" i="1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3324" name="Picture 12" descr="C:\Users\Елена\Desktop\Новая папка (3)\IMG_20170320_113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0907"/>
            <a:ext cx="4752528" cy="32610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069d09eff010ec69abb8c2117501c8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69" y="4581128"/>
            <a:ext cx="194468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лена\Desktop\IMG_20170320_111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1" y="270352"/>
            <a:ext cx="4255390" cy="2847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02" y="1412776"/>
            <a:ext cx="4863405" cy="2925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Елена\Desktop\Новая папка (3)\IMG_20170320_113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5114256" cy="3068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lisyonok.ucoz.ru/smilez_arbuz/MOI10.gif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28184" y="4963276"/>
            <a:ext cx="1769073" cy="1590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656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188640"/>
            <a:ext cx="8880921" cy="6480720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913" y="431799"/>
            <a:ext cx="8856663" cy="7080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3924300" y="692150"/>
            <a:ext cx="5064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C000"/>
                </a:solidFill>
                <a:latin typeface="Arial" charset="0"/>
              </a:rPr>
              <a:t>Песни дружно распевают,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C000"/>
                </a:solidFill>
                <a:latin typeface="Arial" charset="0"/>
              </a:rPr>
              <a:t>Хороводят и играют.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C000"/>
                </a:solidFill>
                <a:latin typeface="Arial" charset="0"/>
              </a:rPr>
              <a:t>Любят очень много знать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C000"/>
                </a:solidFill>
                <a:latin typeface="Arial" charset="0"/>
              </a:rPr>
              <a:t>Рисовать, считать, писать.</a:t>
            </a:r>
            <a:endParaRPr lang="ru-RU" altLang="ru-RU" sz="28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4345" name="Picture 9" descr="C:\Users\Елена\Desktop\Новая папка (3)\IMG_20170320_113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13484"/>
            <a:ext cx="4528682" cy="3053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4346" name="Picture 10" descr="C:\Users\Елена\Desktop\Новая папка (3)\IMG_20170320_113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4219"/>
            <a:ext cx="3600400" cy="2760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89010" y="4221088"/>
            <a:ext cx="1618894" cy="1697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IMG_20170320_11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2448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Елена\Desktop\Новая папка (3)\IMG_20170320_112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416492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19672" y="4221088"/>
            <a:ext cx="1618894" cy="1697229"/>
          </a:xfrm>
          <a:prstGeom prst="rect">
            <a:avLst/>
          </a:prstGeom>
          <a:noFill/>
        </p:spPr>
      </p:pic>
      <p:pic>
        <p:nvPicPr>
          <p:cNvPr id="6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54775" y="548680"/>
            <a:ext cx="1618894" cy="169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731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296" y="4221089"/>
            <a:ext cx="8981704" cy="25237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на нашей на Руси,  всегда нужны богатыри!</a:t>
            </a: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Парни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хоть куда,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Тренируются с утра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Ну, а если заболел в процедурном посидел</a:t>
            </a: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 коктейль вкуснейший съел.</a:t>
            </a:r>
          </a:p>
          <a:p>
            <a:pPr algn="ctr">
              <a:defRPr/>
            </a:pP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Инголяции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массаж.</a:t>
            </a: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такой вот сад у нас!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8880921" cy="6480720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5370" name="Picture 10" descr="C:\Users\Елена\Desktop\Новая папка (3)\IMG_20170320_112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0" y="404664"/>
            <a:ext cx="4152428" cy="34131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Users\Елена\Desktop\Новая папка (3)\IMG_20170320_112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4" y="1124745"/>
            <a:ext cx="3960440" cy="2951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88640"/>
            <a:ext cx="8880921" cy="6480720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Picture 9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87462"/>
            <a:ext cx="1971467" cy="1428760"/>
          </a:xfrm>
          <a:prstGeom prst="rect">
            <a:avLst/>
          </a:prstGeom>
          <a:noFill/>
        </p:spPr>
      </p:pic>
      <p:pic>
        <p:nvPicPr>
          <p:cNvPr id="7" name="Picture 9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473" y="1124744"/>
            <a:ext cx="1971467" cy="142876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7" y="298357"/>
            <a:ext cx="4497660" cy="2698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41" y="3039778"/>
            <a:ext cx="4409067" cy="33241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7964" y="2274838"/>
            <a:ext cx="42725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И девчата расписные,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Все </a:t>
            </a:r>
            <a:r>
              <a:rPr lang="ru-RU" sz="2400" b="1" dirty="0">
                <a:solidFill>
                  <a:srgbClr val="FFC000"/>
                </a:solidFill>
              </a:rPr>
              <a:t>красотки озорные.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Мастерицы хоть куда,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В</a:t>
            </a:r>
            <a:r>
              <a:rPr lang="ru-RU" sz="2400" b="1" dirty="0" smtClean="0">
                <a:solidFill>
                  <a:srgbClr val="FFC000"/>
                </a:solidFill>
              </a:rPr>
              <a:t>сё </a:t>
            </a:r>
            <a:r>
              <a:rPr lang="ru-RU" sz="2400" b="1" dirty="0">
                <a:solidFill>
                  <a:srgbClr val="FFC000"/>
                </a:solidFill>
              </a:rPr>
              <a:t>у них </a:t>
            </a:r>
            <a:r>
              <a:rPr lang="ru-RU" sz="2400" b="1" dirty="0" smtClean="0">
                <a:solidFill>
                  <a:srgbClr val="FFC000"/>
                </a:solidFill>
              </a:rPr>
              <a:t>-дела</a:t>
            </a:r>
            <a:r>
              <a:rPr lang="ru-RU" sz="2400" b="1" dirty="0">
                <a:solidFill>
                  <a:srgbClr val="FFC000"/>
                </a:solidFill>
              </a:rPr>
              <a:t>, дела.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Они рисуют, вышивают</a:t>
            </a:r>
            <a:r>
              <a:rPr lang="ru-RU" sz="2400" b="1" dirty="0" smtClean="0">
                <a:solidFill>
                  <a:srgbClr val="FFC0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 Куклам </a:t>
            </a:r>
            <a:r>
              <a:rPr lang="ru-RU" sz="2400" b="1" dirty="0">
                <a:solidFill>
                  <a:srgbClr val="FFC000"/>
                </a:solidFill>
              </a:rPr>
              <a:t>косы заплетают.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А как песню запоют,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М</a:t>
            </a:r>
            <a:r>
              <a:rPr lang="ru-RU" sz="2400" b="1" dirty="0" smtClean="0">
                <a:solidFill>
                  <a:srgbClr val="FFC000"/>
                </a:solidFill>
              </a:rPr>
              <a:t>имо </a:t>
            </a:r>
            <a:r>
              <a:rPr lang="ru-RU" sz="2400" b="1" dirty="0">
                <a:solidFill>
                  <a:srgbClr val="FFC000"/>
                </a:solidFill>
              </a:rPr>
              <a:t>люди не пройдут.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88640"/>
            <a:ext cx="8880921" cy="6480720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7415" name="Picture 7" descr="C:\Users\Елена\Desktop\Новая папка (3)\IMG_20170320_114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4224436" cy="3384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://lisyonok.ucoz.ru/smilez_arbuz/MOI10.gif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96586" y="4526486"/>
            <a:ext cx="1769073" cy="1590679"/>
          </a:xfrm>
          <a:prstGeom prst="rect">
            <a:avLst/>
          </a:prstGeom>
          <a:noFill/>
        </p:spPr>
      </p:pic>
      <p:pic>
        <p:nvPicPr>
          <p:cNvPr id="9" name="Picture 22" descr="http://lisyonok.ucoz.ru/smilez_arbuz/MOI10.gif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80112" y="404664"/>
            <a:ext cx="1769073" cy="15906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IMG-20170331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720"/>
            <a:ext cx="4576192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Новая папка (3)\IMG_20170320_1133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335365" cy="3201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lisyonok.ucoz.ru/smilez/ogromniye/278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000" y="0"/>
            <a:ext cx="1627920" cy="1678793"/>
          </a:xfrm>
          <a:prstGeom prst="rect">
            <a:avLst/>
          </a:prstGeom>
          <a:noFill/>
        </p:spPr>
      </p:pic>
      <p:pic>
        <p:nvPicPr>
          <p:cNvPr id="7" name="Picture 5" descr="http://lisyonok.ucoz.ru/smilez/ogromniye/278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1627920" cy="1678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082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7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997678" cy="3437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77" y="1412776"/>
            <a:ext cx="4455613" cy="4077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5451"/>
            <a:ext cx="4608512" cy="28425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http://lisyonok.ucoz.ru/smilez_arbuz/MOI10.gif"/>
          <p:cNvPicPr>
            <a:picLocks noChangeAspect="1" noChangeArrowheads="1" noCrop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91519" y="222674"/>
            <a:ext cx="1769073" cy="1590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114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«Жизнь </a:t>
            </a:r>
            <a:r>
              <a:rPr lang="ru-RU" b="1" i="1" dirty="0">
                <a:solidFill>
                  <a:schemeClr val="accent2"/>
                </a:solidFill>
              </a:rPr>
              <a:t>рождает много </a:t>
            </a:r>
            <a:r>
              <a:rPr lang="ru-RU" b="1" i="1" dirty="0" smtClean="0">
                <a:solidFill>
                  <a:schemeClr val="accent2"/>
                </a:solidFill>
              </a:rPr>
              <a:t>нового порой  в неудержимом </a:t>
            </a:r>
            <a:r>
              <a:rPr lang="ru-RU" b="1" i="1" dirty="0">
                <a:solidFill>
                  <a:schemeClr val="accent2"/>
                </a:solidFill>
              </a:rPr>
              <a:t>потоке этого нового теряется старое </a:t>
            </a:r>
            <a:r>
              <a:rPr lang="ru-RU" b="1" i="1" dirty="0" smtClean="0">
                <a:solidFill>
                  <a:schemeClr val="accent2"/>
                </a:solidFill>
              </a:rPr>
              <a:t>доброе. </a:t>
            </a:r>
            <a:r>
              <a:rPr lang="ru-RU" b="1" i="1" dirty="0">
                <a:solidFill>
                  <a:schemeClr val="accent2"/>
                </a:solidFill>
              </a:rPr>
              <a:t>Поэтому задача каждого </a:t>
            </a:r>
            <a:r>
              <a:rPr lang="ru-RU" b="1" i="1" dirty="0" smtClean="0">
                <a:solidFill>
                  <a:schemeClr val="accent2"/>
                </a:solidFill>
              </a:rPr>
              <a:t>педагога, воспитателя,  просто </a:t>
            </a:r>
            <a:r>
              <a:rPr lang="ru-RU" b="1" i="1" dirty="0">
                <a:solidFill>
                  <a:schemeClr val="accent2"/>
                </a:solidFill>
              </a:rPr>
              <a:t>человека уважающего </a:t>
            </a:r>
            <a:r>
              <a:rPr lang="ru-RU" b="1" i="1" dirty="0" smtClean="0">
                <a:solidFill>
                  <a:schemeClr val="accent2"/>
                </a:solidFill>
              </a:rPr>
              <a:t>себя историю </a:t>
            </a:r>
            <a:r>
              <a:rPr lang="ru-RU" b="1" i="1" dirty="0">
                <a:solidFill>
                  <a:schemeClr val="accent2"/>
                </a:solidFill>
              </a:rPr>
              <a:t>своей страны - не т о л ь к о не забывать эти </a:t>
            </a:r>
            <a:r>
              <a:rPr lang="ru-RU" b="1" i="1" dirty="0" smtClean="0">
                <a:solidFill>
                  <a:schemeClr val="accent2"/>
                </a:solidFill>
              </a:rPr>
              <a:t>традиции, </a:t>
            </a:r>
            <a:r>
              <a:rPr lang="ru-RU" b="1" i="1" dirty="0">
                <a:solidFill>
                  <a:schemeClr val="accent2"/>
                </a:solidFill>
              </a:rPr>
              <a:t>но способствовать </a:t>
            </a:r>
            <a:r>
              <a:rPr lang="ru-RU" b="1" i="1" dirty="0" smtClean="0">
                <a:solidFill>
                  <a:schemeClr val="accent2"/>
                </a:solidFill>
              </a:rPr>
              <a:t>тому, </a:t>
            </a:r>
            <a:r>
              <a:rPr lang="ru-RU" b="1" i="1" dirty="0">
                <a:solidFill>
                  <a:schemeClr val="accent2"/>
                </a:solidFill>
              </a:rPr>
              <a:t>чтобы они </a:t>
            </a:r>
            <a:r>
              <a:rPr lang="ru-RU" b="1" i="1" dirty="0" smtClean="0">
                <a:solidFill>
                  <a:schemeClr val="accent2"/>
                </a:solidFill>
              </a:rPr>
              <a:t>жили </a:t>
            </a:r>
            <a:r>
              <a:rPr lang="ru-RU" b="1" i="1" dirty="0">
                <a:solidFill>
                  <a:schemeClr val="accent2"/>
                </a:solidFill>
              </a:rPr>
              <a:t>передавались из поколения поколению как самое дорогое </a:t>
            </a:r>
            <a:r>
              <a:rPr lang="ru-RU" b="1" i="1" dirty="0" smtClean="0">
                <a:solidFill>
                  <a:schemeClr val="accent2"/>
                </a:solidFill>
              </a:rPr>
              <a:t>наследие.»  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b="1" i="1" dirty="0" smtClean="0">
                <a:solidFill>
                  <a:schemeClr val="accent2"/>
                </a:solidFill>
              </a:rPr>
              <a:t>                                         К.Д.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</a:rPr>
              <a:t>Ушинский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9186" y="548680"/>
            <a:ext cx="1618894" cy="1697229"/>
          </a:xfrm>
          <a:prstGeom prst="rect">
            <a:avLst/>
          </a:prstGeom>
          <a:noFill/>
        </p:spPr>
      </p:pic>
      <p:pic>
        <p:nvPicPr>
          <p:cNvPr id="5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092280" y="4869160"/>
            <a:ext cx="1618894" cy="169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93287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8880921" cy="6480720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438" name="Прямоугольник 1"/>
          <p:cNvSpPr>
            <a:spLocks noChangeArrowheads="1"/>
          </p:cNvSpPr>
          <p:nvPr/>
        </p:nvSpPr>
        <p:spPr bwMode="auto">
          <a:xfrm>
            <a:off x="251521" y="5031688"/>
            <a:ext cx="48965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FFC000"/>
                </a:solidFill>
                <a:latin typeface="Arial" charset="0"/>
              </a:rPr>
              <a:t>Масленица, коляда,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FFC000"/>
                </a:solidFill>
                <a:latin typeface="Arial" charset="0"/>
              </a:rPr>
              <a:t>У нас гулянья  хоть куда!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FFC000"/>
                </a:solidFill>
                <a:latin typeface="Arial" charset="0"/>
              </a:rPr>
              <a:t>Так живём мы поживаем,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FFC000"/>
                </a:solidFill>
                <a:latin typeface="Arial" charset="0"/>
              </a:rPr>
              <a:t>В гости всех вас приглашаем!!!</a:t>
            </a:r>
            <a:endParaRPr lang="ru-RU" altLang="ru-RU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8440" name="Picture 8" descr="C:\Users\Елена\Desktop\Новая папка (3)\IMG_20170320_113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572653" cy="3175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lisyonok.ucoz.ru/smilez/ogromniye/27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239" y="225927"/>
            <a:ext cx="1627920" cy="167879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6304"/>
            <a:ext cx="4976186" cy="3339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7977956" cy="4857403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9900"/>
                </a:solidFill>
              </a:rPr>
              <a:t>Использование </a:t>
            </a:r>
            <a:r>
              <a:rPr lang="ru-RU" b="1" i="1" dirty="0">
                <a:solidFill>
                  <a:srgbClr val="FF9900"/>
                </a:solidFill>
              </a:rPr>
              <a:t>детьми в активной речи потешек, считалок, загадок.</a:t>
            </a:r>
          </a:p>
          <a:p>
            <a:r>
              <a:rPr lang="ru-RU" b="1" i="1" dirty="0" smtClean="0">
                <a:solidFill>
                  <a:srgbClr val="FF9900"/>
                </a:solidFill>
              </a:rPr>
              <a:t>   Умеют </a:t>
            </a:r>
            <a:r>
              <a:rPr lang="ru-RU" b="1" i="1" dirty="0">
                <a:solidFill>
                  <a:srgbClr val="FF9900"/>
                </a:solidFill>
              </a:rPr>
              <a:t>играть в русские народные подвижные игры. Используя считалки.</a:t>
            </a:r>
          </a:p>
          <a:p>
            <a:r>
              <a:rPr lang="ru-RU" b="1" i="1" dirty="0" smtClean="0">
                <a:solidFill>
                  <a:srgbClr val="FF9900"/>
                </a:solidFill>
              </a:rPr>
              <a:t>   </a:t>
            </a:r>
            <a:r>
              <a:rPr lang="ru-RU" b="1" i="1" dirty="0">
                <a:solidFill>
                  <a:srgbClr val="FF9900"/>
                </a:solidFill>
              </a:rPr>
              <a:t>Знание сказок и сказочных героев, умение узнавать их в произведениях изобразительного искусства.</a:t>
            </a:r>
          </a:p>
          <a:p>
            <a:r>
              <a:rPr lang="ru-RU" b="1" i="1" dirty="0" smtClean="0">
                <a:solidFill>
                  <a:srgbClr val="FF9900"/>
                </a:solidFill>
              </a:rPr>
              <a:t>  Осмысленное </a:t>
            </a:r>
            <a:r>
              <a:rPr lang="ru-RU" b="1" i="1" dirty="0">
                <a:solidFill>
                  <a:srgbClr val="FF9900"/>
                </a:solidFill>
              </a:rPr>
              <a:t>и активное участие детей в русских народных праздниках (знают название праздника, поют песни, исполняют частушки, читают стихи).</a:t>
            </a:r>
          </a:p>
          <a:p>
            <a:r>
              <a:rPr lang="ru-RU" b="1" i="1" dirty="0" smtClean="0">
                <a:solidFill>
                  <a:srgbClr val="FF9900"/>
                </a:solidFill>
              </a:rPr>
              <a:t>  Используют </a:t>
            </a:r>
            <a:r>
              <a:rPr lang="ru-RU" b="1" i="1" dirty="0">
                <a:solidFill>
                  <a:srgbClr val="FF9900"/>
                </a:solidFill>
              </a:rPr>
              <a:t>атрибуты русской народной культуры в самостоятельной деятельности.</a:t>
            </a:r>
          </a:p>
          <a:p>
            <a:r>
              <a:rPr lang="ru-RU" b="1" i="1" dirty="0" smtClean="0">
                <a:solidFill>
                  <a:srgbClr val="FF9900"/>
                </a:solidFill>
              </a:rPr>
              <a:t>   Бережно </a:t>
            </a:r>
            <a:r>
              <a:rPr lang="ru-RU" b="1" i="1" dirty="0">
                <a:solidFill>
                  <a:srgbClr val="FF9900"/>
                </a:solidFill>
              </a:rPr>
              <a:t>относятся к предметам быта, произведениям народного творчества.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>
                <a:solidFill>
                  <a:srgbClr val="FF6600"/>
                </a:solidFill>
              </a:rPr>
              <a:t>Результатами проведенной работы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154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9900"/>
                </a:solidFill>
              </a:rPr>
              <a:t>П</a:t>
            </a:r>
            <a:r>
              <a:rPr lang="ru-RU" b="1" i="1" dirty="0" smtClean="0">
                <a:solidFill>
                  <a:srgbClr val="FF9900"/>
                </a:solidFill>
              </a:rPr>
              <a:t>оявилось </a:t>
            </a:r>
            <a:r>
              <a:rPr lang="ru-RU" b="1" i="1" dirty="0">
                <a:solidFill>
                  <a:srgbClr val="FF9900"/>
                </a:solidFill>
              </a:rPr>
              <a:t>желание самостоятельно организовывать народные игры, сочинять сказки;  дети используют в активной речи потешки, считалки; используют атрибуты русской народной культуры в самостоятельной деятельности, бережно относиться к  предметам быта, произведениям народного творчества; Создания атмосферы доброжелательности, сочувствия, взаимопонимания;</a:t>
            </a:r>
          </a:p>
          <a:p>
            <a:r>
              <a:rPr lang="ru-RU" b="1" i="1" dirty="0">
                <a:solidFill>
                  <a:srgbClr val="FF9900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9900"/>
                </a:solidFill>
              </a:rPr>
              <a:t>Достижения:</a:t>
            </a:r>
            <a:endParaRPr lang="ru-RU" b="1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71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16832"/>
            <a:ext cx="7689924" cy="4209331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с </a:t>
            </a:r>
            <a:r>
              <a:rPr lang="ru-RU" i="1" dirty="0">
                <a:solidFill>
                  <a:srgbClr val="FFC000"/>
                </a:solidFill>
              </a:rPr>
              <a:t>родной культурой, с русскими народными играми, произведениями устного народного творчества, родной речью, то это будет способствовать духовному, нравственному, патриотическому воспитанию дошкольников и в будущем они сумеют сохранить все культурные ценности нашей Родины и Россия будет жить, даря миру громадное количество талантов, которыми восхищались и будут восхищаться в России и за ее пределами.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569913"/>
            <a:ext cx="7756525" cy="698847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C000"/>
                </a:solidFill>
              </a:rPr>
              <a:t>          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>
                <a:solidFill>
                  <a:srgbClr val="FFC000"/>
                </a:solidFill>
              </a:rPr>
              <a:t/>
            </a:r>
            <a:br>
              <a:rPr lang="ru-RU" sz="2800" i="1" dirty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Если </a:t>
            </a:r>
            <a:r>
              <a:rPr lang="ru-RU" sz="2800" i="1" dirty="0">
                <a:solidFill>
                  <a:srgbClr val="FFC000"/>
                </a:solidFill>
              </a:rPr>
              <a:t>знакомить детей, начиная с раннего </a:t>
            </a:r>
            <a:r>
              <a:rPr lang="ru-RU" sz="2800" i="1" dirty="0" smtClean="0">
                <a:solidFill>
                  <a:srgbClr val="FFC000"/>
                </a:solidFill>
              </a:rPr>
              <a:t>возраста, </a:t>
            </a:r>
            <a:endParaRPr lang="ru-RU" sz="2800" b="1" i="1" dirty="0">
              <a:solidFill>
                <a:srgbClr val="FF9900"/>
              </a:solidFill>
            </a:endParaRPr>
          </a:p>
        </p:txBody>
      </p:sp>
      <p:pic>
        <p:nvPicPr>
          <p:cNvPr id="4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2" y="142731"/>
            <a:ext cx="1318910" cy="1270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90955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088" y="620687"/>
            <a:ext cx="8880921" cy="6480720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7" y="4509120"/>
            <a:ext cx="7873392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i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</a:p>
        </p:txBody>
      </p:sp>
      <p:pic>
        <p:nvPicPr>
          <p:cNvPr id="25608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32250" cy="3025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739320" y="1374581"/>
            <a:ext cx="1618894" cy="1697229"/>
          </a:xfrm>
          <a:prstGeom prst="rect">
            <a:avLst/>
          </a:prstGeom>
          <a:noFill/>
        </p:spPr>
      </p:pic>
      <p:pic>
        <p:nvPicPr>
          <p:cNvPr id="8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6170" y="2825286"/>
            <a:ext cx="1618894" cy="1697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73215"/>
          </a:xfrm>
        </p:spPr>
        <p:txBody>
          <a:bodyPr/>
          <a:lstStyle/>
          <a:p>
            <a:pPr marL="0" indent="0" algn="just">
              <a:buNone/>
            </a:pPr>
            <a:endParaRPr lang="ru-RU" sz="1800" i="1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ru-RU" sz="1910" i="1" dirty="0" smtClean="0">
                <a:solidFill>
                  <a:schemeClr val="accent2"/>
                </a:solidFill>
              </a:rPr>
              <a:t>     Перед современной системой  образования стоит задача:  приобщение нового поколения  к исторической памяти народа, а значит  - и сохранение её в наших детях.     Знание наследия необходимо каждому народу. У каждого народа свои культурные традиции, которые чтят и передаются из поколения в поколение. Русские не должны терять нравственный авторитет среди других народов - авторитет, достойно завоеванный русским искусством. Мы не должны забывать о прошлом: о красоте и богатстве нашей музыки, живописи, литературы, архитектуры, о своих праздниках и обычаях. </a:t>
            </a:r>
            <a:r>
              <a:rPr lang="ru-RU" sz="1910" b="1" i="1" dirty="0" smtClean="0">
                <a:solidFill>
                  <a:schemeClr val="accent2"/>
                </a:solidFill>
              </a:rPr>
              <a:t>Именно родная культура, как отец и мать, должна стать неотъемлемой частью души ребёнка, началом рождения личности. </a:t>
            </a:r>
            <a:r>
              <a:rPr lang="ru-RU" sz="1910" i="1" dirty="0" smtClean="0">
                <a:solidFill>
                  <a:schemeClr val="accent2"/>
                </a:solidFill>
              </a:rPr>
              <a:t>Наши дети живут в то время, когда рушатся традиции, передаваемые веками. К счастью, десятилетиями внушаемое «отречение от старого мира» кануло в лету. И хочется надеяться, что уцелевшее, та «старина», которая осталась жить в танцах, играх, песнях, воспоминаниях,- сохранится для потомков. И молодому поколению будет легче разобраться во всём и выбрать нужные ориентиры для воспитания своих детей, ориентиры, которые помогут любить Родину - такой, какая она есть...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569913"/>
            <a:ext cx="7756525" cy="698847"/>
          </a:xfrm>
        </p:spPr>
        <p:txBody>
          <a:bodyPr/>
          <a:lstStyle/>
          <a:p>
            <a:r>
              <a:rPr lang="ru-RU" b="1" i="1" dirty="0" smtClean="0">
                <a:solidFill>
                  <a:srgbClr val="FF6600"/>
                </a:solidFill>
              </a:rPr>
              <a:t>Актуальность:</a:t>
            </a:r>
            <a:endParaRPr lang="ru-RU" b="1" i="1" dirty="0">
              <a:solidFill>
                <a:srgbClr val="FF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-7738090"/>
            <a:ext cx="7310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spcBef>
                <a:spcPct val="20000"/>
              </a:spcBef>
              <a:buClr>
                <a:srgbClr val="7A7A7A"/>
              </a:buClr>
            </a:pPr>
            <a:r>
              <a:rPr lang="ru-RU" i="1" dirty="0">
                <a:solidFill>
                  <a:srgbClr val="F5C201"/>
                </a:solidFill>
                <a:latin typeface="Times New Roman"/>
              </a:rPr>
              <a:t>Перед современной системой  образования стоит задача  приобщение нового поколения  к исторической памяти народа, а значит  - и </a:t>
            </a:r>
            <a:r>
              <a:rPr lang="ru-RU" i="1" dirty="0" err="1">
                <a:solidFill>
                  <a:srgbClr val="F5C201"/>
                </a:solidFill>
                <a:latin typeface="Times New Roman"/>
              </a:rPr>
              <a:t>схранение</a:t>
            </a:r>
            <a:r>
              <a:rPr lang="ru-RU" i="1" dirty="0">
                <a:solidFill>
                  <a:srgbClr val="F5C201"/>
                </a:solidFill>
                <a:latin typeface="Times New Roman"/>
              </a:rPr>
              <a:t> её в наших детях. Знание наследия необходимо каждому народу. У каждого народа свои культурные традиции, которые чтят и передают из поколения в поколение. Русские не должны терять нравственный авторитет среди других народов - авторитет, достойно завоеванный русским искусством. Мы не должны забыть о прошлом: о красоте и богатстве нашей музыки, живописи, литературы, архитектуры, о своих праздниках и обычаях. Именно родная культура, как отец и мать, должна стать неотъемлемой частью души ребёнка, началом рождения личности. Наши дети живут в то время, когда рушатся традиции, передаваемые веками. К счастью, десятилетиями внушаемое «отречение от старого мира» кануло в лету. И хочется надеяться, что уцелевшее, та «старина», которая осталась жить в танцах, играх, песнях, воспоминаниях,- сохранится для потомков. И молодому поколению будет легче разобраться во всём и выбрать нужные ориентиры для воспитания своих детей, ориентиры, которые помогут любить Родину - такой, какая она есть... </a:t>
            </a:r>
          </a:p>
        </p:txBody>
      </p:sp>
      <p:pic>
        <p:nvPicPr>
          <p:cNvPr id="5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8609" y="0"/>
            <a:ext cx="1618894" cy="169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92802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8500" y="1885870"/>
            <a:ext cx="7747000" cy="4240294"/>
          </a:xfrm>
        </p:spPr>
        <p:txBody>
          <a:bodyPr/>
          <a:lstStyle/>
          <a:p>
            <a:r>
              <a:rPr lang="ru-RU" sz="2000" b="1" i="1" dirty="0">
                <a:solidFill>
                  <a:schemeClr val="accent2"/>
                </a:solidFill>
              </a:rPr>
              <a:t>Цель: </a:t>
            </a:r>
            <a:r>
              <a:rPr lang="ru-RU" sz="2000" i="1" dirty="0">
                <a:solidFill>
                  <a:schemeClr val="accent2"/>
                </a:solidFill>
              </a:rPr>
              <a:t>создать условия для </a:t>
            </a:r>
            <a:r>
              <a:rPr lang="ru-RU" sz="2000" i="1" dirty="0" smtClean="0">
                <a:solidFill>
                  <a:schemeClr val="accent2"/>
                </a:solidFill>
              </a:rPr>
              <a:t>развития  инициативы, самостоятельности  </a:t>
            </a:r>
            <a:r>
              <a:rPr lang="ru-RU" sz="2000" i="1" dirty="0">
                <a:solidFill>
                  <a:schemeClr val="accent2"/>
                </a:solidFill>
              </a:rPr>
              <a:t>и творчества через приобщение детей к русской народной культуре</a:t>
            </a:r>
            <a:r>
              <a:rPr lang="ru-RU" sz="2000" i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accent2"/>
                </a:solidFill>
              </a:rPr>
              <a:t> </a:t>
            </a:r>
            <a:r>
              <a:rPr lang="ru-RU" sz="2000" i="1" dirty="0" smtClean="0">
                <a:solidFill>
                  <a:schemeClr val="accent2"/>
                </a:solidFill>
              </a:rPr>
              <a:t>   </a:t>
            </a:r>
            <a:r>
              <a:rPr lang="ru-RU" sz="2000" b="1" i="1" dirty="0" smtClean="0">
                <a:solidFill>
                  <a:schemeClr val="accent2"/>
                </a:solidFill>
              </a:rPr>
              <a:t>Задачи</a:t>
            </a:r>
            <a:r>
              <a:rPr lang="ru-RU" sz="2000" b="1" i="1" dirty="0">
                <a:solidFill>
                  <a:schemeClr val="accent2"/>
                </a:solidFill>
              </a:rPr>
              <a:t>: </a:t>
            </a:r>
            <a:endParaRPr lang="ru-RU" sz="20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2"/>
                </a:solidFill>
              </a:rPr>
              <a:t>-    </a:t>
            </a:r>
            <a:r>
              <a:rPr lang="ru-RU" sz="2000" i="1" dirty="0" smtClean="0">
                <a:solidFill>
                  <a:schemeClr val="accent2"/>
                </a:solidFill>
              </a:rPr>
              <a:t>приобщать </a:t>
            </a:r>
            <a:r>
              <a:rPr lang="ru-RU" sz="2000" i="1" dirty="0">
                <a:solidFill>
                  <a:schemeClr val="accent2"/>
                </a:solidFill>
              </a:rPr>
              <a:t>детей к истокам русской народной </a:t>
            </a:r>
            <a:r>
              <a:rPr lang="ru-RU" sz="2000" i="1" dirty="0" smtClean="0">
                <a:solidFill>
                  <a:schemeClr val="accent2"/>
                </a:solidFill>
              </a:rPr>
              <a:t>культуры  и её традициям</a:t>
            </a:r>
            <a:r>
              <a:rPr lang="ru-RU" sz="2000" i="1" dirty="0">
                <a:solidFill>
                  <a:schemeClr val="accent2"/>
                </a:solidFill>
              </a:rPr>
              <a:t>; </a:t>
            </a:r>
            <a:endParaRPr lang="ru-RU" sz="2000" i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2"/>
                </a:solidFill>
              </a:rPr>
              <a:t>развивать </a:t>
            </a:r>
            <a:r>
              <a:rPr lang="ru-RU" sz="2000" i="1" dirty="0">
                <a:solidFill>
                  <a:schemeClr val="accent2"/>
                </a:solidFill>
              </a:rPr>
              <a:t>эмоциональную отзывчивость на произведения  русского народного творчества; </a:t>
            </a:r>
            <a:endParaRPr lang="ru-RU" sz="2000" i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2"/>
                </a:solidFill>
              </a:rPr>
              <a:t>развивать инициативу, самостоятельность</a:t>
            </a:r>
            <a:r>
              <a:rPr lang="ru-RU" sz="2000" i="1" dirty="0">
                <a:solidFill>
                  <a:schemeClr val="accent2"/>
                </a:solidFill>
              </a:rPr>
              <a:t>, </a:t>
            </a:r>
            <a:r>
              <a:rPr lang="ru-RU" sz="2000" i="1" dirty="0" smtClean="0">
                <a:solidFill>
                  <a:schemeClr val="accent2"/>
                </a:solidFill>
              </a:rPr>
              <a:t>активность, творческие </a:t>
            </a:r>
            <a:r>
              <a:rPr lang="ru-RU" sz="2000" i="1" dirty="0">
                <a:solidFill>
                  <a:schemeClr val="accent2"/>
                </a:solidFill>
              </a:rPr>
              <a:t>способности дошкольников; </a:t>
            </a:r>
            <a:endParaRPr lang="ru-RU" sz="2000" i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2"/>
                </a:solidFill>
              </a:rPr>
              <a:t>создать </a:t>
            </a:r>
            <a:r>
              <a:rPr lang="ru-RU" sz="2000" i="1" dirty="0">
                <a:solidFill>
                  <a:schemeClr val="accent2"/>
                </a:solidFill>
              </a:rPr>
              <a:t>разнообразную речевую среду в соответствие с </a:t>
            </a:r>
            <a:r>
              <a:rPr lang="ru-RU" sz="2000" i="1" dirty="0" smtClean="0">
                <a:solidFill>
                  <a:schemeClr val="accent2"/>
                </a:solidFill>
              </a:rPr>
              <a:t>возрастом детей.</a:t>
            </a:r>
            <a:endParaRPr lang="ru-RU" sz="2000" i="1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6600"/>
                </a:solidFill>
              </a:rPr>
              <a:t>Цели и задачи:</a:t>
            </a:r>
            <a:endParaRPr lang="ru-RU" b="1" i="1" dirty="0">
              <a:solidFill>
                <a:srgbClr val="FF6600"/>
              </a:solidFill>
            </a:endParaRPr>
          </a:p>
        </p:txBody>
      </p:sp>
      <p:pic>
        <p:nvPicPr>
          <p:cNvPr id="4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6008" y="188640"/>
            <a:ext cx="1618894" cy="169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49562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0"/>
            <a:ext cx="8604448" cy="6669360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>
                <a:solidFill>
                  <a:schemeClr val="accent2"/>
                </a:solidFill>
              </a:rPr>
              <a:t> </a:t>
            </a:r>
            <a:r>
              <a:rPr lang="ru-RU" sz="4000" i="1" dirty="0" smtClean="0">
                <a:solidFill>
                  <a:schemeClr val="accent2"/>
                </a:solidFill>
              </a:rPr>
              <a:t>            </a:t>
            </a:r>
            <a:r>
              <a:rPr lang="ru-RU" sz="3200" b="1" i="1" dirty="0" smtClean="0">
                <a:solidFill>
                  <a:srgbClr val="FF6600"/>
                </a:solidFill>
              </a:rPr>
              <a:t>Методы </a:t>
            </a:r>
            <a:r>
              <a:rPr lang="ru-RU" sz="3200" b="1" i="1" dirty="0">
                <a:solidFill>
                  <a:srgbClr val="FF6600"/>
                </a:solidFill>
              </a:rPr>
              <a:t>и приёмы: </a:t>
            </a:r>
            <a:endParaRPr lang="ru-RU" sz="3200" b="1" i="1" dirty="0" smtClean="0">
              <a:solidFill>
                <a:srgbClr val="FF6600"/>
              </a:solidFill>
            </a:endParaRP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наглядный</a:t>
            </a:r>
            <a:r>
              <a:rPr lang="ru-RU" sz="3200" b="1" i="1" dirty="0">
                <a:solidFill>
                  <a:schemeClr val="accent2"/>
                </a:solidFill>
              </a:rPr>
              <a:t>; словесный; практический; </a:t>
            </a:r>
            <a:r>
              <a:rPr lang="ru-RU" sz="3200" b="1" i="1" dirty="0" smtClean="0">
                <a:solidFill>
                  <a:schemeClr val="accent2"/>
                </a:solidFill>
              </a:rPr>
              <a:t>интегративный.</a:t>
            </a:r>
            <a:endParaRPr lang="ru-RU" sz="3200" b="1" i="1" dirty="0">
              <a:solidFill>
                <a:schemeClr val="accent2"/>
              </a:solidFill>
            </a:endParaRPr>
          </a:p>
          <a:p>
            <a:endParaRPr lang="ru-RU" sz="32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accent2"/>
                </a:solidFill>
              </a:rPr>
              <a:t>             </a:t>
            </a:r>
            <a:r>
              <a:rPr lang="ru-RU" sz="3200" b="1" i="1" dirty="0" smtClean="0">
                <a:solidFill>
                  <a:srgbClr val="FF6600"/>
                </a:solidFill>
              </a:rPr>
              <a:t>Принципы </a:t>
            </a:r>
            <a:r>
              <a:rPr lang="ru-RU" sz="3200" b="1" i="1" dirty="0">
                <a:solidFill>
                  <a:srgbClr val="FF6600"/>
                </a:solidFill>
              </a:rPr>
              <a:t>работы</a:t>
            </a:r>
            <a:r>
              <a:rPr lang="ru-RU" sz="3200" b="1" i="1" dirty="0" smtClean="0">
                <a:solidFill>
                  <a:srgbClr val="FF6600"/>
                </a:solidFill>
              </a:rPr>
              <a:t>:</a:t>
            </a: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 </a:t>
            </a:r>
            <a:r>
              <a:rPr lang="ru-RU" sz="3200" b="1" i="1" dirty="0">
                <a:solidFill>
                  <a:schemeClr val="accent2"/>
                </a:solidFill>
              </a:rPr>
              <a:t>принцип наглядности и занимательности; последовательности, интеграции; сотрудничество педагогов и родителей; </a:t>
            </a:r>
            <a:r>
              <a:rPr lang="ru-RU" sz="3200" b="1" i="1" dirty="0" smtClean="0">
                <a:solidFill>
                  <a:schemeClr val="accent2"/>
                </a:solidFill>
              </a:rPr>
              <a:t>доступности.</a:t>
            </a:r>
            <a:endParaRPr lang="ru-RU" sz="32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3200" i="1" dirty="0">
              <a:solidFill>
                <a:schemeClr val="accent2"/>
              </a:solidFill>
            </a:endParaRPr>
          </a:p>
        </p:txBody>
      </p:sp>
      <p:pic>
        <p:nvPicPr>
          <p:cNvPr id="6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84168" y="4653136"/>
            <a:ext cx="1618894" cy="169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82174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accent2"/>
                </a:solidFill>
              </a:rPr>
              <a:t>Ознакомление </a:t>
            </a:r>
            <a:r>
              <a:rPr lang="ru-RU" sz="3200" i="1" dirty="0">
                <a:solidFill>
                  <a:schemeClr val="accent2"/>
                </a:solidFill>
              </a:rPr>
              <a:t>детей с народной декоративной </a:t>
            </a:r>
            <a:r>
              <a:rPr lang="ru-RU" sz="3200" i="1" dirty="0" smtClean="0">
                <a:solidFill>
                  <a:schemeClr val="accent2"/>
                </a:solidFill>
              </a:rPr>
              <a:t>росписью.</a:t>
            </a:r>
          </a:p>
          <a:p>
            <a:r>
              <a:rPr lang="ru-RU" sz="3200" i="1" dirty="0" smtClean="0">
                <a:solidFill>
                  <a:schemeClr val="accent2"/>
                </a:solidFill>
              </a:rPr>
              <a:t>Окружение </a:t>
            </a:r>
            <a:r>
              <a:rPr lang="ru-RU" sz="3200" i="1" dirty="0">
                <a:solidFill>
                  <a:schemeClr val="accent2"/>
                </a:solidFill>
              </a:rPr>
              <a:t>ребёнка предметами национального </a:t>
            </a:r>
            <a:r>
              <a:rPr lang="ru-RU" sz="3200" i="1" dirty="0" smtClean="0">
                <a:solidFill>
                  <a:schemeClr val="accent2"/>
                </a:solidFill>
              </a:rPr>
              <a:t>характера.</a:t>
            </a:r>
            <a:endParaRPr lang="ru-RU" sz="3200" i="1" dirty="0">
              <a:solidFill>
                <a:schemeClr val="accent2"/>
              </a:solidFill>
            </a:endParaRPr>
          </a:p>
          <a:p>
            <a:r>
              <a:rPr lang="ru-RU" sz="3200" i="1" dirty="0">
                <a:solidFill>
                  <a:schemeClr val="accent2"/>
                </a:solidFill>
              </a:rPr>
              <a:t>Использование </a:t>
            </a:r>
            <a:r>
              <a:rPr lang="ru-RU" sz="3200" i="1" dirty="0" smtClean="0">
                <a:solidFill>
                  <a:schemeClr val="accent2"/>
                </a:solidFill>
              </a:rPr>
              <a:t>фольклора.</a:t>
            </a:r>
            <a:r>
              <a:rPr lang="ru-RU" sz="3200" i="1" dirty="0">
                <a:solidFill>
                  <a:schemeClr val="accent2"/>
                </a:solidFill>
              </a:rPr>
              <a:t> </a:t>
            </a:r>
          </a:p>
          <a:p>
            <a:r>
              <a:rPr lang="ru-RU" sz="3200" i="1" dirty="0">
                <a:solidFill>
                  <a:schemeClr val="accent2"/>
                </a:solidFill>
              </a:rPr>
              <a:t>Народные праздники и </a:t>
            </a:r>
            <a:r>
              <a:rPr lang="ru-RU" sz="3200" i="1" dirty="0" smtClean="0">
                <a:solidFill>
                  <a:schemeClr val="accent2"/>
                </a:solidFill>
              </a:rPr>
              <a:t>традиции.</a:t>
            </a:r>
            <a:endParaRPr lang="ru-RU" sz="3200" i="1" dirty="0">
              <a:solidFill>
                <a:schemeClr val="accent2"/>
              </a:solidFill>
            </a:endParaRPr>
          </a:p>
          <a:p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7756525" cy="1602780"/>
          </a:xfrm>
        </p:spPr>
        <p:txBody>
          <a:bodyPr/>
          <a:lstStyle/>
          <a:p>
            <a:r>
              <a:rPr lang="ru-RU" sz="3510" i="1" dirty="0">
                <a:solidFill>
                  <a:schemeClr val="accent2"/>
                </a:solidFill>
              </a:rPr>
              <a:t/>
            </a:r>
            <a:br>
              <a:rPr lang="ru-RU" sz="3510" i="1" dirty="0">
                <a:solidFill>
                  <a:schemeClr val="accent2"/>
                </a:solidFill>
              </a:rPr>
            </a:br>
            <a:r>
              <a:rPr lang="ru-RU" sz="3510" i="1" dirty="0" smtClean="0">
                <a:solidFill>
                  <a:srgbClr val="FF6600"/>
                </a:solidFill>
              </a:rPr>
              <a:t>Приоритетные направления деятельности</a:t>
            </a:r>
            <a:r>
              <a:rPr lang="ru-RU" sz="3510" i="1" dirty="0">
                <a:solidFill>
                  <a:srgbClr val="FF6600"/>
                </a:solidFill>
              </a:rPr>
              <a:t>:</a:t>
            </a:r>
            <a:br>
              <a:rPr lang="ru-RU" sz="3510" i="1" dirty="0">
                <a:solidFill>
                  <a:srgbClr val="FF6600"/>
                </a:solidFill>
              </a:rPr>
            </a:br>
            <a:endParaRPr lang="ru-RU" sz="3510" i="1" dirty="0">
              <a:solidFill>
                <a:srgbClr val="FF6600"/>
              </a:solidFill>
            </a:endParaRPr>
          </a:p>
        </p:txBody>
      </p:sp>
      <p:pic>
        <p:nvPicPr>
          <p:cNvPr id="4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81239" y="4293096"/>
            <a:ext cx="1618894" cy="169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82186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250479"/>
            <a:ext cx="7756525" cy="946273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9900"/>
                </a:solidFill>
              </a:rPr>
              <a:t>Предметно-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FF9900"/>
                </a:solidFill>
              </a:rPr>
              <a:t>развивающая среда:</a:t>
            </a:r>
            <a:endParaRPr lang="ru-RU" sz="3600" i="1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" y="1484784"/>
            <a:ext cx="3746005" cy="3878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Елена\Desktop\Русская песня\IMG_20170320_111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4104456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68592"/>
            <a:ext cx="1971467" cy="1428760"/>
          </a:xfrm>
          <a:prstGeom prst="rect">
            <a:avLst/>
          </a:prstGeom>
          <a:noFill/>
        </p:spPr>
      </p:pic>
      <p:pic>
        <p:nvPicPr>
          <p:cNvPr id="1030" name="Рисунок 1" descr="Описание: C:\Users\Lena\Desktop\DSCN0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6876"/>
            <a:ext cx="4440730" cy="3323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67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8500" y="1988840"/>
            <a:ext cx="7747000" cy="4137323"/>
          </a:xfrm>
        </p:spPr>
        <p:txBody>
          <a:bodyPr/>
          <a:lstStyle/>
          <a:p>
            <a:r>
              <a:rPr lang="ru-RU" b="1" i="1" dirty="0">
                <a:solidFill>
                  <a:srgbClr val="FF9900"/>
                </a:solidFill>
              </a:rPr>
              <a:t>Реальные предметы народного быта и интерьера.</a:t>
            </a:r>
          </a:p>
          <a:p>
            <a:r>
              <a:rPr lang="ru-RU" b="1" i="1" dirty="0">
                <a:solidFill>
                  <a:srgbClr val="FF9900"/>
                </a:solidFill>
              </a:rPr>
              <a:t>«Полочка красоты» с предметами декоративно – прикладного творчества и народными игрушками.</a:t>
            </a:r>
          </a:p>
          <a:p>
            <a:r>
              <a:rPr lang="ru-RU" b="1" i="1" dirty="0">
                <a:solidFill>
                  <a:srgbClr val="FF9900"/>
                </a:solidFill>
              </a:rPr>
              <a:t> «Музыкальный уголок» оснащенный музыкальными инструментами.</a:t>
            </a:r>
          </a:p>
          <a:p>
            <a:r>
              <a:rPr lang="ru-RU" b="1" i="1" dirty="0">
                <a:solidFill>
                  <a:srgbClr val="FF9900"/>
                </a:solidFill>
              </a:rPr>
              <a:t>«Сборники произведений устного народного творчества».</a:t>
            </a:r>
          </a:p>
          <a:p>
            <a:r>
              <a:rPr lang="ru-RU" b="1" i="1" dirty="0">
                <a:solidFill>
                  <a:srgbClr val="FF9900"/>
                </a:solidFill>
              </a:rPr>
              <a:t>Люлька с куклой –младенцем Ванечкой. Игровые персонажи из фольклорных произведений.</a:t>
            </a:r>
          </a:p>
          <a:p>
            <a:r>
              <a:rPr lang="ru-RU" b="1" i="1" dirty="0">
                <a:solidFill>
                  <a:srgbClr val="FF9900"/>
                </a:solidFill>
              </a:rPr>
              <a:t>Уголок </a:t>
            </a:r>
            <a:r>
              <a:rPr lang="ru-RU" b="1" i="1" dirty="0" smtClean="0">
                <a:solidFill>
                  <a:srgbClr val="FF9900"/>
                </a:solidFill>
              </a:rPr>
              <a:t>ряженья. </a:t>
            </a:r>
            <a:endParaRPr lang="ru-RU" b="1" i="1" dirty="0">
              <a:solidFill>
                <a:srgbClr val="FF9900"/>
              </a:solidFill>
            </a:endParaRPr>
          </a:p>
          <a:p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569913"/>
            <a:ext cx="7756525" cy="986879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/>
            </a:r>
            <a:br>
              <a:rPr lang="ru-RU" sz="2800" b="1" i="1" dirty="0" smtClean="0">
                <a:solidFill>
                  <a:srgbClr val="FF6600"/>
                </a:solidFill>
              </a:rPr>
            </a:br>
            <a:r>
              <a:rPr lang="ru-RU" sz="2800" b="1" i="1" dirty="0" smtClean="0">
                <a:solidFill>
                  <a:srgbClr val="FF6600"/>
                </a:solidFill>
              </a:rPr>
              <a:t> </a:t>
            </a:r>
            <a:r>
              <a:rPr lang="ru-RU" sz="2800" i="1" dirty="0" smtClean="0">
                <a:solidFill>
                  <a:srgbClr val="FF6600"/>
                </a:solidFill>
              </a:rPr>
              <a:t/>
            </a:r>
            <a:br>
              <a:rPr lang="ru-RU" sz="2800" i="1" dirty="0" smtClean="0">
                <a:solidFill>
                  <a:srgbClr val="FF6600"/>
                </a:solidFill>
              </a:rPr>
            </a:br>
            <a:r>
              <a:rPr lang="ru-RU" sz="2800" i="1" dirty="0" smtClean="0">
                <a:solidFill>
                  <a:srgbClr val="FF6600"/>
                </a:solidFill>
              </a:rPr>
              <a:t>Уголок </a:t>
            </a:r>
            <a:r>
              <a:rPr lang="ru-RU" sz="2800" i="1" dirty="0">
                <a:solidFill>
                  <a:srgbClr val="FF6600"/>
                </a:solidFill>
              </a:rPr>
              <a:t>русской </a:t>
            </a:r>
            <a:r>
              <a:rPr lang="ru-RU" sz="2800" i="1" dirty="0" smtClean="0">
                <a:solidFill>
                  <a:srgbClr val="FF6600"/>
                </a:solidFill>
              </a:rPr>
              <a:t>старины в средней группе</a:t>
            </a:r>
            <a:r>
              <a:rPr lang="ru-RU" sz="2800" i="1" dirty="0">
                <a:solidFill>
                  <a:srgbClr val="FF6600"/>
                </a:solidFill>
              </a:rPr>
              <a:t/>
            </a:r>
            <a:br>
              <a:rPr lang="ru-RU" sz="2800" i="1" dirty="0">
                <a:solidFill>
                  <a:srgbClr val="FF6600"/>
                </a:solidFill>
              </a:rPr>
            </a:br>
            <a:endParaRPr lang="ru-RU" sz="2800" i="1" dirty="0">
              <a:solidFill>
                <a:srgbClr val="FF6600"/>
              </a:solidFill>
            </a:endParaRPr>
          </a:p>
        </p:txBody>
      </p:sp>
      <p:pic>
        <p:nvPicPr>
          <p:cNvPr id="4" name="Picture 27" descr="http://lisyonok.ucoz.ru/smilez_arbuz/MOI12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25106" y="4826202"/>
            <a:ext cx="1618894" cy="169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52387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6600"/>
                </a:solidFill>
              </a:rPr>
              <a:t>Работа  с родителями:</a:t>
            </a:r>
            <a:endParaRPr lang="ru-RU" b="1" i="1" dirty="0">
              <a:solidFill>
                <a:srgbClr val="FF66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961"/>
            <a:ext cx="3765303" cy="3878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SC07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4386949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5" descr="http://lisyonok.ucoz.ru/smilez/ogromniye/278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69160"/>
            <a:ext cx="1627920" cy="1678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54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4313</TotalTime>
  <Words>1045</Words>
  <Application>Microsoft Office PowerPoint</Application>
  <PresentationFormat>Экран (4:3)</PresentationFormat>
  <Paragraphs>102</Paragraphs>
  <Slides>24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Презентация PowerPoint</vt:lpstr>
      <vt:lpstr>«</vt:lpstr>
      <vt:lpstr>Актуальность:</vt:lpstr>
      <vt:lpstr>Цели и задачи:</vt:lpstr>
      <vt:lpstr>Презентация PowerPoint</vt:lpstr>
      <vt:lpstr> Приоритетные направления деятельности: </vt:lpstr>
      <vt:lpstr>Предметно- развивающая среда:</vt:lpstr>
      <vt:lpstr>   Уголок русской старины в средней группе </vt:lpstr>
      <vt:lpstr>Работа  с родителями: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Результатами проведенной работы являются: </vt:lpstr>
      <vt:lpstr>Достижения:</vt:lpstr>
      <vt:lpstr>            Если знакомить детей, начиная с раннего возраста, 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Ивановна</dc:creator>
  <cp:lastModifiedBy>Наташа</cp:lastModifiedBy>
  <cp:revision>134</cp:revision>
  <dcterms:created xsi:type="dcterms:W3CDTF">2010-11-15T16:52:27Z</dcterms:created>
  <dcterms:modified xsi:type="dcterms:W3CDTF">2018-03-07T01:46:07Z</dcterms:modified>
</cp:coreProperties>
</file>