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Lst>
  <p:sldIdLst>
    <p:sldId id="256" r:id="rId2"/>
    <p:sldId id="271" r:id="rId3"/>
    <p:sldId id="257" r:id="rId4"/>
    <p:sldId id="258" r:id="rId5"/>
    <p:sldId id="259" r:id="rId6"/>
    <p:sldId id="266" r:id="rId7"/>
    <p:sldId id="273" r:id="rId8"/>
    <p:sldId id="261" r:id="rId9"/>
    <p:sldId id="262" r:id="rId10"/>
    <p:sldId id="263"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9" autoAdjust="0"/>
  </p:normalViewPr>
  <p:slideViewPr>
    <p:cSldViewPr>
      <p:cViewPr varScale="1">
        <p:scale>
          <a:sx n="58" d="100"/>
          <a:sy n="58" d="100"/>
        </p:scale>
        <p:origin x="8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2F59866-F17F-48A8-9888-395124C69B97}" type="datetimeFigureOut">
              <a:rPr lang="ru-RU" smtClean="0"/>
              <a:pPr/>
              <a:t>02.04.2018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2F13B48-77A9-4AC2-95BE-CD5731317C3E}"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9511D-E764-4C1E-9794-0B587D7708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9511D-E764-4C1E-9794-0B587D7708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02.04.2018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069511D-E764-4C1E-9794-0B587D77089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069511D-E764-4C1E-9794-0B587D7708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069511D-E764-4C1E-9794-0B587D77089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69511D-E764-4C1E-9794-0B587D7708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69511D-E764-4C1E-9794-0B587D7708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69511D-E764-4C1E-9794-0B587D7708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5AB10E5-E7F4-4A0C-A17F-7BDE1227269E}" type="datetimeFigureOut">
              <a:rPr lang="ru-RU" smtClean="0"/>
              <a:pPr/>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069511D-E764-4C1E-9794-0B587D77089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5AB10E5-E7F4-4A0C-A17F-7BDE1227269E}" type="datetimeFigureOut">
              <a:rPr lang="ru-RU" smtClean="0"/>
              <a:pPr/>
              <a:t>02.04.2018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069511D-E764-4C1E-9794-0B587D77089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c-sfera.ru/sites/default/files/field/image/fgos_do.pn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274638"/>
            <a:ext cx="7786742" cy="868346"/>
          </a:xfrm>
        </p:spPr>
        <p:txBody>
          <a:bodyPr>
            <a:normAutofit fontScale="90000"/>
          </a:bodyPr>
          <a:lstStyle/>
          <a:p>
            <a:r>
              <a:rPr lang="ru-RU" dirty="0" smtClean="0"/>
              <a:t/>
            </a:r>
            <a:br>
              <a:rPr lang="ru-RU" dirty="0" smtClean="0"/>
            </a:br>
            <a:endParaRPr lang="ru-RU" dirty="0"/>
          </a:p>
        </p:txBody>
      </p:sp>
      <p:sp>
        <p:nvSpPr>
          <p:cNvPr id="5" name="Содержимое 4"/>
          <p:cNvSpPr>
            <a:spLocks noGrp="1"/>
          </p:cNvSpPr>
          <p:nvPr>
            <p:ph idx="1"/>
          </p:nvPr>
        </p:nvSpPr>
        <p:spPr>
          <a:xfrm>
            <a:off x="4643438" y="4572008"/>
            <a:ext cx="4143404" cy="1017232"/>
          </a:xfrm>
        </p:spPr>
        <p:txBody>
          <a:bodyPr>
            <a:normAutofit/>
          </a:bodyPr>
          <a:lstStyle/>
          <a:p>
            <a:pPr>
              <a:buNone/>
            </a:pPr>
            <a:r>
              <a:rPr lang="ru-RU" i="1" dirty="0"/>
              <a:t>   </a:t>
            </a:r>
            <a:r>
              <a:rPr lang="ru-RU" sz="2000" i="1" dirty="0"/>
              <a:t> </a:t>
            </a:r>
            <a:endParaRPr lang="ru-RU" sz="2000" b="1" dirty="0">
              <a:solidFill>
                <a:schemeClr val="tx2"/>
              </a:solidFill>
            </a:endParaRPr>
          </a:p>
        </p:txBody>
      </p:sp>
      <p:sp>
        <p:nvSpPr>
          <p:cNvPr id="48130" name="AutoShape 2" descr="https://pp.userapi.com/c301414/v301414468/4134/I8OuDN8c3H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8132" name="AutoShape 4" descr="https://pp.userapi.com/c301414/v301414468/4134/I8OuDN8c3H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785786" y="1643050"/>
            <a:ext cx="7000924" cy="1384995"/>
          </a:xfrm>
          <a:prstGeom prst="rect">
            <a:avLst/>
          </a:prstGeom>
        </p:spPr>
        <p:txBody>
          <a:bodyPr wrap="square">
            <a:spAutoFit/>
          </a:bodyPr>
          <a:lstStyle/>
          <a:p>
            <a:pPr algn="ctr"/>
            <a:r>
              <a:rPr lang="ru-RU" sz="2800" b="1" dirty="0" smtClean="0">
                <a:solidFill>
                  <a:srgbClr val="C00000"/>
                </a:solidFill>
                <a:latin typeface="+mj-lt"/>
              </a:rPr>
              <a:t>Семинар с воспитателями ДОУ «Организация сюжетно-ролевой игры </a:t>
            </a:r>
          </a:p>
          <a:p>
            <a:pPr algn="ctr"/>
            <a:r>
              <a:rPr lang="ru-RU" sz="2800" b="1" dirty="0" smtClean="0">
                <a:solidFill>
                  <a:srgbClr val="C00000"/>
                </a:solidFill>
                <a:latin typeface="+mj-lt"/>
              </a:rPr>
              <a:t>с дошкольниками»</a:t>
            </a:r>
            <a:endParaRPr lang="ru-RU" sz="2800" dirty="0">
              <a:latin typeface="+mj-lt"/>
            </a:endParaRPr>
          </a:p>
        </p:txBody>
      </p:sp>
      <p:sp>
        <p:nvSpPr>
          <p:cNvPr id="8" name="TextBox 7"/>
          <p:cNvSpPr txBox="1"/>
          <p:nvPr/>
        </p:nvSpPr>
        <p:spPr>
          <a:xfrm>
            <a:off x="571472" y="428604"/>
            <a:ext cx="7672936" cy="800219"/>
          </a:xfrm>
          <a:prstGeom prst="rect">
            <a:avLst/>
          </a:prstGeom>
          <a:noFill/>
        </p:spPr>
        <p:txBody>
          <a:bodyPr wrap="square" rtlCol="0">
            <a:spAutoFit/>
          </a:bodyPr>
          <a:lstStyle/>
          <a:p>
            <a:pPr algn="ctr">
              <a:buNone/>
            </a:pPr>
            <a:r>
              <a:rPr lang="ru-RU" sz="1400" b="1" dirty="0" smtClean="0">
                <a:solidFill>
                  <a:schemeClr val="tx2"/>
                </a:solidFill>
              </a:rPr>
              <a:t>Краевое государственное общеобразовательное бюджетное учреждение</a:t>
            </a:r>
          </a:p>
          <a:p>
            <a:pPr algn="ctr">
              <a:buNone/>
            </a:pPr>
            <a:r>
              <a:rPr lang="ru-RU" sz="1400" b="1" dirty="0" smtClean="0">
                <a:solidFill>
                  <a:schemeClr val="tx2"/>
                </a:solidFill>
              </a:rPr>
              <a:t>«Владивостокская специальная (коррекционная) начальная школа –   детский  сад </a:t>
            </a:r>
            <a:r>
              <a:rPr lang="en-US" sz="1400" b="1" dirty="0" smtClean="0">
                <a:solidFill>
                  <a:schemeClr val="tx2"/>
                </a:solidFill>
              </a:rPr>
              <a:t>IV</a:t>
            </a:r>
            <a:r>
              <a:rPr lang="ru-RU" sz="1400" b="1" dirty="0" smtClean="0">
                <a:solidFill>
                  <a:schemeClr val="tx2"/>
                </a:solidFill>
              </a:rPr>
              <a:t> вида»</a:t>
            </a:r>
          </a:p>
          <a:p>
            <a:endParaRPr lang="ru-RU" dirty="0"/>
          </a:p>
        </p:txBody>
      </p:sp>
      <p:sp>
        <p:nvSpPr>
          <p:cNvPr id="9" name="TextBox 8"/>
          <p:cNvSpPr txBox="1"/>
          <p:nvPr/>
        </p:nvSpPr>
        <p:spPr>
          <a:xfrm>
            <a:off x="5214942" y="5143512"/>
            <a:ext cx="3643338" cy="738664"/>
          </a:xfrm>
          <a:prstGeom prst="rect">
            <a:avLst/>
          </a:prstGeom>
          <a:noFill/>
        </p:spPr>
        <p:txBody>
          <a:bodyPr wrap="square" rtlCol="0">
            <a:spAutoFit/>
          </a:bodyPr>
          <a:lstStyle/>
          <a:p>
            <a:pPr algn="r"/>
            <a:r>
              <a:rPr lang="ru-RU" sz="1400" b="1" dirty="0" smtClean="0">
                <a:solidFill>
                  <a:schemeClr val="tx2"/>
                </a:solidFill>
              </a:rPr>
              <a:t>Мурашова Лариса Степановна</a:t>
            </a:r>
            <a:r>
              <a:rPr lang="ru-RU" sz="1600" b="1" dirty="0" smtClean="0">
                <a:solidFill>
                  <a:schemeClr val="tx2"/>
                </a:solidFill>
              </a:rPr>
              <a:t>,                                             </a:t>
            </a:r>
            <a:r>
              <a:rPr lang="ru-RU" sz="1400" b="1" dirty="0" smtClean="0">
                <a:solidFill>
                  <a:schemeClr val="tx2"/>
                </a:solidFill>
              </a:rPr>
              <a:t>старший воспитатель </a:t>
            </a:r>
          </a:p>
          <a:p>
            <a:pPr algn="r"/>
            <a:r>
              <a:rPr lang="ru-RU" sz="1200" b="1" dirty="0" smtClean="0">
                <a:solidFill>
                  <a:schemeClr val="tx2"/>
                </a:solidFill>
              </a:rPr>
              <a:t>высшей квалификационной категории</a:t>
            </a:r>
            <a:endParaRPr lang="ru-RU" sz="1400" b="1" dirty="0">
              <a:solidFill>
                <a:schemeClr val="tx2"/>
              </a:solidFill>
            </a:endParaRPr>
          </a:p>
        </p:txBody>
      </p:sp>
      <p:pic>
        <p:nvPicPr>
          <p:cNvPr id="3074" name="Picture 2" descr="https://edu.tatar.ru/upload/news/1514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918" y="3035331"/>
            <a:ext cx="2754163" cy="1815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357159" y="1285861"/>
            <a:ext cx="8031266" cy="4951452"/>
          </a:xfrm>
        </p:spPr>
        <p:txBody>
          <a:bodyPr>
            <a:noAutofit/>
          </a:bodyPr>
          <a:lstStyle/>
          <a:p>
            <a:pPr marL="0" indent="0">
              <a:buNone/>
            </a:pPr>
            <a:r>
              <a:rPr lang="ru-RU" sz="2000" b="1" dirty="0" smtClean="0">
                <a:solidFill>
                  <a:schemeClr val="tx1"/>
                </a:solidFill>
              </a:rPr>
              <a:t>Мы сегодня говорили о достоинствах детской игры. Но у неё есть ещё одно преимущество. Среди окружающих его взрослых ребёнок больше любит тех, кто с ним играет. Игра не возникает сама по себе. Кто-то должен открыть для ребёнка мир игры, заинтересовать его им. Я верю, что это будем </a:t>
            </a:r>
            <a:r>
              <a:rPr lang="ru-RU" sz="2000" b="1" smtClean="0">
                <a:solidFill>
                  <a:schemeClr val="tx1"/>
                </a:solidFill>
              </a:rPr>
              <a:t>мы!</a:t>
            </a:r>
          </a:p>
          <a:p>
            <a:pPr marL="0" indent="0">
              <a:buNone/>
            </a:pPr>
            <a:endParaRPr lang="ru-RU" sz="2000" b="1" dirty="0" smtClean="0">
              <a:solidFill>
                <a:schemeClr val="tx1"/>
              </a:solidFill>
            </a:endParaRPr>
          </a:p>
          <a:p>
            <a:pPr marL="0" indent="0">
              <a:buNone/>
            </a:pPr>
            <a:r>
              <a:rPr lang="ru-RU" sz="1800" b="1" dirty="0" smtClean="0">
                <a:solidFill>
                  <a:schemeClr val="tx1"/>
                </a:solidFill>
              </a:rPr>
              <a:t>«Я </a:t>
            </a:r>
            <a:r>
              <a:rPr lang="ru-RU" sz="1800" b="1" dirty="0">
                <a:solidFill>
                  <a:schemeClr val="tx1"/>
                </a:solidFill>
              </a:rPr>
              <a:t>- великий ФГОС</a:t>
            </a:r>
          </a:p>
          <a:p>
            <a:pPr marL="0" indent="0">
              <a:buNone/>
            </a:pPr>
            <a:r>
              <a:rPr lang="ru-RU" sz="1800" b="1" dirty="0">
                <a:solidFill>
                  <a:schemeClr val="tx1"/>
                </a:solidFill>
              </a:rPr>
              <a:t>Наконец-то я дорос</a:t>
            </a:r>
          </a:p>
          <a:p>
            <a:pPr marL="0" indent="0">
              <a:buNone/>
            </a:pPr>
            <a:r>
              <a:rPr lang="ru-RU" sz="1800" b="1" dirty="0">
                <a:solidFill>
                  <a:schemeClr val="tx1"/>
                </a:solidFill>
              </a:rPr>
              <a:t>До дошкольных учреждений</a:t>
            </a:r>
          </a:p>
          <a:p>
            <a:pPr marL="0" indent="0">
              <a:buNone/>
            </a:pPr>
            <a:r>
              <a:rPr lang="ru-RU" sz="1800" b="1" dirty="0">
                <a:solidFill>
                  <a:schemeClr val="tx1"/>
                </a:solidFill>
              </a:rPr>
              <a:t>Из гуманных побуждений</a:t>
            </a:r>
          </a:p>
          <a:p>
            <a:pPr marL="0" indent="0">
              <a:buNone/>
            </a:pPr>
            <a:r>
              <a:rPr lang="ru-RU" sz="1800" b="1" dirty="0">
                <a:solidFill>
                  <a:schemeClr val="tx1"/>
                </a:solidFill>
              </a:rPr>
              <a:t>Научу тебя всему:</a:t>
            </a:r>
          </a:p>
          <a:p>
            <a:pPr marL="0" indent="0">
              <a:buNone/>
            </a:pPr>
            <a:r>
              <a:rPr lang="ru-RU" sz="1800" b="1" dirty="0">
                <a:solidFill>
                  <a:schemeClr val="tx1"/>
                </a:solidFill>
              </a:rPr>
              <a:t>Как работать по уму!</a:t>
            </a:r>
          </a:p>
          <a:p>
            <a:pPr marL="0" indent="0">
              <a:buNone/>
            </a:pPr>
            <a:r>
              <a:rPr lang="ru-RU" sz="1800" b="1" dirty="0" smtClean="0">
                <a:solidFill>
                  <a:schemeClr val="tx1"/>
                </a:solidFill>
              </a:rPr>
              <a:t>Пусть </a:t>
            </a:r>
            <a:r>
              <a:rPr lang="ru-RU" sz="1800" b="1" dirty="0">
                <a:solidFill>
                  <a:schemeClr val="tx1"/>
                </a:solidFill>
              </a:rPr>
              <a:t>игра  царица – детства   </a:t>
            </a:r>
          </a:p>
          <a:p>
            <a:pPr marL="0" indent="0">
              <a:buNone/>
            </a:pPr>
            <a:r>
              <a:rPr lang="ru-RU" sz="1800" b="1" dirty="0" smtClean="0">
                <a:solidFill>
                  <a:schemeClr val="tx1"/>
                </a:solidFill>
              </a:rPr>
              <a:t>Будет главною всему!»</a:t>
            </a:r>
            <a:endParaRPr lang="ru-RU" sz="1800" b="1" dirty="0">
              <a:solidFill>
                <a:schemeClr val="tx1"/>
              </a:solidFill>
            </a:endParaRPr>
          </a:p>
          <a:p>
            <a:pPr marL="0" indent="0">
              <a:buNone/>
            </a:pPr>
            <a:endParaRPr lang="ru-RU" sz="1800" b="1" dirty="0">
              <a:solidFill>
                <a:schemeClr val="tx1"/>
              </a:solidFill>
            </a:endParaRPr>
          </a:p>
          <a:p>
            <a:pPr marL="0" indent="0">
              <a:buNone/>
            </a:pPr>
            <a:endParaRPr lang="ru-RU" sz="2000" b="1" dirty="0" smtClean="0">
              <a:solidFill>
                <a:schemeClr val="accent1"/>
              </a:solidFill>
            </a:endParaRPr>
          </a:p>
        </p:txBody>
      </p:sp>
      <p:sp>
        <p:nvSpPr>
          <p:cNvPr id="3" name="AutoShape 4" descr="Картинки по запросу картинки где играют взрослые и дети вмест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Картинки по запросу картинки где играют взрослые и дети вмест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Картинки по запросу картинки где играют взрослые и дети вместе"/>
          <p:cNvPicPr>
            <a:picLocks noChangeAspect="1" noChangeArrowheads="1"/>
          </p:cNvPicPr>
          <p:nvPr/>
        </p:nvPicPr>
        <p:blipFill>
          <a:blip r:embed="rId2">
            <a:extLst>
              <a:ext uri="{28A0092B-C50C-407E-A947-70E740481C1C}">
                <a14:useLocalDpi xmlns:a14="http://schemas.microsoft.com/office/drawing/2010/main" val="0"/>
              </a:ext>
            </a:extLst>
          </a:blip>
          <a:srcRect l="43307" t="28744" r="13780" b="5226"/>
          <a:stretch>
            <a:fillRect/>
          </a:stretch>
        </p:blipFill>
        <p:spPr bwMode="auto">
          <a:xfrm>
            <a:off x="4357686" y="2928934"/>
            <a:ext cx="2643224" cy="2920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8596" y="357166"/>
            <a:ext cx="8501122" cy="584775"/>
          </a:xfrm>
          <a:prstGeom prst="rect">
            <a:avLst/>
          </a:prstGeom>
          <a:noFill/>
        </p:spPr>
        <p:txBody>
          <a:bodyPr wrap="square" rtlCol="0">
            <a:spAutoFit/>
          </a:bodyPr>
          <a:lstStyle/>
          <a:p>
            <a:pPr algn="ctr"/>
            <a:r>
              <a:rPr lang="ru-RU" sz="3200" b="1" dirty="0" smtClean="0">
                <a:solidFill>
                  <a:srgbClr val="C00000"/>
                </a:solidFill>
              </a:rPr>
              <a:t>Страничка редактора</a:t>
            </a:r>
            <a:endParaRPr lang="ru-RU" sz="3200" b="1" dirty="0">
              <a:solidFill>
                <a:srgbClr val="C00000"/>
              </a:solidFill>
            </a:endParaRPr>
          </a:p>
        </p:txBody>
      </p:sp>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3/962271f033d29921b3c47e5b4305a375/img9.jpg"/>
          <p:cNvPicPr>
            <a:picLocks noChangeAspect="1" noChangeArrowheads="1"/>
          </p:cNvPicPr>
          <p:nvPr/>
        </p:nvPicPr>
        <p:blipFill>
          <a:blip r:embed="rId2"/>
          <a:srcRect l="1890" t="4409" r="27402"/>
          <a:stretch>
            <a:fillRect/>
          </a:stretch>
        </p:blipFill>
        <p:spPr bwMode="auto">
          <a:xfrm>
            <a:off x="1714480" y="1071545"/>
            <a:ext cx="5786478" cy="48534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Василий Александрович Сухомлинский"/>
          <p:cNvPicPr>
            <a:picLocks noChangeAspect="1" noChangeArrowheads="1"/>
          </p:cNvPicPr>
          <p:nvPr/>
        </p:nvPicPr>
        <p:blipFill>
          <a:blip r:embed="rId2"/>
          <a:srcRect/>
          <a:stretch>
            <a:fillRect/>
          </a:stretch>
        </p:blipFill>
        <p:spPr bwMode="auto">
          <a:xfrm>
            <a:off x="1547664" y="1113902"/>
            <a:ext cx="2304256" cy="2930485"/>
          </a:xfrm>
          <a:prstGeom prst="rect">
            <a:avLst/>
          </a:prstGeom>
          <a:noFill/>
        </p:spPr>
      </p:pic>
      <p:sp>
        <p:nvSpPr>
          <p:cNvPr id="6" name="Прямоугольник 5"/>
          <p:cNvSpPr/>
          <p:nvPr/>
        </p:nvSpPr>
        <p:spPr>
          <a:xfrm>
            <a:off x="1043608" y="4211850"/>
            <a:ext cx="7272808" cy="1569660"/>
          </a:xfrm>
          <a:prstGeom prst="rect">
            <a:avLst/>
          </a:prstGeom>
        </p:spPr>
        <p:txBody>
          <a:bodyPr wrap="square">
            <a:spAutoFit/>
          </a:bodyPr>
          <a:lstStyle/>
          <a:p>
            <a:pPr algn="ctr">
              <a:buNone/>
            </a:pPr>
            <a:r>
              <a:rPr lang="ru-RU" sz="2400" b="1" dirty="0" smtClean="0">
                <a:solidFill>
                  <a:srgbClr val="C00000"/>
                </a:solidFill>
              </a:rPr>
              <a:t>Игра – это огромное светлое окно, через которое в духовный мир ребенка вливается живительный поток представлений, понятий. Игра - это искра, зажигающая огонек пытливости и любознательности.</a:t>
            </a:r>
          </a:p>
        </p:txBody>
      </p:sp>
      <p:sp>
        <p:nvSpPr>
          <p:cNvPr id="7" name="Прямоугольник 6"/>
          <p:cNvSpPr/>
          <p:nvPr/>
        </p:nvSpPr>
        <p:spPr>
          <a:xfrm>
            <a:off x="1043608" y="476672"/>
            <a:ext cx="7632848" cy="584775"/>
          </a:xfrm>
          <a:prstGeom prst="rect">
            <a:avLst/>
          </a:prstGeom>
        </p:spPr>
        <p:txBody>
          <a:bodyPr wrap="square">
            <a:spAutoFit/>
          </a:bodyPr>
          <a:lstStyle/>
          <a:p>
            <a:pPr algn="ctr"/>
            <a:r>
              <a:rPr lang="ru-RU" sz="3200" b="1" dirty="0" smtClean="0">
                <a:solidFill>
                  <a:srgbClr val="C00000"/>
                </a:solidFill>
              </a:rPr>
              <a:t>Сухомлинский  Василий Александрович</a:t>
            </a:r>
            <a:endParaRPr lang="ru-RU" sz="3200" b="1" dirty="0">
              <a:solidFill>
                <a:srgbClr val="C00000"/>
              </a:solidFill>
            </a:endParaRPr>
          </a:p>
        </p:txBody>
      </p:sp>
      <p:pic>
        <p:nvPicPr>
          <p:cNvPr id="4098" name="Picture 2" descr="http://www.dou.ru/akcii/emblema_akciya_dou_25.jpg"/>
          <p:cNvPicPr>
            <a:picLocks noChangeAspect="1" noChangeArrowheads="1"/>
          </p:cNvPicPr>
          <p:nvPr/>
        </p:nvPicPr>
        <p:blipFill rotWithShape="1">
          <a:blip r:embed="rId3">
            <a:extLst>
              <a:ext uri="{28A0092B-C50C-407E-A947-70E740481C1C}">
                <a14:useLocalDpi xmlns:a14="http://schemas.microsoft.com/office/drawing/2010/main" val="0"/>
              </a:ext>
            </a:extLst>
          </a:blip>
          <a:srcRect l="72808"/>
          <a:stretch/>
        </p:blipFill>
        <p:spPr bwMode="auto">
          <a:xfrm>
            <a:off x="5220072" y="1556792"/>
            <a:ext cx="2051321" cy="2107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786058"/>
            <a:ext cx="8115328" cy="3000396"/>
          </a:xfrm>
        </p:spPr>
        <p:txBody>
          <a:bodyPr>
            <a:normAutofit fontScale="25000" lnSpcReduction="20000"/>
          </a:bodyPr>
          <a:lstStyle/>
          <a:p>
            <a:pPr>
              <a:buNone/>
            </a:pPr>
            <a:r>
              <a:rPr lang="ru-RU" dirty="0" smtClean="0"/>
              <a:t>«</a:t>
            </a:r>
            <a:r>
              <a:rPr lang="ru-RU" sz="7200" b="1" dirty="0" smtClean="0">
                <a:solidFill>
                  <a:schemeClr val="tx2"/>
                </a:solidFill>
              </a:rPr>
              <a:t>Давай поиграем! - как часто в житейской суете мы не придаём  значения это призыву или просьбе, которые звучат из уст  ребёнка. «Да некогда мне …не могу…я устала…тороплюсь… не успеваю…» - говорим мы часто ему.</a:t>
            </a:r>
          </a:p>
          <a:p>
            <a:pPr>
              <a:buNone/>
            </a:pPr>
            <a:endParaRPr lang="ru-RU" sz="7200" b="1" dirty="0" smtClean="0">
              <a:solidFill>
                <a:schemeClr val="tx2"/>
              </a:solidFill>
            </a:endParaRPr>
          </a:p>
          <a:p>
            <a:pPr>
              <a:buNone/>
            </a:pPr>
            <a:r>
              <a:rPr lang="ru-RU" sz="7200" b="1" dirty="0" smtClean="0"/>
              <a:t>Для полноценного развития сюжетно-ролевой игры в любом дошкольном возрасте подход к ее организации должен быть комплексным, включать в себя следующие компоненты:</a:t>
            </a:r>
          </a:p>
          <a:p>
            <a:pPr>
              <a:buNone/>
            </a:pPr>
            <a:r>
              <a:rPr lang="ru-RU" sz="7200" b="1" dirty="0" smtClean="0"/>
              <a:t>1. Ознакомление дошкольников с окружающим миром в процессе их активной деятельности.</a:t>
            </a:r>
          </a:p>
          <a:p>
            <a:pPr>
              <a:buNone/>
            </a:pPr>
            <a:r>
              <a:rPr lang="ru-RU" sz="7200" b="1" dirty="0" smtClean="0"/>
              <a:t>2. Организация развивающей динамичной предметно-игровой среды.</a:t>
            </a:r>
          </a:p>
          <a:p>
            <a:pPr>
              <a:buNone/>
            </a:pPr>
            <a:r>
              <a:rPr lang="ru-RU" sz="7200" b="1" dirty="0" smtClean="0"/>
              <a:t>3. Общение взрослого с детьми в процессе игры.</a:t>
            </a:r>
          </a:p>
          <a:p>
            <a:pPr>
              <a:buNone/>
            </a:pPr>
            <a:r>
              <a:rPr lang="ru-RU" sz="6400" b="1" dirty="0" smtClean="0">
                <a:solidFill>
                  <a:schemeClr val="tx2"/>
                </a:solidFill>
              </a:rPr>
              <a:t> </a:t>
            </a:r>
          </a:p>
        </p:txBody>
      </p:sp>
      <p:pic>
        <p:nvPicPr>
          <p:cNvPr id="55298" name="Picture 2" descr="http://dcrr.baranovichi.edu.by/be/sm.aspx?guid=12993"/>
          <p:cNvPicPr>
            <a:picLocks noChangeAspect="1" noChangeArrowheads="1"/>
          </p:cNvPicPr>
          <p:nvPr/>
        </p:nvPicPr>
        <p:blipFill>
          <a:blip r:embed="rId2"/>
          <a:srcRect/>
          <a:stretch>
            <a:fillRect/>
          </a:stretch>
        </p:blipFill>
        <p:spPr bwMode="auto">
          <a:xfrm>
            <a:off x="251520" y="357166"/>
            <a:ext cx="3061574" cy="2103360"/>
          </a:xfrm>
          <a:prstGeom prst="rect">
            <a:avLst/>
          </a:prstGeom>
          <a:noFill/>
        </p:spPr>
      </p:pic>
      <p:sp>
        <p:nvSpPr>
          <p:cNvPr id="5" name="TextBox 4"/>
          <p:cNvSpPr txBox="1"/>
          <p:nvPr/>
        </p:nvSpPr>
        <p:spPr>
          <a:xfrm>
            <a:off x="4211960" y="357166"/>
            <a:ext cx="4474840" cy="584775"/>
          </a:xfrm>
          <a:prstGeom prst="rect">
            <a:avLst/>
          </a:prstGeom>
          <a:noFill/>
        </p:spPr>
        <p:txBody>
          <a:bodyPr wrap="square" rtlCol="0">
            <a:spAutoFit/>
          </a:bodyPr>
          <a:lstStyle/>
          <a:p>
            <a:r>
              <a:rPr lang="ru-RU" sz="3200" b="1" dirty="0" smtClean="0">
                <a:solidFill>
                  <a:srgbClr val="C00000"/>
                </a:solidFill>
              </a:rPr>
              <a:t>Давай поиграем!</a:t>
            </a:r>
            <a:endParaRPr lang="ru-RU" sz="3200" b="1" dirty="0">
              <a:solidFill>
                <a:srgbClr val="C00000"/>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1357298"/>
            <a:ext cx="5329246" cy="928694"/>
          </a:xfrm>
        </p:spPr>
        <p:txBody>
          <a:bodyPr>
            <a:normAutofit fontScale="90000"/>
          </a:bodyPr>
          <a:lstStyle/>
          <a:p>
            <a:r>
              <a:rPr lang="ru-RU" b="1" dirty="0" smtClean="0"/>
              <a:t/>
            </a:r>
            <a:br>
              <a:rPr lang="ru-RU" b="1" dirty="0" smtClean="0"/>
            </a:br>
            <a:r>
              <a:rPr lang="ru-RU" b="1" dirty="0" smtClean="0"/>
              <a:t/>
            </a:r>
            <a:br>
              <a:rPr lang="ru-RU" b="1" dirty="0" smtClean="0"/>
            </a:br>
            <a:endParaRPr lang="ru-RU" dirty="0"/>
          </a:p>
        </p:txBody>
      </p:sp>
      <p:sp>
        <p:nvSpPr>
          <p:cNvPr id="3" name="Содержимое 2"/>
          <p:cNvSpPr>
            <a:spLocks noGrp="1"/>
          </p:cNvSpPr>
          <p:nvPr>
            <p:ph idx="1"/>
          </p:nvPr>
        </p:nvSpPr>
        <p:spPr>
          <a:xfrm>
            <a:off x="428596" y="1928802"/>
            <a:ext cx="7959828" cy="4214842"/>
          </a:xfrm>
        </p:spPr>
        <p:txBody>
          <a:bodyPr>
            <a:noAutofit/>
          </a:bodyPr>
          <a:lstStyle/>
          <a:p>
            <a:pPr>
              <a:buNone/>
            </a:pPr>
            <a:r>
              <a:rPr lang="ru-RU" sz="2000" b="1" u="sng" dirty="0" smtClean="0">
                <a:solidFill>
                  <a:schemeClr val="tx2"/>
                </a:solidFill>
              </a:rPr>
              <a:t>Блиц-опрос</a:t>
            </a:r>
            <a:endParaRPr lang="ru-RU" sz="2000" b="1" dirty="0" smtClean="0">
              <a:solidFill>
                <a:schemeClr val="tx2"/>
              </a:solidFill>
            </a:endParaRPr>
          </a:p>
          <a:p>
            <a:pPr>
              <a:buNone/>
            </a:pPr>
            <a:r>
              <a:rPr lang="ru-RU" sz="1800" b="1" dirty="0" smtClean="0">
                <a:solidFill>
                  <a:schemeClr val="tx2"/>
                </a:solidFill>
              </a:rPr>
              <a:t>1. Какие задачи решаются в ходе детской игры?</a:t>
            </a:r>
          </a:p>
          <a:p>
            <a:pPr>
              <a:buNone/>
            </a:pPr>
            <a:r>
              <a:rPr lang="ru-RU" sz="1800" b="1" dirty="0">
                <a:solidFill>
                  <a:schemeClr val="tx2"/>
                </a:solidFill>
              </a:rPr>
              <a:t>2</a:t>
            </a:r>
            <a:r>
              <a:rPr lang="ru-RU" sz="1800" b="1" dirty="0" smtClean="0">
                <a:solidFill>
                  <a:schemeClr val="tx2"/>
                </a:solidFill>
              </a:rPr>
              <a:t>. Какие психические процессы, формируются в процессе сюжетно - ролевой игры? </a:t>
            </a:r>
          </a:p>
          <a:p>
            <a:pPr>
              <a:buNone/>
            </a:pPr>
            <a:r>
              <a:rPr lang="ru-RU" sz="1800" b="1" dirty="0">
                <a:solidFill>
                  <a:schemeClr val="tx2"/>
                </a:solidFill>
              </a:rPr>
              <a:t>3</a:t>
            </a:r>
            <a:r>
              <a:rPr lang="ru-RU" sz="1800" b="1" dirty="0" smtClean="0">
                <a:solidFill>
                  <a:schemeClr val="tx2"/>
                </a:solidFill>
              </a:rPr>
              <a:t>. Как игра влияет на личностное развитие ребёнка?</a:t>
            </a:r>
          </a:p>
          <a:p>
            <a:pPr>
              <a:buNone/>
            </a:pPr>
            <a:r>
              <a:rPr lang="ru-RU" sz="1800" b="1" dirty="0">
                <a:solidFill>
                  <a:schemeClr val="tx2"/>
                </a:solidFill>
              </a:rPr>
              <a:t>4</a:t>
            </a:r>
            <a:r>
              <a:rPr lang="ru-RU" sz="1800" b="1" i="1" dirty="0" smtClean="0">
                <a:solidFill>
                  <a:schemeClr val="tx2"/>
                </a:solidFill>
              </a:rPr>
              <a:t>.</a:t>
            </a:r>
            <a:r>
              <a:rPr lang="ru-RU" sz="1800" b="1" dirty="0" smtClean="0">
                <a:solidFill>
                  <a:schemeClr val="tx2"/>
                </a:solidFill>
              </a:rPr>
              <a:t> На какие группы делятся приёмы руководства сюжетно-ролевой игрой? </a:t>
            </a:r>
            <a:r>
              <a:rPr lang="ru-RU" sz="1800" b="1" i="1" dirty="0" smtClean="0">
                <a:solidFill>
                  <a:schemeClr val="tx2"/>
                </a:solidFill>
              </a:rPr>
              <a:t> </a:t>
            </a:r>
          </a:p>
          <a:p>
            <a:pPr>
              <a:buNone/>
            </a:pPr>
            <a:r>
              <a:rPr lang="ru-RU" sz="1800" b="1" dirty="0">
                <a:solidFill>
                  <a:schemeClr val="tx2"/>
                </a:solidFill>
              </a:rPr>
              <a:t>5</a:t>
            </a:r>
            <a:r>
              <a:rPr lang="ru-RU" sz="1800" b="1" dirty="0" smtClean="0">
                <a:solidFill>
                  <a:schemeClr val="tx2"/>
                </a:solidFill>
              </a:rPr>
              <a:t>. Какие приёмы руководства относятся к прямым? </a:t>
            </a:r>
          </a:p>
          <a:p>
            <a:pPr>
              <a:buNone/>
            </a:pPr>
            <a:r>
              <a:rPr lang="ru-RU" sz="1800" b="1" dirty="0">
                <a:solidFill>
                  <a:schemeClr val="tx2"/>
                </a:solidFill>
              </a:rPr>
              <a:t>6</a:t>
            </a:r>
            <a:r>
              <a:rPr lang="ru-RU" sz="1800" b="1" dirty="0" smtClean="0">
                <a:solidFill>
                  <a:schemeClr val="tx2"/>
                </a:solidFill>
              </a:rPr>
              <a:t>. Какие приёмы руководства относятся к косвенным?</a:t>
            </a:r>
          </a:p>
          <a:p>
            <a:pPr>
              <a:buNone/>
            </a:pPr>
            <a:r>
              <a:rPr lang="ru-RU" sz="1800" b="1" dirty="0">
                <a:solidFill>
                  <a:schemeClr val="tx2"/>
                </a:solidFill>
              </a:rPr>
              <a:t>7</a:t>
            </a:r>
            <a:r>
              <a:rPr lang="ru-RU" sz="1800" b="1" dirty="0" smtClean="0">
                <a:solidFill>
                  <a:schemeClr val="tx2"/>
                </a:solidFill>
              </a:rPr>
              <a:t>.  Что такое предмет-заместитель?</a:t>
            </a:r>
          </a:p>
          <a:p>
            <a:pPr>
              <a:buNone/>
            </a:pPr>
            <a:r>
              <a:rPr lang="ru-RU" sz="1800" b="1" dirty="0" smtClean="0">
                <a:solidFill>
                  <a:schemeClr val="tx2"/>
                </a:solidFill>
              </a:rPr>
              <a:t>8. Чем отличаются приёмы руководства сюжетно-ролевой игрой у малышей от приёмов руководства сюжетно-ролевой игрой у старших дошкольников?</a:t>
            </a:r>
          </a:p>
          <a:p>
            <a:pPr>
              <a:buNone/>
            </a:pPr>
            <a:r>
              <a:rPr lang="ru-RU" sz="2400" dirty="0" smtClean="0">
                <a:solidFill>
                  <a:schemeClr val="tx2"/>
                </a:solidFill>
              </a:rPr>
              <a:t/>
            </a:r>
            <a:br>
              <a:rPr lang="ru-RU" sz="2400" dirty="0" smtClean="0">
                <a:solidFill>
                  <a:schemeClr val="tx2"/>
                </a:solidFill>
              </a:rPr>
            </a:br>
            <a:endParaRPr lang="ru-RU" sz="2400" dirty="0" smtClean="0">
              <a:solidFill>
                <a:schemeClr val="tx2"/>
              </a:solidFill>
            </a:endParaRPr>
          </a:p>
          <a:p>
            <a:pPr>
              <a:buNone/>
            </a:pPr>
            <a:endParaRPr lang="ru-RU" sz="2000" dirty="0">
              <a:solidFill>
                <a:schemeClr val="tx2"/>
              </a:solidFill>
            </a:endParaRPr>
          </a:p>
        </p:txBody>
      </p:sp>
      <p:pic>
        <p:nvPicPr>
          <p:cNvPr id="5" name="Picture 4" descr="https://media.istockphoto.com/vectors/owl-teacher-reading-book-vector-id596383748"/>
          <p:cNvPicPr>
            <a:picLocks noChangeAspect="1" noChangeArrowheads="1"/>
          </p:cNvPicPr>
          <p:nvPr/>
        </p:nvPicPr>
        <p:blipFill>
          <a:blip r:embed="rId2" cstate="print"/>
          <a:srcRect/>
          <a:stretch>
            <a:fillRect/>
          </a:stretch>
        </p:blipFill>
        <p:spPr bwMode="auto">
          <a:xfrm>
            <a:off x="337524" y="200452"/>
            <a:ext cx="2324048" cy="1714512"/>
          </a:xfrm>
          <a:prstGeom prst="rect">
            <a:avLst/>
          </a:prstGeom>
          <a:noFill/>
        </p:spPr>
      </p:pic>
      <p:sp>
        <p:nvSpPr>
          <p:cNvPr id="6" name="Прямоугольник 5"/>
          <p:cNvSpPr/>
          <p:nvPr/>
        </p:nvSpPr>
        <p:spPr>
          <a:xfrm>
            <a:off x="2857488" y="571480"/>
            <a:ext cx="5929354" cy="1077218"/>
          </a:xfrm>
          <a:prstGeom prst="rect">
            <a:avLst/>
          </a:prstGeom>
        </p:spPr>
        <p:txBody>
          <a:bodyPr wrap="square">
            <a:spAutoFit/>
          </a:bodyPr>
          <a:lstStyle/>
          <a:p>
            <a:pPr algn="ctr"/>
            <a:r>
              <a:rPr lang="ru-RU" sz="3200" b="1" dirty="0" smtClean="0">
                <a:solidFill>
                  <a:srgbClr val="C00000"/>
                </a:solidFill>
                <a:latin typeface="+mj-lt"/>
              </a:rPr>
              <a:t>Все зависит от меня</a:t>
            </a:r>
            <a:r>
              <a:rPr lang="ru-RU" sz="3200" dirty="0" smtClean="0">
                <a:solidFill>
                  <a:srgbClr val="C00000"/>
                </a:solidFill>
                <a:latin typeface="+mj-lt"/>
              </a:rPr>
              <a:t/>
            </a:r>
            <a:br>
              <a:rPr lang="ru-RU" sz="3200" dirty="0" smtClean="0">
                <a:solidFill>
                  <a:srgbClr val="C00000"/>
                </a:solidFill>
                <a:latin typeface="+mj-lt"/>
              </a:rPr>
            </a:br>
            <a:endParaRPr lang="ru-RU" sz="3200" dirty="0">
              <a:solidFill>
                <a:srgbClr val="C00000"/>
              </a:solidFill>
              <a:latin typeface="+mj-lt"/>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060848"/>
            <a:ext cx="8147248" cy="3868482"/>
          </a:xfrm>
        </p:spPr>
        <p:txBody>
          <a:bodyPr>
            <a:normAutofit/>
          </a:bodyPr>
          <a:lstStyle/>
          <a:p>
            <a:pPr marL="0" indent="0" algn="just">
              <a:buNone/>
            </a:pPr>
            <a:r>
              <a:rPr lang="ru-RU" sz="1800" b="1" dirty="0">
                <a:solidFill>
                  <a:schemeClr val="tx1"/>
                </a:solidFill>
              </a:rPr>
              <a:t>На Российском совещании «Современное начальное образование. Проблемы и перспективы» отмечалось, что </a:t>
            </a:r>
            <a:r>
              <a:rPr lang="ru-RU" sz="1800" b="1" dirty="0" smtClean="0">
                <a:solidFill>
                  <a:schemeClr val="tx1"/>
                </a:solidFill>
              </a:rPr>
              <a:t>30-40</a:t>
            </a:r>
            <a:r>
              <a:rPr lang="ru-RU" sz="1800" b="1" dirty="0">
                <a:solidFill>
                  <a:schemeClr val="tx1"/>
                </a:solidFill>
              </a:rPr>
              <a:t>% первоклассников не справляются с программой начальной школы. И дело не в том, что они не читают и не </a:t>
            </a:r>
            <a:r>
              <a:rPr lang="ru-RU" sz="1800" b="1" dirty="0" smtClean="0">
                <a:solidFill>
                  <a:schemeClr val="tx1"/>
                </a:solidFill>
              </a:rPr>
              <a:t>пишут, </a:t>
            </a:r>
            <a:r>
              <a:rPr lang="ru-RU" sz="1800" b="1" dirty="0">
                <a:solidFill>
                  <a:schemeClr val="tx1"/>
                </a:solidFill>
              </a:rPr>
              <a:t>а в том, что эти дети недостаточно </a:t>
            </a:r>
            <a:r>
              <a:rPr lang="ru-RU" sz="1800" b="1" dirty="0" smtClean="0">
                <a:solidFill>
                  <a:schemeClr val="tx1"/>
                </a:solidFill>
              </a:rPr>
              <a:t>играли </a:t>
            </a:r>
            <a:r>
              <a:rPr lang="ru-RU" sz="1800" b="1" dirty="0">
                <a:solidFill>
                  <a:schemeClr val="tx1"/>
                </a:solidFill>
              </a:rPr>
              <a:t>в детском саду и совсем не играют в начальной школе. </a:t>
            </a:r>
            <a:r>
              <a:rPr lang="ru-RU" sz="1800" b="1" dirty="0" smtClean="0">
                <a:solidFill>
                  <a:schemeClr val="tx1"/>
                </a:solidFill>
              </a:rPr>
              <a:t> </a:t>
            </a:r>
          </a:p>
          <a:p>
            <a:pPr marL="0" lvl="0" indent="0" algn="just">
              <a:buNone/>
            </a:pPr>
            <a:r>
              <a:rPr lang="ru-RU" sz="1800" b="1" dirty="0" smtClean="0">
                <a:solidFill>
                  <a:schemeClr val="tx1"/>
                </a:solidFill>
              </a:rPr>
              <a:t>На всех языках словом "игра» обозначает обширный круг действий человеческих, не претендующих на тяжелую работу, доставляющих людям веселье и удовольствие. Таким образом, в этот многообъемлющий круг «Игра»  входить все, начиная от детской игры в солдатики до трагического воспроизведения героев на сцене театра, от детской игры на орехи до биржевой игры на червонцы, от беганья на палочке верхом до высшего искусства скрипача и т.д.» </a:t>
            </a:r>
          </a:p>
          <a:p>
            <a:pPr marL="0" indent="0" algn="just">
              <a:buNone/>
            </a:pPr>
            <a:endParaRPr lang="ru-RU" sz="1800" b="1" dirty="0" smtClean="0">
              <a:solidFill>
                <a:schemeClr val="tx2"/>
              </a:solidFill>
            </a:endParaRPr>
          </a:p>
          <a:p>
            <a:pPr marL="0" indent="0" algn="just">
              <a:buNone/>
            </a:pPr>
            <a:endParaRPr lang="ru-RU" sz="1800" b="1" dirty="0" smtClean="0"/>
          </a:p>
          <a:p>
            <a:pPr marL="0" indent="0" algn="just">
              <a:buNone/>
            </a:pPr>
            <a:endParaRPr lang="ru-RU" sz="1800" b="1" dirty="0" smtClean="0"/>
          </a:p>
          <a:p>
            <a:pPr marL="0" indent="0" algn="just">
              <a:buNone/>
            </a:pPr>
            <a:endParaRPr lang="ru-RU" sz="1800" b="1" dirty="0" smtClean="0"/>
          </a:p>
          <a:p>
            <a:pPr marL="0" indent="0" algn="just">
              <a:buNone/>
            </a:pPr>
            <a:endParaRPr lang="ru-RU" sz="1800" b="1" dirty="0"/>
          </a:p>
        </p:txBody>
      </p:sp>
      <p:pic>
        <p:nvPicPr>
          <p:cNvPr id="53254" name="Picture 6" descr="http://fb.ru/misc/i/gallery/32850/904733.jpg"/>
          <p:cNvPicPr>
            <a:picLocks noChangeAspect="1" noChangeArrowheads="1"/>
          </p:cNvPicPr>
          <p:nvPr/>
        </p:nvPicPr>
        <p:blipFill>
          <a:blip r:embed="rId2"/>
          <a:srcRect l="11339" t="6018" r="15118" b="3611"/>
          <a:stretch>
            <a:fillRect/>
          </a:stretch>
        </p:blipFill>
        <p:spPr bwMode="auto">
          <a:xfrm>
            <a:off x="323528" y="188640"/>
            <a:ext cx="2357454" cy="1714488"/>
          </a:xfrm>
          <a:prstGeom prst="rect">
            <a:avLst/>
          </a:prstGeom>
          <a:noFill/>
        </p:spPr>
      </p:pic>
      <p:sp>
        <p:nvSpPr>
          <p:cNvPr id="12" name="TextBox 11"/>
          <p:cNvSpPr txBox="1"/>
          <p:nvPr/>
        </p:nvSpPr>
        <p:spPr>
          <a:xfrm>
            <a:off x="3214678" y="500042"/>
            <a:ext cx="4929222" cy="584775"/>
          </a:xfrm>
          <a:prstGeom prst="rect">
            <a:avLst/>
          </a:prstGeom>
          <a:noFill/>
        </p:spPr>
        <p:txBody>
          <a:bodyPr wrap="square" rtlCol="0">
            <a:spAutoFit/>
          </a:bodyPr>
          <a:lstStyle/>
          <a:p>
            <a:pPr algn="ctr"/>
            <a:r>
              <a:rPr lang="ru-RU" sz="3200" b="1" dirty="0" smtClean="0">
                <a:solidFill>
                  <a:srgbClr val="C00000"/>
                </a:solidFill>
              </a:rPr>
              <a:t>Хочу всё знать!</a:t>
            </a:r>
            <a:endParaRPr lang="ru-RU" sz="3200" b="1" dirty="0">
              <a:solidFill>
                <a:srgbClr val="C00000"/>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429000"/>
            <a:ext cx="8175852" cy="2428892"/>
          </a:xfrm>
        </p:spPr>
        <p:txBody>
          <a:bodyPr>
            <a:normAutofit fontScale="40000" lnSpcReduction="20000"/>
          </a:bodyPr>
          <a:lstStyle/>
          <a:p>
            <a:pPr marL="0" indent="0">
              <a:buNone/>
            </a:pPr>
            <a:r>
              <a:rPr lang="ru-RU" b="1" dirty="0" smtClean="0">
                <a:solidFill>
                  <a:schemeClr val="accent1"/>
                </a:solidFill>
              </a:rPr>
              <a:t>   </a:t>
            </a:r>
            <a:r>
              <a:rPr lang="ru-RU" sz="4900" b="1" dirty="0" smtClean="0">
                <a:solidFill>
                  <a:schemeClr val="tx1"/>
                </a:solidFill>
              </a:rPr>
              <a:t>Среди </a:t>
            </a:r>
            <a:r>
              <a:rPr lang="ru-RU" sz="4900" b="1" dirty="0">
                <a:solidFill>
                  <a:schemeClr val="tx1"/>
                </a:solidFill>
              </a:rPr>
              <a:t>отечественных исследователей феномен игры рассмотрены в трудах </a:t>
            </a:r>
            <a:r>
              <a:rPr lang="ru-RU" sz="4900" b="1" dirty="0" smtClean="0">
                <a:solidFill>
                  <a:schemeClr val="tx1"/>
                </a:solidFill>
              </a:rPr>
              <a:t>Даниила Борисовича </a:t>
            </a:r>
            <a:r>
              <a:rPr lang="ru-RU" sz="4900" b="1" dirty="0" err="1" smtClean="0">
                <a:solidFill>
                  <a:schemeClr val="tx1"/>
                </a:solidFill>
              </a:rPr>
              <a:t>Эльконина</a:t>
            </a:r>
            <a:r>
              <a:rPr lang="ru-RU" sz="4900" b="1" dirty="0" smtClean="0">
                <a:solidFill>
                  <a:schemeClr val="tx1"/>
                </a:solidFill>
              </a:rPr>
              <a:t>, Льва </a:t>
            </a:r>
            <a:r>
              <a:rPr lang="ru-RU" sz="4900" b="1" dirty="0">
                <a:solidFill>
                  <a:schemeClr val="tx1"/>
                </a:solidFill>
              </a:rPr>
              <a:t>Семеновича Выготского, Полины Григорьевны </a:t>
            </a:r>
            <a:r>
              <a:rPr lang="ru-RU" sz="4900" b="1" dirty="0" err="1" smtClean="0">
                <a:solidFill>
                  <a:schemeClr val="tx1"/>
                </a:solidFill>
              </a:rPr>
              <a:t>Саморукового</a:t>
            </a:r>
            <a:r>
              <a:rPr lang="ru-RU" sz="4900" b="1" dirty="0" smtClean="0">
                <a:solidFill>
                  <a:schemeClr val="tx1"/>
                </a:solidFill>
              </a:rPr>
              <a:t>. </a:t>
            </a:r>
            <a:endParaRPr lang="ru-RU" sz="4900" b="1" dirty="0">
              <a:solidFill>
                <a:schemeClr val="tx1"/>
              </a:solidFill>
            </a:endParaRPr>
          </a:p>
          <a:p>
            <a:pPr marL="0" indent="0">
              <a:buNone/>
            </a:pPr>
            <a:r>
              <a:rPr lang="ru-RU" sz="4900" b="1" dirty="0">
                <a:solidFill>
                  <a:schemeClr val="tx1"/>
                </a:solidFill>
              </a:rPr>
              <a:t>Разработка проблемы сюжетно-ролевых игр началась в 30-ые годы.                                                                Под руководством Алексея Николаевича  Леонтьева, выдающегося психолога, философа,  доктора педагогических наук, профессора  </a:t>
            </a:r>
            <a:r>
              <a:rPr lang="ru-RU" sz="4900" b="1" dirty="0" smtClean="0">
                <a:solidFill>
                  <a:schemeClr val="tx1"/>
                </a:solidFill>
              </a:rPr>
              <a:t>был </a:t>
            </a:r>
            <a:r>
              <a:rPr lang="ru-RU" sz="4900" b="1" dirty="0">
                <a:solidFill>
                  <a:schemeClr val="tx1"/>
                </a:solidFill>
              </a:rPr>
              <a:t>проведен ряд важных экспериментальных исследований, которые продвинули понимание </a:t>
            </a:r>
            <a:r>
              <a:rPr lang="ru-RU" sz="4900" b="1" dirty="0" smtClean="0">
                <a:solidFill>
                  <a:schemeClr val="tx1"/>
                </a:solidFill>
              </a:rPr>
              <a:t>игры.</a:t>
            </a:r>
            <a:endParaRPr lang="ru-RU" sz="2200" b="1" dirty="0">
              <a:solidFill>
                <a:schemeClr val="tx1"/>
              </a:solidFill>
            </a:endParaRPr>
          </a:p>
        </p:txBody>
      </p:sp>
      <p:pic>
        <p:nvPicPr>
          <p:cNvPr id="4" name="Рисунок 3" descr="http://shkolala.ru/wp-content/uploads/2016/06/elykonin_751x338.jpg"/>
          <p:cNvPicPr/>
          <p:nvPr/>
        </p:nvPicPr>
        <p:blipFill>
          <a:blip r:embed="rId2"/>
          <a:srcRect l="10569" t="8946" r="60895" b="12300"/>
          <a:stretch>
            <a:fillRect/>
          </a:stretch>
        </p:blipFill>
        <p:spPr bwMode="auto">
          <a:xfrm>
            <a:off x="1071538" y="1142984"/>
            <a:ext cx="1571636"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s://cf.ppt-online.org/files/slide/b/BY81KTMv7na5EsAgqQZbCpmRFiy4PhIW3fGJcl/slide-1.jpg"/>
          <p:cNvPicPr/>
          <p:nvPr/>
        </p:nvPicPr>
        <p:blipFill>
          <a:blip r:embed="rId3"/>
          <a:srcRect l="58248" t="1540" b="23098"/>
          <a:stretch>
            <a:fillRect/>
          </a:stretch>
        </p:blipFill>
        <p:spPr bwMode="auto">
          <a:xfrm>
            <a:off x="3571868" y="1000108"/>
            <a:ext cx="1552001" cy="2071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900igr.net/up/datai/146845/0034-045-.jpg"/>
          <p:cNvPicPr/>
          <p:nvPr/>
        </p:nvPicPr>
        <p:blipFill>
          <a:blip r:embed="rId4"/>
          <a:srcRect/>
          <a:stretch>
            <a:fillRect/>
          </a:stretch>
        </p:blipFill>
        <p:spPr bwMode="auto">
          <a:xfrm>
            <a:off x="6000760" y="1142984"/>
            <a:ext cx="146685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marL="0" indent="0">
              <a:buNone/>
            </a:pPr>
            <a:r>
              <a:rPr lang="ru-RU" sz="1600" b="1" dirty="0"/>
              <a:t>Ситуация1. Идем домой! — говорит мама четырехлетнему сыну </a:t>
            </a:r>
            <a:r>
              <a:rPr lang="ru-RU" sz="1600" b="1" dirty="0" smtClean="0"/>
              <a:t>собирая  </a:t>
            </a:r>
            <a:r>
              <a:rPr lang="ru-RU" sz="1600" b="1" dirty="0"/>
              <a:t>с садика. Тот будто и не слышит ее, продолжает играть. Мама возмущена.  Я кому сказала! Ты слышишь, что я тебе говорю, взрывается она. Мальчик отвернулся от нее. Выведенная из терпения мама тащит сына от играющих. Сын, плача и упираясь, едва успевает за бегущей мамой. Действия воспитателя? </a:t>
            </a:r>
            <a:endParaRPr lang="ru-RU" sz="1600" b="1" dirty="0" smtClean="0"/>
          </a:p>
          <a:p>
            <a:pPr marL="0" indent="0">
              <a:buNone/>
            </a:pPr>
            <a:r>
              <a:rPr lang="ru-RU" sz="1600" b="1" dirty="0" smtClean="0"/>
              <a:t>Ситуация </a:t>
            </a:r>
            <a:r>
              <a:rPr lang="ru-RU" sz="1600" b="1" dirty="0"/>
              <a:t>2. Однажды Слава предложил ребятам, игравшим в семью: Можно я буду играть с вами? Я буду папой, приходить поздно и пить вино. А потом буду скандалить. Ира возражает: Не надо скандалить, мой папа никогда не ругается. — И пить вино  это плохо, добавляет Женя. — Это почему же плохо? Мой папа всегда так делает…— говорит мальчик. Набрав удлиненные детали строителя, он произносит: Вот сколько бутылок вина я вам принесу! Какие чувства у детей может вызвать эта игра? Как следует относиться к играм детей с отрицательным содержанием, возникающим по инициативе детей? </a:t>
            </a:r>
            <a:endParaRPr lang="ru-RU" sz="1600" b="1" dirty="0" smtClean="0"/>
          </a:p>
          <a:p>
            <a:pPr marL="0" indent="0">
              <a:buNone/>
            </a:pPr>
            <a:endParaRPr lang="ru-RU" sz="1400" dirty="0"/>
          </a:p>
          <a:p>
            <a:pPr marL="0" indent="0">
              <a:buNone/>
            </a:pPr>
            <a:endParaRPr lang="ru-RU" sz="1400" dirty="0"/>
          </a:p>
        </p:txBody>
      </p:sp>
      <p:sp>
        <p:nvSpPr>
          <p:cNvPr id="4" name="TextBox 3"/>
          <p:cNvSpPr txBox="1"/>
          <p:nvPr/>
        </p:nvSpPr>
        <p:spPr>
          <a:xfrm>
            <a:off x="2915816" y="404664"/>
            <a:ext cx="5184576" cy="584775"/>
          </a:xfrm>
          <a:prstGeom prst="rect">
            <a:avLst/>
          </a:prstGeom>
          <a:noFill/>
        </p:spPr>
        <p:txBody>
          <a:bodyPr wrap="square" rtlCol="0">
            <a:spAutoFit/>
          </a:bodyPr>
          <a:lstStyle/>
          <a:p>
            <a:pPr algn="r"/>
            <a:r>
              <a:rPr lang="ru-RU" sz="3200" b="1" dirty="0" smtClean="0">
                <a:solidFill>
                  <a:srgbClr val="C00000"/>
                </a:solidFill>
              </a:rPr>
              <a:t>Педагогические ситуации </a:t>
            </a:r>
            <a:endParaRPr lang="ru-RU" sz="3200" b="1" dirty="0">
              <a:solidFill>
                <a:srgbClr val="C00000"/>
              </a:solidFill>
            </a:endParaRPr>
          </a:p>
        </p:txBody>
      </p:sp>
      <p:pic>
        <p:nvPicPr>
          <p:cNvPr id="1032" name="Picture 8" descr="http://www.eduportal44.ru/Kostroma_EDU/ds_11/SiteAssets/default/j3fBV.png"/>
          <p:cNvPicPr>
            <a:picLocks noChangeAspect="1" noChangeArrowheads="1"/>
          </p:cNvPicPr>
          <p:nvPr/>
        </p:nvPicPr>
        <p:blipFill rotWithShape="1">
          <a:blip r:embed="rId2">
            <a:extLst>
              <a:ext uri="{28A0092B-C50C-407E-A947-70E740481C1C}">
                <a14:useLocalDpi xmlns:a14="http://schemas.microsoft.com/office/drawing/2010/main" val="0"/>
              </a:ext>
            </a:extLst>
          </a:blip>
          <a:srcRect l="61259" b="17435"/>
          <a:stretch/>
        </p:blipFill>
        <p:spPr bwMode="auto">
          <a:xfrm>
            <a:off x="3059832" y="4299648"/>
            <a:ext cx="4104456" cy="23188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eduportal44.ru/Kostroma_EDU/ds_11/SiteAssets/default/j3fBV.png"/>
          <p:cNvPicPr>
            <a:picLocks noChangeAspect="1" noChangeArrowheads="1"/>
          </p:cNvPicPr>
          <p:nvPr/>
        </p:nvPicPr>
        <p:blipFill rotWithShape="1">
          <a:blip r:embed="rId2">
            <a:extLst>
              <a:ext uri="{28A0092B-C50C-407E-A947-70E740481C1C}">
                <a14:useLocalDpi xmlns:a14="http://schemas.microsoft.com/office/drawing/2010/main" val="0"/>
              </a:ext>
            </a:extLst>
          </a:blip>
          <a:srcRect r="71230" b="15245"/>
          <a:stretch/>
        </p:blipFill>
        <p:spPr bwMode="auto">
          <a:xfrm>
            <a:off x="304800" y="179691"/>
            <a:ext cx="1818928" cy="125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539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340768"/>
            <a:ext cx="8358278" cy="3714776"/>
          </a:xfrm>
        </p:spPr>
        <p:txBody>
          <a:bodyPr>
            <a:noAutofit/>
          </a:bodyPr>
          <a:lstStyle/>
          <a:p>
            <a:pPr>
              <a:buNone/>
            </a:pPr>
            <a:r>
              <a:rPr lang="ru-RU" sz="1600" b="1" dirty="0" smtClean="0">
                <a:solidFill>
                  <a:schemeClr val="tx1"/>
                </a:solidFill>
              </a:rPr>
              <a:t>Образовательный процесс в дошкольном образовательном учреждении включает в себя две составляющие: деятельность детей в условиях руководства со стороны взрослого – и  самостоятельная деятельность ребёнка.</a:t>
            </a:r>
          </a:p>
          <a:p>
            <a:pPr>
              <a:buNone/>
            </a:pPr>
            <a:r>
              <a:rPr lang="ru-RU" sz="1600" b="1" dirty="0" smtClean="0">
                <a:solidFill>
                  <a:schemeClr val="tx1"/>
                </a:solidFill>
              </a:rPr>
              <a:t>Часто  педагог  начинает «проводить» игру так же, как и НОД, отводит каждому свое место,      предписывает действия. Возникает разученный репертуар сюжетных игр.  Такая форма организации детской деятельности была единственно возможной на начальном этапе  становления отечественной педагогики, когда детей из полуграмотных семей  необходимо было приобщать к знаниям, культуре. Домашняя среда этому мало способствовала, а педагогический процесс был настолько не разделен, что трудно было понять, где и как надо давать детям знания. А свободная деятельность ребёнка? </a:t>
            </a:r>
          </a:p>
          <a:p>
            <a:pPr>
              <a:buNone/>
            </a:pPr>
            <a:r>
              <a:rPr lang="ru-RU" sz="1600" b="1" dirty="0" smtClean="0">
                <a:solidFill>
                  <a:schemeClr val="tx1"/>
                </a:solidFill>
              </a:rPr>
              <a:t>Жизнь современного ребёнка  достаточно заполнена книгами, телевидением, общением взрослых, а в непрерывной  образовательной деятельности детского сада постоянно им преподносятся  знаний.  Все это позволяет сюжетной игре освободиться от чисто дидактической функции «проработки знаний», а больше уделять внимание  само игре. На это еще в 60-е годы указывала Александра  Платоновна  Усова.</a:t>
            </a:r>
          </a:p>
          <a:p>
            <a:pPr marL="0" indent="0">
              <a:buNone/>
            </a:pPr>
            <a:endParaRPr lang="ru-RU" sz="1400" b="1" dirty="0">
              <a:solidFill>
                <a:schemeClr val="tx1"/>
              </a:solidFill>
            </a:endParaRPr>
          </a:p>
        </p:txBody>
      </p:sp>
      <p:pic>
        <p:nvPicPr>
          <p:cNvPr id="5" name="Picture 2" descr="https://st.depositphotos.com/1318242/1974/v/950/depositphotos_19742517-stock-illustration-child-thinking.jpg"/>
          <p:cNvPicPr>
            <a:picLocks noChangeAspect="1" noChangeArrowheads="1"/>
          </p:cNvPicPr>
          <p:nvPr/>
        </p:nvPicPr>
        <p:blipFill>
          <a:blip r:embed="rId2" cstate="print"/>
          <a:srcRect l="4153" t="32480" r="27227"/>
          <a:stretch>
            <a:fillRect/>
          </a:stretch>
        </p:blipFill>
        <p:spPr bwMode="auto">
          <a:xfrm>
            <a:off x="7092280" y="5032262"/>
            <a:ext cx="1234549" cy="1518815"/>
          </a:xfrm>
          <a:prstGeom prst="rect">
            <a:avLst/>
          </a:prstGeom>
          <a:noFill/>
        </p:spPr>
      </p:pic>
      <p:pic>
        <p:nvPicPr>
          <p:cNvPr id="7" name="Picture 3" descr="http://www.tc-sfera.ru/sites/default/files/styles/medium/public/field/image/fgos_do.png">
            <a:hlinkClick r:id="rId3" tooltip="Переход от ФГТ к ФГОС ДО"/>
          </p:cNvPr>
          <p:cNvPicPr/>
          <p:nvPr/>
        </p:nvPicPr>
        <p:blipFill>
          <a:blip r:embed="rId4" cstate="print"/>
          <a:srcRect/>
          <a:stretch>
            <a:fillRect/>
          </a:stretch>
        </p:blipFill>
        <p:spPr bwMode="auto">
          <a:xfrm>
            <a:off x="320575" y="142892"/>
            <a:ext cx="2175630" cy="954107"/>
          </a:xfrm>
          <a:prstGeom prst="rect">
            <a:avLst/>
          </a:prstGeom>
          <a:noFill/>
          <a:ln>
            <a:solidFill>
              <a:srgbClr val="0070C0"/>
            </a:solidFill>
          </a:ln>
        </p:spPr>
      </p:pic>
      <p:sp>
        <p:nvSpPr>
          <p:cNvPr id="6" name="TextBox 5"/>
          <p:cNvSpPr txBox="1"/>
          <p:nvPr/>
        </p:nvSpPr>
        <p:spPr>
          <a:xfrm>
            <a:off x="2928926" y="142852"/>
            <a:ext cx="5715040" cy="954107"/>
          </a:xfrm>
          <a:prstGeom prst="rect">
            <a:avLst/>
          </a:prstGeom>
          <a:noFill/>
        </p:spPr>
        <p:txBody>
          <a:bodyPr wrap="square" rtlCol="0">
            <a:spAutoFit/>
          </a:bodyPr>
          <a:lstStyle/>
          <a:p>
            <a:r>
              <a:rPr lang="ru-RU" sz="2800" b="1" dirty="0" smtClean="0">
                <a:solidFill>
                  <a:srgbClr val="C00000"/>
                </a:solidFill>
              </a:rPr>
              <a:t>Почему сюжетно-ролевая игра уходит из детской жизни?</a:t>
            </a:r>
            <a:endParaRPr lang="ru-RU" sz="2800" b="1" dirty="0">
              <a:solidFill>
                <a:srgbClr val="C00000"/>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2285991"/>
            <a:ext cx="4138642" cy="4068933"/>
          </a:xfrm>
        </p:spPr>
        <p:txBody>
          <a:bodyPr>
            <a:normAutofit fontScale="47500" lnSpcReduction="20000"/>
          </a:bodyPr>
          <a:lstStyle/>
          <a:p>
            <a:pPr>
              <a:buNone/>
            </a:pPr>
            <a:endParaRPr lang="ru-RU" dirty="0"/>
          </a:p>
        </p:txBody>
      </p:sp>
      <p:sp>
        <p:nvSpPr>
          <p:cNvPr id="5" name="Содержимое 4"/>
          <p:cNvSpPr>
            <a:spLocks noGrp="1"/>
          </p:cNvSpPr>
          <p:nvPr>
            <p:ph sz="half" idx="2"/>
          </p:nvPr>
        </p:nvSpPr>
        <p:spPr>
          <a:xfrm>
            <a:off x="4572000" y="1643050"/>
            <a:ext cx="4572000" cy="4429155"/>
          </a:xfrm>
        </p:spPr>
        <p:txBody>
          <a:bodyPr>
            <a:normAutofit fontScale="47500" lnSpcReduction="20000"/>
          </a:bodyPr>
          <a:lstStyle/>
          <a:p>
            <a:r>
              <a:rPr lang="ru-RU" dirty="0" smtClean="0"/>
              <a:t/>
            </a:r>
            <a:br>
              <a:rPr lang="ru-RU" dirty="0" smtClean="0"/>
            </a:br>
            <a:r>
              <a:rPr lang="ru-RU" dirty="0" smtClean="0"/>
              <a:t>По горизонтали</a:t>
            </a:r>
            <a:br>
              <a:rPr lang="ru-RU" dirty="0" smtClean="0"/>
            </a:br>
            <a:r>
              <a:rPr lang="ru-RU" dirty="0" smtClean="0"/>
              <a:t>1. Ход игры по - другому? </a:t>
            </a:r>
            <a:br>
              <a:rPr lang="ru-RU" dirty="0" smtClean="0"/>
            </a:br>
            <a:r>
              <a:rPr lang="ru-RU" dirty="0" smtClean="0"/>
              <a:t>2. Любимая самостоятельная деятельность детей? </a:t>
            </a:r>
            <a:br>
              <a:rPr lang="ru-RU" dirty="0" smtClean="0"/>
            </a:br>
            <a:r>
              <a:rPr lang="ru-RU" dirty="0" smtClean="0"/>
              <a:t>3. Вид спортивной игры с использованием мяча? </a:t>
            </a:r>
            <a:br>
              <a:rPr lang="ru-RU" dirty="0" smtClean="0"/>
            </a:br>
            <a:r>
              <a:rPr lang="ru-RU" dirty="0" smtClean="0"/>
              <a:t>4. Старинная настольно-печатная игра?</a:t>
            </a:r>
            <a:br>
              <a:rPr lang="ru-RU" dirty="0" smtClean="0"/>
            </a:br>
            <a:r>
              <a:rPr lang="ru-RU" dirty="0" smtClean="0"/>
              <a:t>5. Необходимый компонент игры - без чего не начнёшь игру? </a:t>
            </a:r>
          </a:p>
          <a:p>
            <a:r>
              <a:rPr lang="ru-RU" dirty="0" smtClean="0"/>
              <a:t>6. Первая игрушка малыша? </a:t>
            </a:r>
          </a:p>
          <a:p>
            <a:r>
              <a:rPr lang="ru-RU" dirty="0" smtClean="0"/>
              <a:t>7. Место покупок в быту и в игре? </a:t>
            </a:r>
          </a:p>
          <a:p>
            <a:endParaRPr lang="ru-RU" dirty="0" smtClean="0"/>
          </a:p>
          <a:p>
            <a:r>
              <a:rPr lang="ru-RU" dirty="0" smtClean="0"/>
              <a:t>По вертикали</a:t>
            </a:r>
            <a:br>
              <a:rPr lang="ru-RU" dirty="0" smtClean="0"/>
            </a:br>
            <a:r>
              <a:rPr lang="ru-RU" dirty="0" smtClean="0"/>
              <a:t>1. Игры, обогащённые жизненным опытом? </a:t>
            </a:r>
            <a:br>
              <a:rPr lang="ru-RU" dirty="0" smtClean="0"/>
            </a:br>
            <a:r>
              <a:rPr lang="ru-RU" dirty="0" smtClean="0"/>
              <a:t>4. Современный лёгкий детский конструктор? </a:t>
            </a:r>
          </a:p>
          <a:p>
            <a:r>
              <a:rPr lang="ru-RU" dirty="0" smtClean="0"/>
              <a:t>8. Атрибуты как для подвижной, так и для театрализованной игры? </a:t>
            </a:r>
            <a:br>
              <a:rPr lang="ru-RU" dirty="0" smtClean="0"/>
            </a:br>
            <a:r>
              <a:rPr lang="ru-RU" dirty="0" smtClean="0"/>
              <a:t>9. Разговор между двумя лицами? </a:t>
            </a:r>
          </a:p>
          <a:p>
            <a:r>
              <a:rPr lang="ru-RU" dirty="0" smtClean="0"/>
              <a:t>10. Что распределяют между собой участники игры? </a:t>
            </a:r>
          </a:p>
          <a:p>
            <a:r>
              <a:rPr lang="ru-RU" dirty="0" smtClean="0"/>
              <a:t>11. Пособия для организации сюжетно-ролевой игры? </a:t>
            </a:r>
          </a:p>
          <a:p>
            <a:r>
              <a:rPr lang="ru-RU" dirty="0" smtClean="0"/>
              <a:t>12. Спутник жизни детей?</a:t>
            </a:r>
            <a:br>
              <a:rPr lang="ru-RU" dirty="0" smtClean="0"/>
            </a:br>
            <a:r>
              <a:rPr lang="ru-RU" dirty="0" smtClean="0"/>
              <a:t>13. Свод требований, предъявляемый к кому-то, к чему-то? </a:t>
            </a:r>
            <a:endParaRPr lang="ru-RU" dirty="0"/>
          </a:p>
        </p:txBody>
      </p:sp>
      <p:pic>
        <p:nvPicPr>
          <p:cNvPr id="4" name="Рисунок 3" descr="http://ped-kopilka.ru/upload/blogs/15843_620bb7bbb000e137410d2ddde73841ac.jpg.jpg"/>
          <p:cNvPicPr/>
          <p:nvPr/>
        </p:nvPicPr>
        <p:blipFill rotWithShape="1">
          <a:blip r:embed="rId2">
            <a:extLst>
              <a:ext uri="{28A0092B-C50C-407E-A947-70E740481C1C}">
                <a14:useLocalDpi xmlns:a14="http://schemas.microsoft.com/office/drawing/2010/main" val="0"/>
              </a:ext>
            </a:extLst>
          </a:blip>
          <a:srcRect l="5443" t="7874" r="18746" b="35433"/>
          <a:stretch/>
        </p:blipFill>
        <p:spPr bwMode="auto">
          <a:xfrm>
            <a:off x="500034" y="2285992"/>
            <a:ext cx="4000528" cy="3786214"/>
          </a:xfrm>
          <a:prstGeom prst="rect">
            <a:avLst/>
          </a:prstGeom>
          <a:noFill/>
          <a:ln>
            <a:noFill/>
          </a:ln>
          <a:extLst>
            <a:ext uri="{53640926-AAD7-44D8-BBD7-CCE9431645EC}">
              <a14:shadowObscured xmlns:a14="http://schemas.microsoft.com/office/drawing/2010/main"/>
            </a:ext>
          </a:extLst>
        </p:spPr>
      </p:pic>
      <p:pic>
        <p:nvPicPr>
          <p:cNvPr id="3074" name="Picture 2" descr="https://ds02.infourok.ru/uploads/ex/07d6/0005d435-d7994e7e/hello_html_m6a169c98.jpg"/>
          <p:cNvPicPr>
            <a:picLocks noChangeAspect="1" noChangeArrowheads="1"/>
          </p:cNvPicPr>
          <p:nvPr/>
        </p:nvPicPr>
        <p:blipFill>
          <a:blip r:embed="rId3" cstate="print"/>
          <a:srcRect/>
          <a:stretch>
            <a:fillRect/>
          </a:stretch>
        </p:blipFill>
        <p:spPr bwMode="auto">
          <a:xfrm>
            <a:off x="285720" y="142852"/>
            <a:ext cx="2071702" cy="2166136"/>
          </a:xfrm>
          <a:prstGeom prst="rect">
            <a:avLst/>
          </a:prstGeom>
          <a:noFill/>
        </p:spPr>
      </p:pic>
      <p:sp>
        <p:nvSpPr>
          <p:cNvPr id="8" name="TextBox 7"/>
          <p:cNvSpPr txBox="1"/>
          <p:nvPr/>
        </p:nvSpPr>
        <p:spPr>
          <a:xfrm>
            <a:off x="2500298" y="357166"/>
            <a:ext cx="6429420" cy="584775"/>
          </a:xfrm>
          <a:prstGeom prst="rect">
            <a:avLst/>
          </a:prstGeom>
          <a:noFill/>
        </p:spPr>
        <p:txBody>
          <a:bodyPr wrap="square" rtlCol="0">
            <a:spAutoFit/>
          </a:bodyPr>
          <a:lstStyle/>
          <a:p>
            <a:r>
              <a:rPr lang="ru-RU" sz="3200" b="1" dirty="0" smtClean="0">
                <a:solidFill>
                  <a:srgbClr val="C00000"/>
                </a:solidFill>
              </a:rPr>
              <a:t>Зарядка для ума. Кроссворд</a:t>
            </a:r>
            <a:endParaRPr lang="ru-RU" sz="3200" b="1" dirty="0">
              <a:solidFill>
                <a:srgbClr val="C00000"/>
              </a:solidFill>
            </a:endParaRPr>
          </a:p>
        </p:txBody>
      </p:sp>
    </p:spTree>
  </p:cSld>
  <p:clrMapOvr>
    <a:masterClrMapping/>
  </p:clrMapOvr>
  <p:transition spd="slow">
    <p:circl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576</TotalTime>
  <Words>778</Words>
  <Application>Microsoft Office PowerPoint</Application>
  <PresentationFormat>Экран (4:3)</PresentationFormat>
  <Paragraphs>66</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Franklin Gothic Book</vt:lpstr>
      <vt:lpstr>Franklin Gothic Medium</vt:lpstr>
      <vt:lpstr>Wingdings 2</vt:lpstr>
      <vt:lpstr>Трек</vt:lpstr>
      <vt:lpstr>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Larisa</dc:creator>
  <cp:lastModifiedBy>shkola10106426</cp:lastModifiedBy>
  <cp:revision>122</cp:revision>
  <dcterms:created xsi:type="dcterms:W3CDTF">2018-03-18T11:25:07Z</dcterms:created>
  <dcterms:modified xsi:type="dcterms:W3CDTF">2018-04-01T23:49:50Z</dcterms:modified>
</cp:coreProperties>
</file>