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7" r:id="rId6"/>
    <p:sldId id="268" r:id="rId7"/>
    <p:sldId id="269" r:id="rId8"/>
    <p:sldId id="272" r:id="rId9"/>
    <p:sldId id="273" r:id="rId10"/>
    <p:sldId id="274" r:id="rId11"/>
    <p:sldId id="260" r:id="rId12"/>
    <p:sldId id="275" r:id="rId13"/>
    <p:sldId id="27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7D5B9E1-64F7-42DA-8A87-CEE5F55BC7A0}" type="datetimeFigureOut">
              <a:rPr lang="ru-RU" smtClean="0"/>
              <a:pPr/>
              <a:t>28.03.2018</a:t>
            </a:fld>
            <a:endParaRPr lang="ru-RU"/>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ru-RU"/>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115700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6" name="Footer Placeholder 5"/>
          <p:cNvSpPr>
            <a:spLocks noGrp="1"/>
          </p:cNvSpPr>
          <p:nvPr>
            <p:ph type="ftr" sz="quarter" idx="11"/>
          </p:nvPr>
        </p:nvSpPr>
        <p:spPr/>
        <p:txBody>
          <a:bodyPr/>
          <a:lstStyle/>
          <a:p>
            <a:endParaRPr lang="ru-RU"/>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150711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ru-RU" smtClean="0"/>
              <a:t>Образец заголовка</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229102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ru-RU" smtClean="0"/>
              <a:t>Образец заголовка</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3944980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1450427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4208359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3451613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621301" y="6387910"/>
            <a:ext cx="990599" cy="228659"/>
          </a:xfrm>
        </p:spPr>
        <p:txBody>
          <a:bodyPr/>
          <a:lstStyle/>
          <a:p>
            <a:fld id="{A7D5B9E1-64F7-42DA-8A87-CEE5F55BC7A0}" type="datetimeFigureOut">
              <a:rPr lang="ru-RU" smtClean="0"/>
              <a:pPr/>
              <a:t>28.03.2018</a:t>
            </a:fld>
            <a:endParaRPr lang="ru-RU"/>
          </a:p>
        </p:txBody>
      </p:sp>
      <p:sp>
        <p:nvSpPr>
          <p:cNvPr id="5" name="Footer Placeholder 4"/>
          <p:cNvSpPr>
            <a:spLocks noGrp="1"/>
          </p:cNvSpPr>
          <p:nvPr>
            <p:ph type="ftr" sz="quarter" idx="11"/>
          </p:nvPr>
        </p:nvSpPr>
        <p:spPr>
          <a:xfrm>
            <a:off x="516133" y="6387910"/>
            <a:ext cx="3859795" cy="228660"/>
          </a:xfrm>
        </p:spPr>
        <p:txBody>
          <a:bodyPr/>
          <a:lstStyle/>
          <a:p>
            <a:endParaRPr lang="ru-RU"/>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2993418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5" name="Footer Placeholder 4"/>
          <p:cNvSpPr>
            <a:spLocks noGrp="1"/>
          </p:cNvSpPr>
          <p:nvPr>
            <p:ph type="ftr" sz="quarter" idx="11"/>
          </p:nvPr>
        </p:nvSpPr>
        <p:spPr>
          <a:xfrm>
            <a:off x="538546" y="6365498"/>
            <a:ext cx="3859795" cy="228660"/>
          </a:xfrm>
        </p:spPr>
        <p:txBody>
          <a:bodyPr/>
          <a:lstStyle/>
          <a:p>
            <a:endParaRPr lang="ru-RU"/>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122962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401241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312875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ru-RU" smtClean="0"/>
              <a:t>Образец заголовка</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213486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280493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232891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396077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6" name="Footer Placeholder 5"/>
          <p:cNvSpPr>
            <a:spLocks noGrp="1"/>
          </p:cNvSpPr>
          <p:nvPr>
            <p:ph type="ftr" sz="quarter" idx="11"/>
          </p:nvPr>
        </p:nvSpPr>
        <p:spPr/>
        <p:txBody>
          <a:bodyPr/>
          <a:lstStyle/>
          <a:p>
            <a:endParaRPr lang="ru-RU"/>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54217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D5B9E1-64F7-42DA-8A87-CEE5F55BC7A0}" type="datetimeFigureOut">
              <a:rPr lang="ru-RU" smtClean="0"/>
              <a:pPr/>
              <a:t>28.03.2018</a:t>
            </a:fld>
            <a:endParaRPr lang="ru-RU"/>
          </a:p>
        </p:txBody>
      </p:sp>
      <p:sp>
        <p:nvSpPr>
          <p:cNvPr id="6" name="Footer Placeholder 5"/>
          <p:cNvSpPr>
            <a:spLocks noGrp="1"/>
          </p:cNvSpPr>
          <p:nvPr>
            <p:ph type="ftr" sz="quarter" idx="11"/>
          </p:nvPr>
        </p:nvSpPr>
        <p:spPr/>
        <p:txBody>
          <a:bodyPr/>
          <a:lstStyle/>
          <a:p>
            <a:endParaRPr lang="ru-RU"/>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490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7D5B9E1-64F7-42DA-8A87-CEE5F55BC7A0}" type="datetimeFigureOut">
              <a:rPr lang="ru-RU" smtClean="0"/>
              <a:pPr/>
              <a:t>28.03.2018</a:t>
            </a:fld>
            <a:endParaRPr lang="ru-RU"/>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ru-RU"/>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987DEC7C-005B-4A23-BA9F-BE14F5AD1063}" type="slidenum">
              <a:rPr lang="ru-RU" smtClean="0"/>
              <a:pPr/>
              <a:t>‹#›</a:t>
            </a:fld>
            <a:endParaRPr lang="ru-RU"/>
          </a:p>
        </p:txBody>
      </p:sp>
    </p:spTree>
    <p:extLst>
      <p:ext uri="{BB962C8B-B14F-4D97-AF65-F5344CB8AC3E}">
        <p14:creationId xmlns:p14="http://schemas.microsoft.com/office/powerpoint/2010/main" val="2758217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6" Type="http://schemas.microsoft.com/office/2007/relationships/hdphoto" Target="../media/hdphoto8.wdp"/><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gif"/><Relationship Id="rId7" Type="http://schemas.openxmlformats.org/officeDocument/2006/relationships/image" Target="../media/image37.jpeg"/><Relationship Id="rId2" Type="http://schemas.openxmlformats.org/officeDocument/2006/relationships/image" Target="../media/image33.gif"/><Relationship Id="rId1" Type="http://schemas.openxmlformats.org/officeDocument/2006/relationships/slideLayout" Target="../slideLayouts/slideLayout1.xml"/><Relationship Id="rId6" Type="http://schemas.openxmlformats.org/officeDocument/2006/relationships/image" Target="../media/image36.jpeg"/><Relationship Id="rId5" Type="http://schemas.microsoft.com/office/2007/relationships/hdphoto" Target="../media/hdphoto9.wdp"/><Relationship Id="rId10" Type="http://schemas.microsoft.com/office/2007/relationships/hdphoto" Target="../media/hdphoto10.wdp"/><Relationship Id="rId4" Type="http://schemas.openxmlformats.org/officeDocument/2006/relationships/image" Target="../media/image35.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несколько документов 7"/>
          <p:cNvSpPr/>
          <p:nvPr/>
        </p:nvSpPr>
        <p:spPr>
          <a:xfrm>
            <a:off x="3244701" y="1745575"/>
            <a:ext cx="5417394" cy="2290351"/>
          </a:xfrm>
          <a:prstGeom prst="flowChartMultidocument">
            <a:avLst/>
          </a:prstGeom>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prst="cross"/>
          </a:sp3d>
        </p:spPr>
        <p:style>
          <a:lnRef idx="1">
            <a:schemeClr val="accent1"/>
          </a:lnRef>
          <a:fillRef idx="2">
            <a:schemeClr val="accent1"/>
          </a:fillRef>
          <a:effectRef idx="1">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sp3d extrusionH="57150">
              <a:bevelT w="69850" h="38100" prst="cross"/>
            </a:sp3d>
          </a:bodyPr>
          <a:lstStyle/>
          <a:p>
            <a:pPr algn="ctr" defTabSz="685800">
              <a:lnSpc>
                <a:spcPct val="107000"/>
              </a:lnSpc>
              <a:spcAft>
                <a:spcPts val="600"/>
              </a:spcAft>
              <a:defRPr/>
            </a:pPr>
            <a:r>
              <a:rPr lang="ru-RU" b="1" kern="0" dirty="0">
                <a:ln w="12700">
                  <a:solidFill>
                    <a:schemeClr val="accent1"/>
                  </a:solidFill>
                  <a:prstDash val="solid"/>
                </a:ln>
                <a:pattFill prst="pct50">
                  <a:fgClr>
                    <a:schemeClr val="accent1"/>
                  </a:fgClr>
                  <a:bgClr>
                    <a:schemeClr val="accent1">
                      <a:lumMod val="20000"/>
                      <a:lumOff val="80000"/>
                    </a:schemeClr>
                  </a:bgClr>
                </a:pattFill>
                <a:effectLst>
                  <a:outerShdw blurRad="50800" dist="38100" dir="8100000" algn="tr" rotWithShape="0">
                    <a:prstClr val="black">
                      <a:alpha val="40000"/>
                    </a:prstClr>
                  </a:outerShdw>
                </a:effectLst>
                <a:latin typeface="Bookman Old Style" panose="02050604050505020204" pitchFamily="18" charset="0"/>
                <a:ea typeface="Calibri" panose="020F0502020204030204" pitchFamily="34" charset="0"/>
                <a:cs typeface="Times New Roman" panose="02020603050405020304" pitchFamily="18" charset="0"/>
              </a:rPr>
              <a:t>«РАЗВИТИЕ ТВОРЧЕСКИХ СПОСОБНОСТЕЙ ДЕТЕЙ СТАРШЕГО ДОШКОЛЬНОГО ВОЗРАСТА В ПРОЦЕССЕ ТЕАТРАЛЬНОЙ ДЕЯТЕЛЬНОСТИ»</a:t>
            </a:r>
          </a:p>
          <a:p>
            <a:pPr>
              <a:lnSpc>
                <a:spcPct val="107000"/>
              </a:lnSpc>
              <a:spcAft>
                <a:spcPts val="600"/>
              </a:spcAft>
            </a:pPr>
            <a:endParaRPr lang="ru-RU" sz="825" dirty="0">
              <a:latin typeface="Calibri" panose="020F0502020204030204" pitchFamily="34" charset="0"/>
              <a:ea typeface="Calibri" panose="020F0502020204030204" pitchFamily="34" charset="0"/>
              <a:cs typeface="Times New Roman" panose="02020603050405020304" pitchFamily="18" charset="0"/>
            </a:endParaRPr>
          </a:p>
          <a:p>
            <a:pPr algn="ctr" defTabSz="685800">
              <a:lnSpc>
                <a:spcPct val="107000"/>
              </a:lnSpc>
              <a:spcAft>
                <a:spcPts val="600"/>
              </a:spcAft>
              <a:defRPr/>
            </a:pPr>
            <a:r>
              <a:rPr lang="ru-RU"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p:txBody>
      </p:sp>
      <p:sp>
        <p:nvSpPr>
          <p:cNvPr id="9" name="Прямоугольник 8"/>
          <p:cNvSpPr/>
          <p:nvPr/>
        </p:nvSpPr>
        <p:spPr>
          <a:xfrm>
            <a:off x="748237" y="664767"/>
            <a:ext cx="7332457" cy="388696"/>
          </a:xfrm>
          <a:prstGeom prst="rect">
            <a:avLst/>
          </a:prstGeom>
        </p:spPr>
        <p:txBody>
          <a:bodyPr wrap="none">
            <a:spAutoFit/>
            <a:scene3d>
              <a:camera prst="orthographicFront"/>
              <a:lightRig rig="threePt" dir="t"/>
            </a:scene3d>
            <a:sp3d extrusionH="57150">
              <a:bevelT w="69850" h="38100" prst="cross"/>
            </a:sp3d>
          </a:bodyPr>
          <a:lstStyle/>
          <a:p>
            <a:pPr>
              <a:lnSpc>
                <a:spcPct val="107000"/>
              </a:lnSpc>
              <a:spcAft>
                <a:spcPts val="600"/>
              </a:spcAft>
            </a:pPr>
            <a:r>
              <a:rPr lang="ru-RU" b="1" dirty="0">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Детский сад № 36 «</a:t>
            </a:r>
            <a:r>
              <a:rPr lang="ru-RU" b="1" dirty="0" err="1">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Алмазик</a:t>
            </a:r>
            <a:r>
              <a:rPr lang="ru-RU" b="1" dirty="0" smtClean="0">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a:t>
            </a:r>
            <a:r>
              <a:rPr lang="en-US" b="1" dirty="0" smtClean="0">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 - </a:t>
            </a:r>
            <a:r>
              <a:rPr lang="ru-RU" b="1" dirty="0" smtClean="0">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филиал АН ДОО «</a:t>
            </a:r>
            <a:r>
              <a:rPr lang="ru-RU" b="1" dirty="0" err="1" smtClean="0">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Алмазик</a:t>
            </a:r>
            <a:r>
              <a:rPr lang="ru-RU" b="1" dirty="0" smtClean="0">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a:t>
            </a:r>
            <a:endParaRPr lang="ru-RU" b="1" dirty="0">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2765351" y="5504451"/>
            <a:ext cx="3717684" cy="712631"/>
          </a:xfrm>
          <a:prstGeom prst="rect">
            <a:avLst/>
          </a:prstGeom>
        </p:spPr>
        <p:txBody>
          <a:bodyPr wrap="none">
            <a:spAutoFit/>
            <a:scene3d>
              <a:camera prst="orthographicFront"/>
              <a:lightRig rig="threePt" dir="t"/>
            </a:scene3d>
            <a:sp3d extrusionH="57150">
              <a:bevelT w="69850" h="38100" prst="cross"/>
            </a:sp3d>
          </a:bodyPr>
          <a:lstStyle/>
          <a:p>
            <a:pPr algn="ctr">
              <a:lnSpc>
                <a:spcPct val="107000"/>
              </a:lnSpc>
              <a:spcAft>
                <a:spcPts val="600"/>
              </a:spcAft>
            </a:pPr>
            <a:r>
              <a:rPr lang="ru-RU" sz="165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Воспитатель детского сада – </a:t>
            </a:r>
            <a:endParaRPr lang="en-US" sz="165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endParaRPr>
          </a:p>
          <a:p>
            <a:pPr algn="ctr">
              <a:lnSpc>
                <a:spcPct val="107000"/>
              </a:lnSpc>
              <a:spcAft>
                <a:spcPts val="600"/>
              </a:spcAft>
            </a:pPr>
            <a:r>
              <a:rPr lang="ru-RU" sz="165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Фатыхова</a:t>
            </a:r>
            <a:r>
              <a:rPr lang="ru-RU" sz="165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 </a:t>
            </a:r>
            <a:r>
              <a:rPr lang="ru-RU" sz="165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Сария</a:t>
            </a:r>
            <a:r>
              <a:rPr lang="ru-RU" sz="165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 </a:t>
            </a:r>
            <a:r>
              <a:rPr lang="ru-RU" sz="165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rPr>
              <a:t>Минехановна</a:t>
            </a:r>
            <a:endParaRPr lang="ru-RU" sz="16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495182" y="2544195"/>
            <a:ext cx="2749519" cy="2721676"/>
          </a:xfrm>
          <a:prstGeom prst="rect">
            <a:avLst/>
          </a:prstGeom>
        </p:spPr>
      </p:pic>
    </p:spTree>
    <p:extLst>
      <p:ext uri="{BB962C8B-B14F-4D97-AF65-F5344CB8AC3E}">
        <p14:creationId xmlns:p14="http://schemas.microsoft.com/office/powerpoint/2010/main" val="366854788"/>
      </p:ext>
    </p:extLst>
  </p:cSld>
  <p:clrMapOvr>
    <a:masterClrMapping/>
  </p:clrMapOvr>
  <mc:AlternateContent xmlns:mc="http://schemas.openxmlformats.org/markup-compatibility/2006" xmlns:p14="http://schemas.microsoft.com/office/powerpoint/2010/main">
    <mc:Choice Requires="p14">
      <p:transition spd="slow" p14:dur="15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 calcmode="lin" valueType="num">
                                      <p:cBhvr>
                                        <p:cTn id="14" dur="1500" fill="hold"/>
                                        <p:tgtEl>
                                          <p:spTgt spid="8"/>
                                        </p:tgtEl>
                                        <p:attrNameLst>
                                          <p:attrName>style.rotation</p:attrName>
                                        </p:attrNameLst>
                                      </p:cBhvr>
                                      <p:tavLst>
                                        <p:tav tm="0">
                                          <p:val>
                                            <p:fltVal val="90"/>
                                          </p:val>
                                        </p:tav>
                                        <p:tav tm="100000">
                                          <p:val>
                                            <p:fltVal val="0"/>
                                          </p:val>
                                        </p:tav>
                                      </p:tavLst>
                                    </p:anim>
                                    <p:animEffect transition="in" filter="fade">
                                      <p:cBhvr>
                                        <p:cTn id="15" dur="15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500"/>
                                        <p:tgtEl>
                                          <p:spTgt spid="10"/>
                                        </p:tgtEl>
                                      </p:cBhvr>
                                    </p:animEffect>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500" fill="hold"/>
                                        <p:tgtEl>
                                          <p:spTgt spid="7"/>
                                        </p:tgtEl>
                                        <p:attrNameLst>
                                          <p:attrName>ppt_x</p:attrName>
                                        </p:attrNameLst>
                                      </p:cBhvr>
                                      <p:tavLst>
                                        <p:tav tm="0">
                                          <p:val>
                                            <p:strVal val="#ppt_x"/>
                                          </p:val>
                                        </p:tav>
                                        <p:tav tm="100000">
                                          <p:val>
                                            <p:strVal val="#ppt_x"/>
                                          </p:val>
                                        </p:tav>
                                      </p:tavLst>
                                    </p:anim>
                                    <p:anim calcmode="lin" valueType="num">
                                      <p:cBhvr additive="base">
                                        <p:cTn id="22"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657734" y="5796758"/>
            <a:ext cx="6544491" cy="43858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scene3d>
              <a:camera prst="orthographicFront"/>
              <a:lightRig rig="flat" dir="tl"/>
            </a:scene3d>
            <a:sp3d extrusionH="57150" contourW="19050" prstMaterial="clear">
              <a:bevelT w="50800" h="50800" prst="coolSlant"/>
              <a:contourClr>
                <a:schemeClr val="accent5">
                  <a:tint val="70000"/>
                  <a:satMod val="180000"/>
                  <a:alpha val="70000"/>
                </a:schemeClr>
              </a:contourClr>
            </a:sp3d>
          </a:bodyPr>
          <a:lstStyle/>
          <a:p>
            <a:pPr algn="ctr" defTabSz="685800" fontAlgn="base">
              <a:spcBef>
                <a:spcPct val="0"/>
              </a:spcBef>
              <a:spcAft>
                <a:spcPct val="0"/>
              </a:spcAft>
            </a:pPr>
            <a:r>
              <a:rPr lang="ru-RU" sz="2400" b="1" dirty="0">
                <a:ln/>
                <a:solidFill>
                  <a:schemeClr val="accent5">
                    <a:tint val="50000"/>
                    <a:satMod val="180000"/>
                  </a:schemeClr>
                </a:solidFill>
                <a:effectLst>
                  <a:outerShdw blurRad="50800" dist="38100" dir="2700000" algn="tl" rotWithShape="0">
                    <a:prstClr val="black">
                      <a:alpha val="40000"/>
                    </a:prstClr>
                  </a:outerShdw>
                </a:effectLst>
                <a:latin typeface="Garamond" pitchFamily="18" charset="0"/>
                <a:ea typeface="Calibri" pitchFamily="34" charset="0"/>
                <a:cs typeface="Iskoola Pota" pitchFamily="34" charset="0"/>
              </a:rPr>
              <a:t>Игры-драматизации с куклами бибабо</a:t>
            </a:r>
            <a:endParaRPr lang="ru-RU" sz="2400" b="1" dirty="0">
              <a:ln/>
              <a:solidFill>
                <a:schemeClr val="accent5">
                  <a:tint val="50000"/>
                  <a:satMod val="180000"/>
                </a:schemeClr>
              </a:solidFill>
              <a:effectLst>
                <a:outerShdw blurRad="50800" dist="38100" dir="2700000" algn="tl" rotWithShape="0">
                  <a:prstClr val="black">
                    <a:alpha val="40000"/>
                  </a:prstClr>
                </a:outerShdw>
              </a:effectLst>
              <a:latin typeface="Garamond" pitchFamily="18" charset="0"/>
              <a:cs typeface="Iskoola Pota" pitchFamily="34" charset="0"/>
            </a:endParaRPr>
          </a:p>
        </p:txBody>
      </p:sp>
      <p:sp>
        <p:nvSpPr>
          <p:cNvPr id="36866" name="Rectangle 2"/>
          <p:cNvSpPr>
            <a:spLocks noChangeArrowheads="1"/>
          </p:cNvSpPr>
          <p:nvPr/>
        </p:nvSpPr>
        <p:spPr bwMode="auto">
          <a:xfrm>
            <a:off x="4175705" y="307556"/>
            <a:ext cx="4424597" cy="437042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pPr>
            <a:r>
              <a:rPr lang="ru-RU" sz="1400" b="1" dirty="0">
                <a:latin typeface="Garamond" pitchFamily="18" charset="0"/>
                <a:ea typeface="Calibri" pitchFamily="34" charset="0"/>
                <a:cs typeface="Iskoola Pota" pitchFamily="34" charset="0"/>
              </a:rPr>
              <a:t>В этих играх на пальцы рук надевают куклу. Движения ее головы, рук, туловища осуществляются с помощью движений пальцев, кисти руки. Куклы бибабо обычно действуют на ширме, за которой скрывается водящий. Но когда игра знакома или куклы водят сами дети, водящие могут выходить к зрителям, общаться с ними, подавать им что-то, брать кого-либо за руку и т.д. Такое «разоблачение» не снижает, а скорее поднимает интерес к активности ребят. Импровизация – разыгрывание темы, сюжета без предварительной подготовки – пожалуй, самая сложная, но и наиболее интересная игра. К ней готовят все предыдущие виды театра. Необходимо подготовить их к этому – вместе придумать тему, обсудить, как ее изобразить, какие будут роли, характерные эпизоды.</a:t>
            </a:r>
            <a:endParaRPr lang="ru-RU" sz="1400" b="1" dirty="0">
              <a:latin typeface="Garamond" pitchFamily="18" charset="0"/>
              <a:cs typeface="Iskoola Pota" pitchFamily="34" charset="0"/>
            </a:endParaRPr>
          </a:p>
          <a:p>
            <a:pPr algn="just" defTabSz="685800" eaLnBrk="0" fontAlgn="base" hangingPunct="0">
              <a:spcBef>
                <a:spcPct val="0"/>
              </a:spcBef>
              <a:spcAft>
                <a:spcPct val="0"/>
              </a:spcAft>
            </a:pPr>
            <a:r>
              <a:rPr lang="ru-RU" sz="1400" b="1" dirty="0">
                <a:latin typeface="Garamond" pitchFamily="18" charset="0"/>
                <a:ea typeface="Calibri" pitchFamily="34" charset="0"/>
                <a:cs typeface="Iskoola Pota" pitchFamily="34" charset="0"/>
              </a:rPr>
              <a:t>И, наконец, с помощью мимики, интонации, атрибута можно загадать загадку. Отгадкой является тема, которая тоже разыгрывается.</a:t>
            </a:r>
            <a:endParaRPr lang="ru-RU" sz="1400" b="1" dirty="0">
              <a:latin typeface="Garamond" pitchFamily="18" charset="0"/>
              <a:cs typeface="Iskoola Pota" pitchFamily="34" charset="0"/>
            </a:endParaRPr>
          </a:p>
          <a:p>
            <a:pPr defTabSz="685800" eaLnBrk="0" fontAlgn="base" hangingPunct="0">
              <a:spcBef>
                <a:spcPct val="0"/>
              </a:spcBef>
              <a:spcAft>
                <a:spcPct val="0"/>
              </a:spcAft>
            </a:pPr>
            <a:endParaRPr lang="ru-RU" sz="1350" dirty="0">
              <a:latin typeface="Arial" pitchFamily="34" charset="0"/>
              <a:cs typeface="Arial" pitchFamily="34" charset="0"/>
            </a:endParaRPr>
          </a:p>
        </p:txBody>
      </p:sp>
      <p:pic>
        <p:nvPicPr>
          <p:cNvPr id="5" name="Рисунок 4"/>
          <p:cNvPicPr>
            <a:picLocks noChangeAspect="1"/>
          </p:cNvPicPr>
          <p:nvPr/>
        </p:nvPicPr>
        <p:blipFill>
          <a:blip r:embed="rId2"/>
          <a:stretch>
            <a:fillRect/>
          </a:stretch>
        </p:blipFill>
        <p:spPr>
          <a:xfrm rot="235313">
            <a:off x="6792486" y="4348154"/>
            <a:ext cx="2183027" cy="2348564"/>
          </a:xfrm>
          <a:prstGeom prst="rect">
            <a:avLst/>
          </a:prstGeom>
        </p:spPr>
      </p:pic>
      <p:pic>
        <p:nvPicPr>
          <p:cNvPr id="6" name="Рисунок 5" descr="C:\Users\Лена\Desktop\фото\IMG_0794.JPG"/>
          <p:cNvPicPr/>
          <p:nvPr/>
        </p:nvPicPr>
        <p:blipFill>
          <a:blip r:embed="rId3" cstate="print"/>
          <a:srcRect l="5452" t="13950" r="4115" b="7158"/>
          <a:stretch>
            <a:fillRect/>
          </a:stretch>
        </p:blipFill>
        <p:spPr bwMode="auto">
          <a:xfrm>
            <a:off x="163315" y="150407"/>
            <a:ext cx="3663724" cy="2223952"/>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pic>
      <p:pic>
        <p:nvPicPr>
          <p:cNvPr id="7" name="Рисунок 6" descr="C:\Users\Лена\Desktop\фото\IMG_0818.JPG"/>
          <p:cNvPicPr/>
          <p:nvPr/>
        </p:nvPicPr>
        <p:blipFill>
          <a:blip r:embed="rId4" cstate="print"/>
          <a:srcRect l="2565" r="13576" b="6731"/>
          <a:stretch>
            <a:fillRect/>
          </a:stretch>
        </p:blipFill>
        <p:spPr bwMode="auto">
          <a:xfrm rot="21081851">
            <a:off x="419960" y="3187079"/>
            <a:ext cx="3482801" cy="2178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ircle(in)">
                                      <p:cBhvr>
                                        <p:cTn id="7" dur="1500"/>
                                        <p:tgtEl>
                                          <p:spTgt spid="36866"/>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500" fill="hold"/>
                                        <p:tgtEl>
                                          <p:spTgt spid="5"/>
                                        </p:tgtEl>
                                        <p:attrNameLst>
                                          <p:attrName>ppt_w</p:attrName>
                                        </p:attrNameLst>
                                      </p:cBhvr>
                                      <p:tavLst>
                                        <p:tav tm="0">
                                          <p:val>
                                            <p:fltVal val="0"/>
                                          </p:val>
                                        </p:tav>
                                        <p:tav tm="100000">
                                          <p:val>
                                            <p:strVal val="#ppt_w"/>
                                          </p:val>
                                        </p:tav>
                                      </p:tavLst>
                                    </p:anim>
                                    <p:anim calcmode="lin" valueType="num">
                                      <p:cBhvr>
                                        <p:cTn id="11" dur="1500" fill="hold"/>
                                        <p:tgtEl>
                                          <p:spTgt spid="5"/>
                                        </p:tgtEl>
                                        <p:attrNameLst>
                                          <p:attrName>ppt_h</p:attrName>
                                        </p:attrNameLst>
                                      </p:cBhvr>
                                      <p:tavLst>
                                        <p:tav tm="0">
                                          <p:val>
                                            <p:fltVal val="0"/>
                                          </p:val>
                                        </p:tav>
                                        <p:tav tm="100000">
                                          <p:val>
                                            <p:strVal val="#ppt_h"/>
                                          </p:val>
                                        </p:tav>
                                      </p:tavLst>
                                    </p:anim>
                                    <p:animEffect transition="in" filter="fade">
                                      <p:cBhvr>
                                        <p:cTn id="12" dur="1500"/>
                                        <p:tgtEl>
                                          <p:spTgt spid="5"/>
                                        </p:tgtEl>
                                      </p:cBhvr>
                                    </p:animEffect>
                                  </p:childTnLst>
                                </p:cTn>
                              </p:par>
                              <p:par>
                                <p:cTn id="13" presetID="3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0"/>
                                        <p:tgtEl>
                                          <p:spTgt spid="6"/>
                                        </p:tgtEl>
                                      </p:cBhvr>
                                    </p:animEffect>
                                    <p:anim calcmode="lin" valueType="num">
                                      <p:cBhvr>
                                        <p:cTn id="16" dur="1500" fill="hold"/>
                                        <p:tgtEl>
                                          <p:spTgt spid="6"/>
                                        </p:tgtEl>
                                        <p:attrNameLst>
                                          <p:attrName>ppt_x</p:attrName>
                                        </p:attrNameLst>
                                      </p:cBhvr>
                                      <p:tavLst>
                                        <p:tav tm="0">
                                          <p:val>
                                            <p:strVal val="#ppt_x"/>
                                          </p:val>
                                        </p:tav>
                                        <p:tav tm="100000">
                                          <p:val>
                                            <p:strVal val="#ppt_x"/>
                                          </p:val>
                                        </p:tav>
                                      </p:tavLst>
                                    </p:anim>
                                    <p:anim calcmode="lin" valueType="num">
                                      <p:cBhvr>
                                        <p:cTn id="17" dur="1350" decel="100000" fill="hold"/>
                                        <p:tgtEl>
                                          <p:spTgt spid="6"/>
                                        </p:tgtEl>
                                        <p:attrNameLst>
                                          <p:attrName>ppt_y</p:attrName>
                                        </p:attrNameLst>
                                      </p:cBhvr>
                                      <p:tavLst>
                                        <p:tav tm="0">
                                          <p:val>
                                            <p:strVal val="#ppt_y+1"/>
                                          </p:val>
                                        </p:tav>
                                        <p:tav tm="100000">
                                          <p:val>
                                            <p:strVal val="#ppt_y-.03"/>
                                          </p:val>
                                        </p:tav>
                                      </p:tavLst>
                                    </p:anim>
                                    <p:anim calcmode="lin" valueType="num">
                                      <p:cBhvr>
                                        <p:cTn id="18" dur="150" accel="100000" fill="hold">
                                          <p:stCondLst>
                                            <p:cond delay="1350"/>
                                          </p:stCondLst>
                                        </p:cTn>
                                        <p:tgtEl>
                                          <p:spTgt spid="6"/>
                                        </p:tgtEl>
                                        <p:attrNameLst>
                                          <p:attrName>ppt_y</p:attrName>
                                        </p:attrNameLst>
                                      </p:cBhvr>
                                      <p:tavLst>
                                        <p:tav tm="0">
                                          <p:val>
                                            <p:strVal val="#ppt_y-.03"/>
                                          </p:val>
                                        </p:tav>
                                        <p:tav tm="100000">
                                          <p:val>
                                            <p:strVal val="#ppt_y"/>
                                          </p:val>
                                        </p:tav>
                                      </p:tavLst>
                                    </p:anim>
                                  </p:childTnLst>
                                </p:cTn>
                              </p:par>
                              <p:par>
                                <p:cTn id="19" presetID="25"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2" dur="7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3" dur="750" accel="50000" fill="hold">
                                          <p:stCondLst>
                                            <p:cond delay="750"/>
                                          </p:stCondLst>
                                        </p:cTn>
                                        <p:tgtEl>
                                          <p:spTgt spid="7"/>
                                        </p:tgtEl>
                                        <p:attrNameLst>
                                          <p:attrName>ppt_w</p:attrName>
                                        </p:attrNameLst>
                                      </p:cBhvr>
                                      <p:tavLst>
                                        <p:tav tm="0">
                                          <p:val>
                                            <p:strVal val="#ppt_w*.05"/>
                                          </p:val>
                                        </p:tav>
                                        <p:tav tm="100000">
                                          <p:val>
                                            <p:strVal val="#ppt_w"/>
                                          </p:val>
                                        </p:tav>
                                      </p:tavLst>
                                    </p:anim>
                                    <p:anim calcmode="lin" valueType="num">
                                      <p:cBhvr>
                                        <p:cTn id="24" dur="1500" fill="hold"/>
                                        <p:tgtEl>
                                          <p:spTgt spid="7"/>
                                        </p:tgtEl>
                                        <p:attrNameLst>
                                          <p:attrName>ppt_h</p:attrName>
                                        </p:attrNameLst>
                                      </p:cBhvr>
                                      <p:tavLst>
                                        <p:tav tm="0">
                                          <p:val>
                                            <p:strVal val="#ppt_h"/>
                                          </p:val>
                                        </p:tav>
                                        <p:tav tm="100000">
                                          <p:val>
                                            <p:strVal val="#ppt_h"/>
                                          </p:val>
                                        </p:tav>
                                      </p:tavLst>
                                    </p:anim>
                                    <p:anim calcmode="lin" valueType="num">
                                      <p:cBhvr>
                                        <p:cTn id="25" dur="7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6" dur="7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7" dur="750" accel="50000" fill="hold">
                                          <p:stCondLst>
                                            <p:cond delay="750"/>
                                          </p:stCondLst>
                                        </p:cTn>
                                        <p:tgtEl>
                                          <p:spTgt spid="7"/>
                                        </p:tgtEl>
                                        <p:attrNameLst>
                                          <p:attrName>ppt_y</p:attrName>
                                        </p:attrNameLst>
                                      </p:cBhvr>
                                      <p:tavLst>
                                        <p:tav tm="0">
                                          <p:val>
                                            <p:strVal val="#ppt_y+.1"/>
                                          </p:val>
                                        </p:tav>
                                        <p:tav tm="100000">
                                          <p:val>
                                            <p:strVal val="#ppt_y"/>
                                          </p:val>
                                        </p:tav>
                                      </p:tavLst>
                                    </p:anim>
                                    <p:animEffect transition="in" filter="fade">
                                      <p:cBhvr>
                                        <p:cTn id="28" dur="15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371571" y="98665"/>
            <a:ext cx="4245428" cy="4847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scene3d>
              <a:camera prst="orthographicFront"/>
              <a:lightRig rig="threePt" dir="t"/>
            </a:scene3d>
            <a:sp3d extrusionH="57150">
              <a:bevelT w="38100" h="38100"/>
            </a:sp3d>
          </a:bodyPr>
          <a:lstStyle/>
          <a:p>
            <a:pPr algn="ctr" defTabSz="685800" fontAlgn="base">
              <a:spcBef>
                <a:spcPct val="0"/>
              </a:spcBef>
              <a:spcAft>
                <a:spcPct val="0"/>
              </a:spcAft>
            </a:pPr>
            <a:r>
              <a:rPr lang="ru-RU" sz="2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5400000" algn="t" rotWithShape="0">
                    <a:prstClr val="black">
                      <a:alpha val="40000"/>
                    </a:prstClr>
                  </a:outerShdw>
                </a:effectLst>
                <a:latin typeface="Garamond" pitchFamily="18" charset="0"/>
                <a:ea typeface="Calibri" pitchFamily="34" charset="0"/>
                <a:cs typeface="Times New Roman" pitchFamily="18" charset="0"/>
              </a:rPr>
              <a:t>Культура и техника речи</a:t>
            </a:r>
            <a:endParaRPr lang="ru-RU" sz="2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5400000" algn="t" rotWithShape="0">
                  <a:prstClr val="black">
                    <a:alpha val="40000"/>
                  </a:prstClr>
                </a:outerShdw>
              </a:effectLst>
              <a:latin typeface="Garamond" pitchFamily="18" charset="0"/>
              <a:cs typeface="Arial" pitchFamily="34" charset="0"/>
            </a:endParaRPr>
          </a:p>
        </p:txBody>
      </p:sp>
      <p:sp>
        <p:nvSpPr>
          <p:cNvPr id="2" name="Прямоугольник 1"/>
          <p:cNvSpPr/>
          <p:nvPr/>
        </p:nvSpPr>
        <p:spPr>
          <a:xfrm>
            <a:off x="4106762" y="966197"/>
            <a:ext cx="4770370" cy="5632311"/>
          </a:xfrm>
          <a:prstGeom prst="rect">
            <a:avLst/>
          </a:prstGeom>
        </p:spPr>
        <p:txBody>
          <a:bodyPr wrap="square">
            <a:spAutoFit/>
          </a:bodyPr>
          <a:lstStyle/>
          <a:p>
            <a:pPr algn="just"/>
            <a:r>
              <a:rPr lang="ru-RU" sz="1500" dirty="0">
                <a:latin typeface="Palatino Linotype" panose="02040502050505030304" pitchFamily="18" charset="0"/>
                <a:ea typeface="Times New Roman" panose="02020603050405020304" pitchFamily="18" charset="0"/>
                <a:cs typeface="Times New Roman" panose="02020603050405020304" pitchFamily="18" charset="0"/>
              </a:rPr>
              <a:t>Упражнение и игры помогают детям сформировать правильное четкое произношение (дыхание, артикуляцию, дикцию), а также развивают воображение, расширяют словарный запас, делают их речь ярче и образнее, учат вести диалог с партнером, составлять предложения и небольшие сюжетные рассказы. Работая над раскрепощением ребенка невозможно обойтись без специальных игр и упражнений, развивающих дыхание, освобождающих мышцы речевого аппарата формирующих четкую дикцию и подвижность голоса. Стихотворный текст, как ритмически организованная речь активирует весь организм ребенка, способствует развитию его голосового аппарата. Но стихи носят не только тренировочный характер для формирования четкой, грамотной речи. Образные интересные детям, они находят эмоциональный отклик в душе ребенка, делают увлекательными различные игры и задания. Говоря от имени определенного действующего лица, ребенок легче раскрепощается, общается с партнером. Кроме всего, разучивание стихов развивает память и интеллект.</a:t>
            </a:r>
            <a:endParaRPr lang="ru-RU" sz="1500" dirty="0">
              <a:latin typeface="Palatino Linotype" panose="02040502050505030304" pitchFamily="18" charset="0"/>
              <a:ea typeface="Calibri" panose="020F0502020204030204" pitchFamily="34" charset="0"/>
              <a:cs typeface="Times New Roman" panose="02020603050405020304" pitchFamily="18" charset="0"/>
            </a:endParaRPr>
          </a:p>
        </p:txBody>
      </p:sp>
      <p:pic>
        <p:nvPicPr>
          <p:cNvPr id="5" name="Рисунок 4" descr="C:\Users\Лена\Desktop\фото\IMG_0782.JPG"/>
          <p:cNvPicPr/>
          <p:nvPr/>
        </p:nvPicPr>
        <p:blipFill>
          <a:blip r:embed="rId2" cstate="print"/>
          <a:srcRect t="4327" r="37146" b="26683"/>
          <a:stretch>
            <a:fillRect/>
          </a:stretch>
        </p:blipFill>
        <p:spPr bwMode="auto">
          <a:xfrm>
            <a:off x="216420" y="206211"/>
            <a:ext cx="2988099" cy="1987984"/>
          </a:xfrm>
          <a:prstGeom prst="rect">
            <a:avLst/>
          </a:prstGeom>
          <a:ln>
            <a:noFill/>
          </a:ln>
          <a:effectLst>
            <a:softEdge rad="112500"/>
          </a:effectLst>
        </p:spPr>
      </p:pic>
      <p:pic>
        <p:nvPicPr>
          <p:cNvPr id="6" name="Рисунок 5" descr="C:\Users\Лена\Desktop\фото\IMG_0783.JPG"/>
          <p:cNvPicPr/>
          <p:nvPr/>
        </p:nvPicPr>
        <p:blipFill>
          <a:blip r:embed="rId3" cstate="print"/>
          <a:srcRect t="4810" r="4220" b="3552"/>
          <a:stretch>
            <a:fillRect/>
          </a:stretch>
        </p:blipFill>
        <p:spPr bwMode="auto">
          <a:xfrm>
            <a:off x="216420" y="4586467"/>
            <a:ext cx="3069094" cy="2012041"/>
          </a:xfrm>
          <a:prstGeom prst="rect">
            <a:avLst/>
          </a:prstGeom>
          <a:ln>
            <a:noFill/>
          </a:ln>
          <a:effectLst>
            <a:softEdge rad="112500"/>
          </a:effectLst>
        </p:spPr>
      </p:pic>
      <p:pic>
        <p:nvPicPr>
          <p:cNvPr id="7" name="Рисунок 6" descr="C:\Users\Лена\Desktop\фото\IMG_0789.JPG"/>
          <p:cNvPicPr/>
          <p:nvPr/>
        </p:nvPicPr>
        <p:blipFill>
          <a:blip r:embed="rId4" cstate="print"/>
          <a:srcRect l="5291" t="8894" r="44871"/>
          <a:stretch>
            <a:fillRect/>
          </a:stretch>
        </p:blipFill>
        <p:spPr bwMode="auto">
          <a:xfrm>
            <a:off x="2091057" y="2372497"/>
            <a:ext cx="1978435" cy="2213970"/>
          </a:xfrm>
          <a:prstGeom prst="rect">
            <a:avLst/>
          </a:prstGeom>
          <a:ln>
            <a:noFill/>
          </a:ln>
          <a:effectLst>
            <a:softEdge rad="112500"/>
          </a:effectLst>
        </p:spPr>
      </p:pic>
      <p:pic>
        <p:nvPicPr>
          <p:cNvPr id="9" name="Рисунок 8"/>
          <p:cNvPicPr>
            <a:picLocks noChangeAspect="1"/>
          </p:cNvPicPr>
          <p:nvPr/>
        </p:nvPicPr>
        <p:blipFill>
          <a:blip r:embed="rId5">
            <a:extLst>
              <a:ext uri="{BEBA8EAE-BF5A-486C-A8C5-ECC9F3942E4B}">
                <a14:imgProps xmlns:a14="http://schemas.microsoft.com/office/drawing/2010/main">
                  <a14:imgLayer r:embed="rId6">
                    <a14:imgEffect>
                      <a14:backgroundRemoval t="0" b="99667" l="0" r="99565"/>
                    </a14:imgEffect>
                  </a14:imgLayer>
                </a14:imgProps>
              </a:ext>
            </a:extLst>
          </a:blip>
          <a:stretch>
            <a:fillRect/>
          </a:stretch>
        </p:blipFill>
        <p:spPr>
          <a:xfrm>
            <a:off x="297681" y="2202067"/>
            <a:ext cx="1756106" cy="2290572"/>
          </a:xfrm>
          <a:prstGeom prst="rect">
            <a:avLst/>
          </a:prstGeom>
        </p:spPr>
      </p:pic>
    </p:spTree>
    <p:extLst>
      <p:ext uri="{BB962C8B-B14F-4D97-AF65-F5344CB8AC3E}">
        <p14:creationId xmlns:p14="http://schemas.microsoft.com/office/powerpoint/2010/main" val="3982689014"/>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par>
                                <p:cTn id="11" presetID="4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anim calcmode="lin" valueType="num">
                                      <p:cBhvr>
                                        <p:cTn id="14" dur="1500" fill="hold"/>
                                        <p:tgtEl>
                                          <p:spTgt spid="5"/>
                                        </p:tgtEl>
                                        <p:attrNameLst>
                                          <p:attrName>ppt_x</p:attrName>
                                        </p:attrNameLst>
                                      </p:cBhvr>
                                      <p:tavLst>
                                        <p:tav tm="0">
                                          <p:val>
                                            <p:strVal val="#ppt_x"/>
                                          </p:val>
                                        </p:tav>
                                        <p:tav tm="100000">
                                          <p:val>
                                            <p:strVal val="#ppt_x"/>
                                          </p:val>
                                        </p:tav>
                                      </p:tavLst>
                                    </p:anim>
                                    <p:anim calcmode="lin" valueType="num">
                                      <p:cBhvr>
                                        <p:cTn id="15" dur="1500" fill="hold"/>
                                        <p:tgtEl>
                                          <p:spTgt spid="5"/>
                                        </p:tgtEl>
                                        <p:attrNameLst>
                                          <p:attrName>ppt_y</p:attrName>
                                        </p:attrNameLst>
                                      </p:cBhvr>
                                      <p:tavLst>
                                        <p:tav tm="0">
                                          <p:val>
                                            <p:strVal val="#ppt_y-.1"/>
                                          </p:val>
                                        </p:tav>
                                        <p:tav tm="100000">
                                          <p:val>
                                            <p:strVal val="#ppt_y"/>
                                          </p:val>
                                        </p:tav>
                                      </p:tavLst>
                                    </p:anim>
                                  </p:childTnLst>
                                </p:cTn>
                              </p:par>
                              <p:par>
                                <p:cTn id="16" presetID="43"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50"/>
                                        <p:tgtEl>
                                          <p:spTgt spid="7"/>
                                        </p:tgtEl>
                                      </p:cBhvr>
                                    </p:animEffect>
                                    <p:anim calcmode="lin" valueType="num">
                                      <p:cBhvr>
                                        <p:cTn id="19" dur="600" fill="hold"/>
                                        <p:tgtEl>
                                          <p:spTgt spid="7"/>
                                        </p:tgtEl>
                                        <p:attrNameLst>
                                          <p:attrName>ppt_x</p:attrName>
                                        </p:attrNameLst>
                                      </p:cBhvr>
                                      <p:tavLst>
                                        <p:tav tm="0">
                                          <p:val>
                                            <p:strVal val="#ppt_x"/>
                                          </p:val>
                                        </p:tav>
                                        <p:tav tm="100000">
                                          <p:val>
                                            <p:strVal val="#ppt_x"/>
                                          </p:val>
                                        </p:tav>
                                      </p:tavLst>
                                    </p:anim>
                                    <p:anim calcmode="lin" valueType="num">
                                      <p:cBhvr>
                                        <p:cTn id="20" dur="600" fill="hold"/>
                                        <p:tgtEl>
                                          <p:spTgt spid="7"/>
                                        </p:tgtEl>
                                        <p:attrNameLst>
                                          <p:attrName>ppt_y</p:attrName>
                                        </p:attrNameLst>
                                      </p:cBhvr>
                                      <p:tavLst>
                                        <p:tav tm="0">
                                          <p:val>
                                            <p:strVal val="#ppt_y+0.31"/>
                                          </p:val>
                                        </p:tav>
                                        <p:tav tm="100000">
                                          <p:val>
                                            <p:strVal val="#ppt_y+0.31"/>
                                          </p:val>
                                        </p:tav>
                                      </p:tavLst>
                                    </p:anim>
                                    <p:anim calcmode="lin" valueType="num">
                                      <p:cBhvr>
                                        <p:cTn id="21" dur="900" decel="50000" fill="hold">
                                          <p:stCondLst>
                                            <p:cond delay="6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900" decel="50000" fill="hold">
                                          <p:stCondLst>
                                            <p:cond delay="6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0"/>
                                        <p:tgtEl>
                                          <p:spTgt spid="6"/>
                                        </p:tgtEl>
                                      </p:cBhvr>
                                    </p:animEffect>
                                    <p:anim calcmode="lin" valueType="num">
                                      <p:cBhvr>
                                        <p:cTn id="26" dur="1500" fill="hold"/>
                                        <p:tgtEl>
                                          <p:spTgt spid="6"/>
                                        </p:tgtEl>
                                        <p:attrNameLst>
                                          <p:attrName>ppt_x</p:attrName>
                                        </p:attrNameLst>
                                      </p:cBhvr>
                                      <p:tavLst>
                                        <p:tav tm="0">
                                          <p:val>
                                            <p:strVal val="#ppt_x"/>
                                          </p:val>
                                        </p:tav>
                                        <p:tav tm="100000">
                                          <p:val>
                                            <p:strVal val="#ppt_x"/>
                                          </p:val>
                                        </p:tav>
                                      </p:tavLst>
                                    </p:anim>
                                    <p:anim calcmode="lin" valueType="num">
                                      <p:cBhvr>
                                        <p:cTn id="27" dur="1500" fill="hold"/>
                                        <p:tgtEl>
                                          <p:spTgt spid="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500" fill="hold"/>
                                        <p:tgtEl>
                                          <p:spTgt spid="9"/>
                                        </p:tgtEl>
                                        <p:attrNameLst>
                                          <p:attrName>ppt_x</p:attrName>
                                        </p:attrNameLst>
                                      </p:cBhvr>
                                      <p:tavLst>
                                        <p:tav tm="0">
                                          <p:val>
                                            <p:strVal val="#ppt_x"/>
                                          </p:val>
                                        </p:tav>
                                        <p:tav tm="100000">
                                          <p:val>
                                            <p:strVal val="#ppt_x"/>
                                          </p:val>
                                        </p:tav>
                                      </p:tavLst>
                                    </p:anim>
                                    <p:anim calcmode="lin" valueType="num">
                                      <p:cBhvr additive="base">
                                        <p:cTn id="31"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484" y="0"/>
            <a:ext cx="7852892" cy="981551"/>
          </a:xfrm>
          <a:prstGeom prst="rect">
            <a:avLst/>
          </a:prstGeom>
        </p:spPr>
        <p:txBody>
          <a:bodyPr wrap="square">
            <a:spAutoFit/>
            <a:scene3d>
              <a:camera prst="orthographicFront"/>
              <a:lightRig rig="threePt" dir="t"/>
            </a:scene3d>
            <a:sp3d extrusionH="57150">
              <a:bevelT w="69850" h="38100" prst="cross"/>
            </a:sp3d>
          </a:bodyPr>
          <a:lstStyle/>
          <a:p>
            <a:pPr algn="ctr">
              <a:lnSpc>
                <a:spcPct val="107000"/>
              </a:lnSpc>
              <a:spcAft>
                <a:spcPts val="600"/>
              </a:spcAft>
            </a:pPr>
            <a:r>
              <a:rPr lang="ru-RU" sz="2700" b="1" dirty="0">
                <a:ln w="6600">
                  <a:solidFill>
                    <a:schemeClr val="accent2"/>
                  </a:solidFill>
                  <a:prstDash val="solid"/>
                </a:ln>
                <a:solidFill>
                  <a:srgbClr val="FFFFFF"/>
                </a:solidFill>
                <a:effectLst>
                  <a:outerShdw blurRad="50800" dist="38100" dir="2700000" algn="tl" rotWithShape="0">
                    <a:prstClr val="black">
                      <a:alpha val="40000"/>
                    </a:prstClr>
                  </a:outerShdw>
                </a:effectLst>
                <a:latin typeface="Monotype Corsiva" panose="03010101010201010101" pitchFamily="66" charset="0"/>
                <a:ea typeface="Times New Roman" panose="02020603050405020304" pitchFamily="18" charset="0"/>
                <a:cs typeface="Times New Roman" panose="02020603050405020304" pitchFamily="18" charset="0"/>
              </a:rPr>
              <a:t>Развитие творческих способностей детей средствами театральной деятельности</a:t>
            </a:r>
            <a:endParaRPr lang="ru-RU" sz="2700" b="1" dirty="0">
              <a:ln w="6600">
                <a:solidFill>
                  <a:schemeClr val="accent2"/>
                </a:solidFill>
                <a:prstDash val="solid"/>
              </a:ln>
              <a:solidFill>
                <a:srgbClr val="FFFFFF"/>
              </a:solidFill>
              <a:effectLst>
                <a:outerShdw blurRad="50800" dist="38100" dir="2700000" algn="tl" rotWithShape="0">
                  <a:prstClr val="black">
                    <a:alpha val="40000"/>
                  </a:prstClr>
                </a:outerShdw>
              </a:effectLst>
              <a:latin typeface="Monotype Corsiva" panose="03010101010201010101" pitchFamily="66"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405619" y="1003546"/>
            <a:ext cx="4572000" cy="5701561"/>
          </a:xfrm>
          <a:prstGeom prst="rect">
            <a:avLst/>
          </a:prstGeom>
        </p:spPr>
        <p:txBody>
          <a:bodyPr>
            <a:spAutoFit/>
          </a:bodyPr>
          <a:lstStyle/>
          <a:p>
            <a:pPr algn="just"/>
            <a:r>
              <a:rPr lang="ru-RU" sz="1350" dirty="0">
                <a:latin typeface="Times New Roman" panose="02020603050405020304" pitchFamily="18" charset="0"/>
                <a:ea typeface="Calibri" panose="020F0502020204030204" pitchFamily="34" charset="0"/>
                <a:cs typeface="Times New Roman" panose="02020603050405020304" pitchFamily="18" charset="0"/>
              </a:rPr>
              <a:t>Участвуя в театрализованной деятельности, дети знакомятся с окружающим миром во всем его многообразии через образы, краски, звуки, а умело поставленные вопросы побуждают их думать, анализировать, делать выводы и обобщения. Театрализованная деятельность позволяет, решать многие педагогические задачи, касающиеся формирования выразительности речи, интеллектуального и художественно-эстетического воспитания. Она также является неисчерпаемым источником развития чувств, переживаний и эмоциональных открытий ребенка, приобщает его к духовному богатству. Театрализованная деятельность позволяет формировать опыт социальных навыков поведения благодаря тому, что каждое литературное произведение или сказка имеет нравственную направленность. В результате ребенок познает мир умом и сердцем и выражает свое отношение к добру и злу. Любимые герои становятся образцами для подражания и отождествления. Именно способность ребенка к такой идентификации с полюбившимся образом позволяет педагогам через театрализованную деятельность оказывать позитивное влияние на детей. Занятия по театрализованной деятельности имеют большое значение для всестороннего развития ребенка. Театрализованная деятельность раскрывает духовный и творческий потенциал ребенка и дает реальную возможность адаптироваться ему в социальной среде. </a:t>
            </a:r>
            <a:endParaRPr lang="ru-RU"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C:\Users\Лена\Desktop\фото\IMG_0827.JPG"/>
          <p:cNvPicPr/>
          <p:nvPr/>
        </p:nvPicPr>
        <p:blipFill>
          <a:blip r:embed="rId2" cstate="print"/>
          <a:srcRect t="14904" b="8173"/>
          <a:stretch>
            <a:fillRect/>
          </a:stretch>
        </p:blipFill>
        <p:spPr bwMode="auto">
          <a:xfrm>
            <a:off x="126464" y="1003546"/>
            <a:ext cx="4188441" cy="2465969"/>
          </a:xfrm>
          <a:prstGeom prst="rect">
            <a:avLst/>
          </a:prstGeom>
          <a:ln>
            <a:noFill/>
          </a:ln>
          <a:effectLst>
            <a:softEdge rad="112500"/>
          </a:effectLst>
        </p:spPr>
      </p:pic>
      <p:pic>
        <p:nvPicPr>
          <p:cNvPr id="7" name="Рисунок 6" descr="C:\Users\Лена\Desktop\фото\IMG_0791.JPG"/>
          <p:cNvPicPr/>
          <p:nvPr/>
        </p:nvPicPr>
        <p:blipFill>
          <a:blip r:embed="rId3" cstate="print"/>
          <a:srcRect l="4169" t="6731" r="2672" b="12260"/>
          <a:stretch>
            <a:fillRect/>
          </a:stretch>
        </p:blipFill>
        <p:spPr bwMode="auto">
          <a:xfrm>
            <a:off x="0" y="3848456"/>
            <a:ext cx="4467763" cy="2774766"/>
          </a:xfrm>
          <a:prstGeom prst="ellipse">
            <a:avLst/>
          </a:prstGeom>
          <a:ln>
            <a:noFill/>
          </a:ln>
          <a:effectLst>
            <a:softEdge rad="112500"/>
          </a:effectLst>
        </p:spPr>
      </p:pic>
    </p:spTree>
    <p:extLst>
      <p:ext uri="{BB962C8B-B14F-4D97-AF65-F5344CB8AC3E}">
        <p14:creationId xmlns:p14="http://schemas.microsoft.com/office/powerpoint/2010/main" val="132896406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5"/>
                                        </p:tgtEl>
                                        <p:attrNameLst>
                                          <p:attrName>ppt_y</p:attrName>
                                        </p:attrNameLst>
                                      </p:cBhvr>
                                      <p:tavLst>
                                        <p:tav tm="0" fmla="#ppt_y+(sin(-2*pi*(1-$))*-#ppt_x+cos(-2*pi*(1-$))*(1-#ppt_y))*(1-$)">
                                          <p:val>
                                            <p:fltVal val="0"/>
                                          </p:val>
                                        </p:tav>
                                        <p:tav tm="100000">
                                          <p:val>
                                            <p:fltVal val="1"/>
                                          </p:val>
                                        </p:tav>
                                      </p:tavLst>
                                    </p:anim>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1500"/>
                                        <p:tgtEl>
                                          <p:spTgt spid="6"/>
                                        </p:tgtEl>
                                      </p:cBhvr>
                                    </p:animEffect>
                                  </p:childTnLst>
                                </p:cTn>
                              </p:par>
                              <p:par>
                                <p:cTn id="14" presetID="3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500" fill="hold"/>
                                        <p:tgtEl>
                                          <p:spTgt spid="4"/>
                                        </p:tgtEl>
                                        <p:attrNameLst>
                                          <p:attrName>ppt_w</p:attrName>
                                        </p:attrNameLst>
                                      </p:cBhvr>
                                      <p:tavLst>
                                        <p:tav tm="0">
                                          <p:val>
                                            <p:fltVal val="0"/>
                                          </p:val>
                                        </p:tav>
                                        <p:tav tm="100000">
                                          <p:val>
                                            <p:strVal val="#ppt_w"/>
                                          </p:val>
                                        </p:tav>
                                      </p:tavLst>
                                    </p:anim>
                                    <p:anim calcmode="lin" valueType="num">
                                      <p:cBhvr>
                                        <p:cTn id="17" dur="1500" fill="hold"/>
                                        <p:tgtEl>
                                          <p:spTgt spid="4"/>
                                        </p:tgtEl>
                                        <p:attrNameLst>
                                          <p:attrName>ppt_h</p:attrName>
                                        </p:attrNameLst>
                                      </p:cBhvr>
                                      <p:tavLst>
                                        <p:tav tm="0">
                                          <p:val>
                                            <p:fltVal val="0"/>
                                          </p:val>
                                        </p:tav>
                                        <p:tav tm="100000">
                                          <p:val>
                                            <p:strVal val="#ppt_h"/>
                                          </p:val>
                                        </p:tav>
                                      </p:tavLst>
                                    </p:anim>
                                    <p:anim calcmode="lin" valueType="num">
                                      <p:cBhvr>
                                        <p:cTn id="18" dur="1500" fill="hold"/>
                                        <p:tgtEl>
                                          <p:spTgt spid="4"/>
                                        </p:tgtEl>
                                        <p:attrNameLst>
                                          <p:attrName>style.rotation</p:attrName>
                                        </p:attrNameLst>
                                      </p:cBhvr>
                                      <p:tavLst>
                                        <p:tav tm="0">
                                          <p:val>
                                            <p:fltVal val="90"/>
                                          </p:val>
                                        </p:tav>
                                        <p:tav tm="100000">
                                          <p:val>
                                            <p:fltVal val="0"/>
                                          </p:val>
                                        </p:tav>
                                      </p:tavLst>
                                    </p:anim>
                                    <p:animEffect transition="in" filter="fade">
                                      <p:cBhvr>
                                        <p:cTn id="19" dur="1500"/>
                                        <p:tgtEl>
                                          <p:spTgt spid="4"/>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КОТЯ\Desktop\анимашки\eea7e89864e80191ab3a60e8397babf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905" y="122465"/>
            <a:ext cx="1719635" cy="1719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КОТЯ\Desktop\анимашки\0f952a5c94a255f62309a1e577e0b07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7999" y="82071"/>
            <a:ext cx="1782198" cy="178219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extLst>
              <a:ext uri="{BEBA8EAE-BF5A-486C-A8C5-ECC9F3942E4B}">
                <a14:imgProps xmlns:a14="http://schemas.microsoft.com/office/drawing/2010/main">
                  <a14:imgLayer r:embed="rId5">
                    <a14:imgEffect>
                      <a14:backgroundRemoval t="500" b="99000" l="0" r="100000"/>
                    </a14:imgEffect>
                  </a14:imgLayer>
                </a14:imgProps>
              </a:ext>
            </a:extLst>
          </a:blip>
          <a:stretch>
            <a:fillRect/>
          </a:stretch>
        </p:blipFill>
        <p:spPr>
          <a:xfrm>
            <a:off x="0" y="3894365"/>
            <a:ext cx="1788946" cy="2752224"/>
          </a:xfrm>
          <a:prstGeom prst="rect">
            <a:avLst/>
          </a:prstGeom>
        </p:spPr>
      </p:pic>
      <p:sp>
        <p:nvSpPr>
          <p:cNvPr id="7" name="Прямоугольник 6"/>
          <p:cNvSpPr/>
          <p:nvPr/>
        </p:nvSpPr>
        <p:spPr>
          <a:xfrm>
            <a:off x="2137326" y="662410"/>
            <a:ext cx="4757552" cy="563231"/>
          </a:xfrm>
          <a:prstGeom prst="rect">
            <a:avLst/>
          </a:prstGeom>
        </p:spPr>
        <p:txBody>
          <a:bodyPr wrap="none">
            <a:prstTxWarp prst="textWave2">
              <a:avLst/>
            </a:prstTxWarp>
            <a:spAutoFit/>
            <a:scene3d>
              <a:camera prst="orthographicFront"/>
              <a:lightRig rig="threePt" dir="t"/>
            </a:scene3d>
            <a:sp3d extrusionH="57150">
              <a:bevelT w="69850" h="38100" prst="cross"/>
            </a:sp3d>
          </a:bodyPr>
          <a:lstStyle/>
          <a:p>
            <a:pPr>
              <a:lnSpc>
                <a:spcPct val="107000"/>
              </a:lnSpc>
              <a:spcAft>
                <a:spcPts val="600"/>
              </a:spcAft>
            </a:pPr>
            <a:r>
              <a:rPr lang="ru-RU" sz="3000" b="1" dirty="0">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latin typeface="Monotype Corsiva" panose="03010101010201010101" pitchFamily="66" charset="0"/>
                <a:ea typeface="Calibri" panose="020F0502020204030204" pitchFamily="34" charset="0"/>
                <a:cs typeface="Times New Roman" panose="02020603050405020304" pitchFamily="18" charset="0"/>
              </a:rPr>
              <a:t>СПАСИБО ЗА ВНИМАНИЕ!!!</a:t>
            </a:r>
          </a:p>
        </p:txBody>
      </p:sp>
      <p:pic>
        <p:nvPicPr>
          <p:cNvPr id="8" name="Рисунок 7" descr="C:\Users\Лена\Desktop\фото\IMG_0830.JPG"/>
          <p:cNvPicPr/>
          <p:nvPr/>
        </p:nvPicPr>
        <p:blipFill>
          <a:blip r:embed="rId6" cstate="print"/>
          <a:srcRect l="3688" t="14663" r="14850" b="12740"/>
          <a:stretch>
            <a:fillRect/>
          </a:stretch>
        </p:blipFill>
        <p:spPr bwMode="auto">
          <a:xfrm>
            <a:off x="1116110" y="1917909"/>
            <a:ext cx="2880361" cy="1900646"/>
          </a:xfrm>
          <a:prstGeom prst="rect">
            <a:avLst/>
          </a:prstGeom>
          <a:ln>
            <a:noFill/>
          </a:ln>
          <a:effectLst>
            <a:softEdge rad="112500"/>
          </a:effectLst>
        </p:spPr>
      </p:pic>
      <p:pic>
        <p:nvPicPr>
          <p:cNvPr id="9" name="Рисунок 8" descr="C:\Users\Лена\Desktop\фото\IMG_0799.JPG"/>
          <p:cNvPicPr/>
          <p:nvPr/>
        </p:nvPicPr>
        <p:blipFill>
          <a:blip r:embed="rId7" cstate="print"/>
          <a:srcRect t="27404" r="18546"/>
          <a:stretch>
            <a:fillRect/>
          </a:stretch>
        </p:blipFill>
        <p:spPr bwMode="auto">
          <a:xfrm>
            <a:off x="4943690" y="1948082"/>
            <a:ext cx="3329804" cy="1955550"/>
          </a:xfrm>
          <a:prstGeom prst="rect">
            <a:avLst/>
          </a:prstGeom>
          <a:ln>
            <a:noFill/>
          </a:ln>
          <a:effectLst>
            <a:softEdge rad="112500"/>
          </a:effectLst>
        </p:spPr>
      </p:pic>
      <p:pic>
        <p:nvPicPr>
          <p:cNvPr id="10" name="Рисунок 9" descr="C:\Users\Лена\Desktop\фото\IMG_0810.JPG"/>
          <p:cNvPicPr/>
          <p:nvPr/>
        </p:nvPicPr>
        <p:blipFill>
          <a:blip r:embed="rId8" cstate="print"/>
          <a:srcRect l="13950" t="18029" r="16612" b="6971"/>
          <a:stretch>
            <a:fillRect/>
          </a:stretch>
        </p:blipFill>
        <p:spPr bwMode="auto">
          <a:xfrm>
            <a:off x="2757470" y="4046206"/>
            <a:ext cx="3091395" cy="2181600"/>
          </a:xfrm>
          <a:prstGeom prst="rect">
            <a:avLst/>
          </a:prstGeom>
          <a:ln>
            <a:noFill/>
          </a:ln>
          <a:effectLst>
            <a:softEdge rad="112500"/>
          </a:effectLst>
        </p:spPr>
      </p:pic>
      <p:pic>
        <p:nvPicPr>
          <p:cNvPr id="11" name="Рисунок 10"/>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Lst>
          </a:blip>
          <a:stretch>
            <a:fillRect/>
          </a:stretch>
        </p:blipFill>
        <p:spPr>
          <a:xfrm rot="311130">
            <a:off x="6701594" y="4397987"/>
            <a:ext cx="2155601" cy="2155601"/>
          </a:xfrm>
          <a:prstGeom prst="rect">
            <a:avLst/>
          </a:prstGeom>
        </p:spPr>
      </p:pic>
    </p:spTree>
    <p:extLst>
      <p:ext uri="{BB962C8B-B14F-4D97-AF65-F5344CB8AC3E}">
        <p14:creationId xmlns:p14="http://schemas.microsoft.com/office/powerpoint/2010/main" val="1382231013"/>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0" decel="100000"/>
                                        <p:tgtEl>
                                          <p:spTgt spid="4"/>
                                        </p:tgtEl>
                                      </p:cBhvr>
                                    </p:animEffect>
                                    <p:anim calcmode="lin" valueType="num">
                                      <p:cBhvr>
                                        <p:cTn id="8" dur="1200" decel="100000" fill="hold"/>
                                        <p:tgtEl>
                                          <p:spTgt spid="4"/>
                                        </p:tgtEl>
                                        <p:attrNameLst>
                                          <p:attrName>style.rotation</p:attrName>
                                        </p:attrNameLst>
                                      </p:cBhvr>
                                      <p:tavLst>
                                        <p:tav tm="0">
                                          <p:val>
                                            <p:fltVal val="-90"/>
                                          </p:val>
                                        </p:tav>
                                        <p:tav tm="100000">
                                          <p:val>
                                            <p:fltVal val="0"/>
                                          </p:val>
                                        </p:tav>
                                      </p:tavLst>
                                    </p:anim>
                                    <p:anim calcmode="lin" valueType="num">
                                      <p:cBhvr>
                                        <p:cTn id="9" dur="1200" decel="100000" fill="hold"/>
                                        <p:tgtEl>
                                          <p:spTgt spid="4"/>
                                        </p:tgtEl>
                                        <p:attrNameLst>
                                          <p:attrName>ppt_x</p:attrName>
                                        </p:attrNameLst>
                                      </p:cBhvr>
                                      <p:tavLst>
                                        <p:tav tm="0">
                                          <p:val>
                                            <p:strVal val="#ppt_x+0.4"/>
                                          </p:val>
                                        </p:tav>
                                        <p:tav tm="100000">
                                          <p:val>
                                            <p:strVal val="#ppt_x-0.05"/>
                                          </p:val>
                                        </p:tav>
                                      </p:tavLst>
                                    </p:anim>
                                    <p:anim calcmode="lin" valueType="num">
                                      <p:cBhvr>
                                        <p:cTn id="10" dur="1200" decel="100000" fill="hold"/>
                                        <p:tgtEl>
                                          <p:spTgt spid="4"/>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4"/>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4"/>
                                        </p:tgtEl>
                                        <p:attrNameLst>
                                          <p:attrName>ppt_y</p:attrName>
                                        </p:attrNameLst>
                                      </p:cBhvr>
                                      <p:tavLst>
                                        <p:tav tm="0">
                                          <p:val>
                                            <p:strVal val="#ppt_y+0.1"/>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500" fill="hold"/>
                                        <p:tgtEl>
                                          <p:spTgt spid="5"/>
                                        </p:tgtEl>
                                        <p:attrNameLst>
                                          <p:attrName>ppt_w</p:attrName>
                                        </p:attrNameLst>
                                      </p:cBhvr>
                                      <p:tavLst>
                                        <p:tav tm="0">
                                          <p:val>
                                            <p:fltVal val="0"/>
                                          </p:val>
                                        </p:tav>
                                        <p:tav tm="100000">
                                          <p:val>
                                            <p:strVal val="#ppt_w"/>
                                          </p:val>
                                        </p:tav>
                                      </p:tavLst>
                                    </p:anim>
                                    <p:anim calcmode="lin" valueType="num">
                                      <p:cBhvr>
                                        <p:cTn id="16" dur="1500" fill="hold"/>
                                        <p:tgtEl>
                                          <p:spTgt spid="5"/>
                                        </p:tgtEl>
                                        <p:attrNameLst>
                                          <p:attrName>ppt_h</p:attrName>
                                        </p:attrNameLst>
                                      </p:cBhvr>
                                      <p:tavLst>
                                        <p:tav tm="0">
                                          <p:val>
                                            <p:fltVal val="0"/>
                                          </p:val>
                                        </p:tav>
                                        <p:tav tm="100000">
                                          <p:val>
                                            <p:strVal val="#ppt_h"/>
                                          </p:val>
                                        </p:tav>
                                      </p:tavLst>
                                    </p:anim>
                                    <p:anim calcmode="lin" valueType="num">
                                      <p:cBhvr>
                                        <p:cTn id="17" dur="1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500" fill="hold"/>
                                        <p:tgtEl>
                                          <p:spTgt spid="5"/>
                                        </p:tgtEl>
                                        <p:attrNameLst>
                                          <p:attrName>ppt_y</p:attrName>
                                        </p:attrNameLst>
                                      </p:cBhvr>
                                      <p:tavLst>
                                        <p:tav tm="0" fmla="#ppt_y+(sin(-2*pi*(1-$))*-#ppt_x+cos(-2*pi*(1-$))*(1-#ppt_y))*(1-$)">
                                          <p:val>
                                            <p:fltVal val="0"/>
                                          </p:val>
                                        </p:tav>
                                        <p:tav tm="100000">
                                          <p:val>
                                            <p:fltVal val="1"/>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500" fill="hold"/>
                                        <p:tgtEl>
                                          <p:spTgt spid="7"/>
                                        </p:tgtEl>
                                        <p:attrNameLst>
                                          <p:attrName>ppt_x</p:attrName>
                                        </p:attrNameLst>
                                      </p:cBhvr>
                                      <p:tavLst>
                                        <p:tav tm="0">
                                          <p:val>
                                            <p:strVal val="#ppt_x"/>
                                          </p:val>
                                        </p:tav>
                                        <p:tav tm="100000">
                                          <p:val>
                                            <p:strVal val="#ppt_x"/>
                                          </p:val>
                                        </p:tav>
                                      </p:tavLst>
                                    </p:anim>
                                    <p:anim calcmode="lin" valueType="num">
                                      <p:cBhvr additive="base">
                                        <p:cTn id="22" dur="1500" fill="hold"/>
                                        <p:tgtEl>
                                          <p:spTgt spid="7"/>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0"/>
                                        <p:tgtEl>
                                          <p:spTgt spid="6"/>
                                        </p:tgtEl>
                                      </p:cBhvr>
                                    </p:animEffect>
                                    <p:anim calcmode="lin" valueType="num">
                                      <p:cBhvr>
                                        <p:cTn id="26" dur="1500" fill="hold"/>
                                        <p:tgtEl>
                                          <p:spTgt spid="6"/>
                                        </p:tgtEl>
                                        <p:attrNameLst>
                                          <p:attrName>ppt_x</p:attrName>
                                        </p:attrNameLst>
                                      </p:cBhvr>
                                      <p:tavLst>
                                        <p:tav tm="0">
                                          <p:val>
                                            <p:strVal val="#ppt_x"/>
                                          </p:val>
                                        </p:tav>
                                        <p:tav tm="100000">
                                          <p:val>
                                            <p:strVal val="#ppt_x"/>
                                          </p:val>
                                        </p:tav>
                                      </p:tavLst>
                                    </p:anim>
                                    <p:anim calcmode="lin" valueType="num">
                                      <p:cBhvr>
                                        <p:cTn id="27" dur="1500" fill="hold"/>
                                        <p:tgtEl>
                                          <p:spTgt spid="6"/>
                                        </p:tgtEl>
                                        <p:attrNameLst>
                                          <p:attrName>ppt_y</p:attrName>
                                        </p:attrNameLst>
                                      </p:cBhvr>
                                      <p:tavLst>
                                        <p:tav tm="0">
                                          <p:val>
                                            <p:strVal val="#ppt_y+.1"/>
                                          </p:val>
                                        </p:tav>
                                        <p:tav tm="100000">
                                          <p:val>
                                            <p:strVal val="#ppt_y"/>
                                          </p:val>
                                        </p:tav>
                                      </p:tavLst>
                                    </p:anim>
                                  </p:childTnLst>
                                </p:cTn>
                              </p:par>
                              <p:par>
                                <p:cTn id="28" presetID="21" presetClass="entr" presetSubtype="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5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1500"/>
                                        <p:tgtEl>
                                          <p:spTgt spid="8"/>
                                        </p:tgtEl>
                                      </p:cBhvr>
                                    </p:animEffect>
                                  </p:childTnLst>
                                </p:cTn>
                              </p:par>
                              <p:par>
                                <p:cTn id="34" presetID="2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edge">
                                      <p:cBhvr>
                                        <p:cTn id="36" dur="1500"/>
                                        <p:tgtEl>
                                          <p:spTgt spid="9"/>
                                        </p:tgtEl>
                                      </p:cBhvr>
                                    </p:animEffect>
                                  </p:childTnLst>
                                </p:cTn>
                              </p:par>
                              <p:par>
                                <p:cTn id="37" presetID="8"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amond(in)">
                                      <p:cBhvr>
                                        <p:cTn id="3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568468" y="519750"/>
            <a:ext cx="7147775" cy="1107996"/>
          </a:xfrm>
          <a:prstGeom prst="rect">
            <a:avLst/>
          </a:prstGeom>
        </p:spPr>
        <p:txBody>
          <a:bodyPr wrap="square">
            <a:spAutoFit/>
          </a:bodyPr>
          <a:lstStyle/>
          <a:p>
            <a:pPr algn="ctr"/>
            <a:r>
              <a:rPr lang="ru-RU" sz="1650" dirty="0">
                <a:latin typeface="Times New Roman" panose="02020603050405020304" pitchFamily="18" charset="0"/>
                <a:ea typeface="Calibri" panose="020F0502020204030204" pitchFamily="34" charset="0"/>
                <a:cs typeface="Times New Roman" panose="02020603050405020304" pitchFamily="18" charset="0"/>
              </a:rPr>
              <a:t> </a:t>
            </a:r>
            <a:r>
              <a:rPr lang="ru-RU" sz="165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onotype Corsiva" panose="03010101010201010101" pitchFamily="66" charset="0"/>
                <a:ea typeface="Calibri" panose="020F0502020204030204" pitchFamily="34" charset="0"/>
                <a:cs typeface="Times New Roman" panose="02020603050405020304" pitchFamily="18" charset="0"/>
              </a:rPr>
              <a:t>«Не следует забывать, что основной закон детского творчества заключается в том, что ценность его следует видеть не в продукте творчества, важно то, что они создают, творят, упражняются в творческом воображении и его воплощении»</a:t>
            </a:r>
          </a:p>
          <a:p>
            <a:pPr algn="r"/>
            <a:r>
              <a:rPr lang="ru-RU" sz="165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onotype Corsiva" panose="03010101010201010101" pitchFamily="66" charset="0"/>
                <a:ea typeface="Calibri" panose="020F0502020204030204" pitchFamily="34" charset="0"/>
                <a:cs typeface="Times New Roman" panose="02020603050405020304" pitchFamily="18" charset="0"/>
              </a:rPr>
              <a:t> JI.C. Выготский</a:t>
            </a:r>
          </a:p>
        </p:txBody>
      </p:sp>
      <p:sp>
        <p:nvSpPr>
          <p:cNvPr id="10" name="Прямоугольник 9"/>
          <p:cNvSpPr/>
          <p:nvPr/>
        </p:nvSpPr>
        <p:spPr>
          <a:xfrm>
            <a:off x="1837990" y="2183432"/>
            <a:ext cx="5476741" cy="4185761"/>
          </a:xfrm>
          <a:prstGeom prst="rect">
            <a:avLst/>
          </a:prstGeom>
        </p:spPr>
        <p:txBody>
          <a:bodyPr wrap="square">
            <a:spAutoFit/>
          </a:bodyPr>
          <a:lstStyle/>
          <a:p>
            <a:pPr algn="ctr"/>
            <a:r>
              <a:rPr lang="ru-RU" sz="1400" b="1" dirty="0">
                <a:latin typeface="Times New Roman" panose="02020603050405020304" pitchFamily="18" charset="0"/>
                <a:ea typeface="Calibri" panose="020F0502020204030204" pitchFamily="34" charset="0"/>
                <a:cs typeface="Times New Roman" panose="02020603050405020304" pitchFamily="18" charset="0"/>
              </a:rPr>
              <a:t>Актуальность</a:t>
            </a:r>
            <a:endParaRPr lang="ru-RU" sz="1400" b="1"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latin typeface="Times New Roman" panose="02020603050405020304" pitchFamily="18" charset="0"/>
                <a:ea typeface="Calibri" panose="020F0502020204030204" pitchFamily="34" charset="0"/>
                <a:cs typeface="Times New Roman" panose="02020603050405020304" pitchFamily="18" charset="0"/>
              </a:rPr>
              <a:t>Мир детства, внутренний мир ребенка – ключ ко многим волнующим проблемам нашей жизни. Театр – особый и прекрасный мир! Театр – это игра! Не игра-забава, а игра-модель, игра-поведение, игровое состояние личности и коллектива, самой жизни. Театр для ребёнка серьёзное и настоящее дело: эта игра нужна ему для того, чтобы определиться, чтобы изучить себя, измерить, оценить свои возможности.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latin typeface="Times New Roman" panose="02020603050405020304" pitchFamily="18" charset="0"/>
                <a:ea typeface="Calibri" panose="020F0502020204030204" pitchFamily="34" charset="0"/>
                <a:cs typeface="Times New Roman" panose="02020603050405020304" pitchFamily="18" charset="0"/>
              </a:rPr>
              <a:t>Самый короткий путь эмоционального раскрепощения ребенка, снятия зажатости, обучения чувствованию и художественному воображению – это путь через игру, фантазирование, сочинительство. Все это может дать театрализованная деятельность.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latin typeface="Times New Roman" panose="02020603050405020304" pitchFamily="18" charset="0"/>
                <a:ea typeface="Calibri" panose="020F0502020204030204" pitchFamily="34" charset="0"/>
                <a:cs typeface="Times New Roman" panose="02020603050405020304" pitchFamily="18" charset="0"/>
              </a:rPr>
              <a:t>Для того, чтобы ребенок проявил творчество, необходимо обогатить его жизненный опыт яркими художественными впечатлениями, дать необходимые знания и умения. Чем богаче опыт малыша, тем ярче будут творческие проявления в разных видах деятельности. Поэтому так важно с самого раннего детства приобщать ребенка к музыке, театру, литературе, живописи. Чем раньше начать развивать детское творчество, тем больших результатов можно достигнуть.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p:cNvPicPr>
            <a:picLocks noChangeAspect="1"/>
          </p:cNvPicPr>
          <p:nvPr/>
        </p:nvPicPr>
        <p:blipFill>
          <a:blip r:embed="rId2"/>
          <a:stretch>
            <a:fillRect/>
          </a:stretch>
        </p:blipFill>
        <p:spPr>
          <a:xfrm>
            <a:off x="7138115" y="2684766"/>
            <a:ext cx="1935698" cy="2752177"/>
          </a:xfrm>
          <a:prstGeom prst="rect">
            <a:avLst/>
          </a:prstGeom>
        </p:spPr>
      </p:pic>
      <p:pic>
        <p:nvPicPr>
          <p:cNvPr id="14" name="Picture 1" descr="C:\Users\КОТЯ\Desktop\анимашки\0_8f5d9_281b9a29_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41" y="3387949"/>
            <a:ext cx="1714049" cy="221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221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anim calcmode="lin" valueType="num">
                                      <p:cBhvr>
                                        <p:cTn id="8" dur="1500" fill="hold"/>
                                        <p:tgtEl>
                                          <p:spTgt spid="14"/>
                                        </p:tgtEl>
                                        <p:attrNameLst>
                                          <p:attrName>ppt_x</p:attrName>
                                        </p:attrNameLst>
                                      </p:cBhvr>
                                      <p:tavLst>
                                        <p:tav tm="0">
                                          <p:val>
                                            <p:strVal val="#ppt_x"/>
                                          </p:val>
                                        </p:tav>
                                        <p:tav tm="100000">
                                          <p:val>
                                            <p:strVal val="#ppt_x"/>
                                          </p:val>
                                        </p:tav>
                                      </p:tavLst>
                                    </p:anim>
                                    <p:anim calcmode="lin" valueType="num">
                                      <p:cBhvr>
                                        <p:cTn id="9" dur="1500" fill="hold"/>
                                        <p:tgtEl>
                                          <p:spTgt spid="14"/>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1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backgroundRemoval t="0" b="99231" l="0" r="99531"/>
                    </a14:imgEffect>
                  </a14:imgLayer>
                </a14:imgProps>
              </a:ext>
            </a:extLst>
          </a:blip>
          <a:stretch>
            <a:fillRect/>
          </a:stretch>
        </p:blipFill>
        <p:spPr>
          <a:xfrm>
            <a:off x="5792273" y="1981591"/>
            <a:ext cx="3158544" cy="1924738"/>
          </a:xfrm>
          <a:prstGeom prst="rect">
            <a:avLst/>
          </a:prstGeom>
        </p:spPr>
      </p:pic>
      <p:sp>
        <p:nvSpPr>
          <p:cNvPr id="7" name="Прямоугольник 6"/>
          <p:cNvSpPr/>
          <p:nvPr/>
        </p:nvSpPr>
        <p:spPr>
          <a:xfrm>
            <a:off x="628620" y="631415"/>
            <a:ext cx="6387899" cy="1127616"/>
          </a:xfrm>
          <a:prstGeom prst="rect">
            <a:avLst/>
          </a:prstGeom>
        </p:spPr>
        <p:txBody>
          <a:bodyPr wrap="square">
            <a:spAutoFit/>
            <a:scene3d>
              <a:camera prst="orthographicFront"/>
              <a:lightRig rig="threePt" dir="t"/>
            </a:scene3d>
            <a:sp3d extrusionH="57150">
              <a:bevelT w="38100" h="38100" prst="convex"/>
            </a:sp3d>
          </a:bodyPr>
          <a:lstStyle/>
          <a:p>
            <a:pPr algn="ctr">
              <a:lnSpc>
                <a:spcPct val="115000"/>
              </a:lnSpc>
            </a:pPr>
            <a:r>
              <a:rPr lang="ru-RU" sz="1950" b="1" spc="38" dirty="0">
                <a:ln w="0"/>
                <a:solidFill>
                  <a:schemeClr val="bg2"/>
                </a:solidFill>
                <a:effectLst>
                  <a:outerShdw blurRad="50800" dist="38100" dir="81000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Цель:</a:t>
            </a:r>
            <a:r>
              <a:rPr lang="ru-RU" sz="1950" b="1" spc="38"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1950" b="1" spc="38"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950" b="1" spc="38"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Развитие творческих способностей </a:t>
            </a:r>
            <a:r>
              <a:rPr lang="en-US" sz="1950" b="1" spc="38"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950" b="1" spc="38"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детей средствами театрального </a:t>
            </a:r>
            <a:r>
              <a:rPr lang="en-US" sz="1950" b="1" spc="38"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950" b="1" spc="38"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искусства.</a:t>
            </a:r>
            <a:endParaRPr lang="ru-RU" sz="1950" b="1" spc="38"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353587" y="2250904"/>
            <a:ext cx="5170868" cy="4241161"/>
          </a:xfrm>
          <a:prstGeom prst="rect">
            <a:avLst/>
          </a:prstGeom>
        </p:spPr>
        <p:txBody>
          <a:bodyPr wrap="square">
            <a:spAutoFit/>
          </a:bodyPr>
          <a:lstStyle/>
          <a:p>
            <a:pPr algn="just">
              <a:lnSpc>
                <a:spcPct val="115000"/>
              </a:lnSpc>
            </a:pPr>
            <a:r>
              <a:rPr lang="ru-RU" sz="1400" b="1" dirty="0">
                <a:latin typeface="Bookman Old Style" panose="02050604050505020204" pitchFamily="18" charset="0"/>
                <a:ea typeface="Calibri" panose="020F0502020204030204" pitchFamily="34" charset="0"/>
                <a:cs typeface="Times New Roman" panose="02020603050405020304" pitchFamily="18" charset="0"/>
              </a:rPr>
              <a:t>Задачи</a:t>
            </a:r>
            <a:r>
              <a:rPr lang="ru-RU" sz="1400" dirty="0">
                <a:latin typeface="Bookman Old Style" panose="02050604050505020204" pitchFamily="18" charset="0"/>
                <a:ea typeface="Calibri" panose="020F0502020204030204" pitchFamily="34" charset="0"/>
                <a:cs typeface="Times New Roman" panose="02020603050405020304" pitchFamily="18" charset="0"/>
              </a:rPr>
              <a:t>:</a:t>
            </a:r>
          </a:p>
          <a:p>
            <a:pPr marL="257175" indent="-257175" algn="just">
              <a:lnSpc>
                <a:spcPct val="115000"/>
              </a:lnSpc>
              <a:buFont typeface="Symbol" panose="05050102010706020507" pitchFamily="18" charset="2"/>
              <a:buChar char=""/>
            </a:pPr>
            <a:r>
              <a:rPr lang="ru-RU" sz="1400" dirty="0">
                <a:latin typeface="Bookman Old Style" panose="02050604050505020204" pitchFamily="18" charset="0"/>
                <a:ea typeface="Calibri" panose="020F0502020204030204" pitchFamily="34" charset="0"/>
                <a:cs typeface="Times New Roman" panose="02020603050405020304" pitchFamily="18" charset="0"/>
              </a:rPr>
              <a:t>Совершенствовать артистические навыки,  </a:t>
            </a:r>
            <a:r>
              <a:rPr lang="ru-RU" sz="14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исполнительские умения детей </a:t>
            </a:r>
            <a:r>
              <a:rPr lang="ru-RU" sz="1400" dirty="0">
                <a:latin typeface="Bookman Old Style" panose="02050604050505020204" pitchFamily="18" charset="0"/>
                <a:ea typeface="Calibri" panose="020F0502020204030204" pitchFamily="34" charset="0"/>
                <a:cs typeface="Times New Roman" panose="02020603050405020304" pitchFamily="18" charset="0"/>
              </a:rPr>
              <a:t>в процессе переживания и перевоплощения в образ. </a:t>
            </a:r>
          </a:p>
          <a:p>
            <a:pPr marL="257175" indent="-257175" algn="just">
              <a:lnSpc>
                <a:spcPct val="115000"/>
              </a:lnSpc>
              <a:buFont typeface="Symbol" panose="05050102010706020507" pitchFamily="18" charset="2"/>
              <a:buChar char=""/>
            </a:pPr>
            <a:r>
              <a:rPr lang="ru-RU" sz="1400" dirty="0">
                <a:latin typeface="Bookman Old Style" panose="02050604050505020204" pitchFamily="18" charset="0"/>
                <a:ea typeface="Calibri" panose="020F0502020204030204" pitchFamily="34" charset="0"/>
                <a:cs typeface="Times New Roman" panose="02020603050405020304" pitchFamily="18" charset="0"/>
              </a:rPr>
              <a:t>Обогащать театральный опыт ребёнка: знания детей о театре, его истории, театральных профессиях, костюмах, атрибутах, театральной терминологии.</a:t>
            </a:r>
          </a:p>
          <a:p>
            <a:pPr marL="257175" indent="-257175" algn="just">
              <a:lnSpc>
                <a:spcPct val="115000"/>
              </a:lnSpc>
              <a:buFont typeface="Symbol" panose="05050102010706020507" pitchFamily="18" charset="2"/>
              <a:buChar char=""/>
            </a:pPr>
            <a:r>
              <a:rPr lang="ru-RU" sz="1400" dirty="0">
                <a:latin typeface="Bookman Old Style" panose="02050604050505020204" pitchFamily="18" charset="0"/>
                <a:ea typeface="Calibri" panose="020F0502020204030204" pitchFamily="34" charset="0"/>
                <a:cs typeface="Times New Roman" panose="02020603050405020304" pitchFamily="18" charset="0"/>
              </a:rPr>
              <a:t>Привлекать детей к режиссерской деятельности (подготовке афиш, декораций и атрибутов, подбору музыкального сопровождения).</a:t>
            </a:r>
          </a:p>
          <a:p>
            <a:pPr marL="257175" indent="-257175" algn="just">
              <a:lnSpc>
                <a:spcPct val="115000"/>
              </a:lnSpc>
              <a:buFont typeface="Symbol" panose="05050102010706020507" pitchFamily="18" charset="2"/>
              <a:buChar char=""/>
            </a:pPr>
            <a:r>
              <a:rPr lang="ru-RU" sz="1400" dirty="0">
                <a:latin typeface="Bookman Old Style" panose="02050604050505020204" pitchFamily="18" charset="0"/>
                <a:ea typeface="Calibri" panose="020F0502020204030204" pitchFamily="34" charset="0"/>
                <a:cs typeface="Times New Roman" panose="02020603050405020304" pitchFamily="18" charset="0"/>
              </a:rPr>
              <a:t>Формировать интерес к деятельности, активно используя игру, нетрадиционные художественные техники и материалы, учитывая индивидуальные особенности каждого ребёнка; развивать художественные способности детей.</a:t>
            </a:r>
          </a:p>
          <a:p>
            <a:pPr algn="just"/>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4"/>
          <a:stretch>
            <a:fillRect/>
          </a:stretch>
        </p:blipFill>
        <p:spPr>
          <a:xfrm>
            <a:off x="6082098" y="4700587"/>
            <a:ext cx="2578894" cy="2157413"/>
          </a:xfrm>
          <a:prstGeom prst="rect">
            <a:avLst/>
          </a:prstGeom>
        </p:spPr>
      </p:pic>
    </p:spTree>
    <p:extLst>
      <p:ext uri="{BB962C8B-B14F-4D97-AF65-F5344CB8AC3E}">
        <p14:creationId xmlns:p14="http://schemas.microsoft.com/office/powerpoint/2010/main" val="2036435412"/>
      </p:ext>
    </p:extLst>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500" fill="hold"/>
                                        <p:tgtEl>
                                          <p:spTgt spid="5"/>
                                        </p:tgtEl>
                                        <p:attrNameLst>
                                          <p:attrName>ppt_w</p:attrName>
                                        </p:attrNameLst>
                                      </p:cBhvr>
                                      <p:tavLst>
                                        <p:tav tm="0">
                                          <p:val>
                                            <p:fltVal val="0"/>
                                          </p:val>
                                        </p:tav>
                                        <p:tav tm="100000">
                                          <p:val>
                                            <p:strVal val="#ppt_w"/>
                                          </p:val>
                                        </p:tav>
                                      </p:tavLst>
                                    </p:anim>
                                    <p:anim calcmode="lin" valueType="num">
                                      <p:cBhvr>
                                        <p:cTn id="13" dur="1500" fill="hold"/>
                                        <p:tgtEl>
                                          <p:spTgt spid="5"/>
                                        </p:tgtEl>
                                        <p:attrNameLst>
                                          <p:attrName>ppt_h</p:attrName>
                                        </p:attrNameLst>
                                      </p:cBhvr>
                                      <p:tavLst>
                                        <p:tav tm="0">
                                          <p:val>
                                            <p:fltVal val="0"/>
                                          </p:val>
                                        </p:tav>
                                        <p:tav tm="100000">
                                          <p:val>
                                            <p:strVal val="#ppt_h"/>
                                          </p:val>
                                        </p:tav>
                                      </p:tavLst>
                                    </p:anim>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1500"/>
                                        <p:tgtEl>
                                          <p:spTgt spid="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500" fill="hold"/>
                                        <p:tgtEl>
                                          <p:spTgt spid="9"/>
                                        </p:tgtEl>
                                        <p:attrNameLst>
                                          <p:attrName>ppt_w</p:attrName>
                                        </p:attrNameLst>
                                      </p:cBhvr>
                                      <p:tavLst>
                                        <p:tav tm="0">
                                          <p:val>
                                            <p:strVal val="#ppt_w+.3"/>
                                          </p:val>
                                        </p:tav>
                                        <p:tav tm="100000">
                                          <p:val>
                                            <p:strVal val="#ppt_w"/>
                                          </p:val>
                                        </p:tav>
                                      </p:tavLst>
                                    </p:anim>
                                    <p:anim calcmode="lin" valueType="num">
                                      <p:cBhvr>
                                        <p:cTn id="20" dur="1500" fill="hold"/>
                                        <p:tgtEl>
                                          <p:spTgt spid="9"/>
                                        </p:tgtEl>
                                        <p:attrNameLst>
                                          <p:attrName>ppt_h</p:attrName>
                                        </p:attrNameLst>
                                      </p:cBhvr>
                                      <p:tavLst>
                                        <p:tav tm="0">
                                          <p:val>
                                            <p:strVal val="#ppt_h"/>
                                          </p:val>
                                        </p:tav>
                                        <p:tav tm="100000">
                                          <p:val>
                                            <p:strVal val="#ppt_h"/>
                                          </p:val>
                                        </p:tav>
                                      </p:tavLst>
                                    </p:anim>
                                    <p:animEffect transition="in" filter="fade">
                                      <p:cBhvr>
                                        <p:cTn id="2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Лента лицом вниз 6"/>
          <p:cNvSpPr/>
          <p:nvPr/>
        </p:nvSpPr>
        <p:spPr>
          <a:xfrm>
            <a:off x="270550" y="300202"/>
            <a:ext cx="4313739" cy="997308"/>
          </a:xfrm>
          <a:prstGeom prst="ribbon">
            <a:avLst>
              <a:gd name="adj1" fmla="val 19573"/>
              <a:gd name="adj2" fmla="val 50000"/>
            </a:avLst>
          </a:prstGeom>
          <a:ln/>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defRPr/>
            </a:pPr>
            <a:r>
              <a:rPr lang="ru-RU" sz="1350" kern="0" dirty="0">
                <a:ln w="0"/>
                <a:solidFill>
                  <a:schemeClr val="accent1"/>
                </a:solidFill>
                <a:effectLst>
                  <a:outerShdw blurRad="50800" dist="38100" dir="8100000" algn="tr" rotWithShape="0">
                    <a:prstClr val="black">
                      <a:alpha val="40000"/>
                    </a:prstClr>
                  </a:outerShdw>
                </a:effectLst>
                <a:latin typeface="Bookman Old Style" panose="02050604050505020204" pitchFamily="18" charset="0"/>
                <a:ea typeface="Calibri" panose="020F0502020204030204" pitchFamily="34" charset="0"/>
                <a:cs typeface="Times New Roman" panose="02020603050405020304" pitchFamily="18" charset="0"/>
              </a:rPr>
              <a:t>ТЕАТРАЛИЗОВАННЫЕ ИГРЫ </a:t>
            </a:r>
          </a:p>
        </p:txBody>
      </p:sp>
      <p:sp>
        <p:nvSpPr>
          <p:cNvPr id="8" name="Солнце 7"/>
          <p:cNvSpPr/>
          <p:nvPr/>
        </p:nvSpPr>
        <p:spPr>
          <a:xfrm>
            <a:off x="5254938" y="934600"/>
            <a:ext cx="3592848" cy="1783886"/>
          </a:xfrm>
          <a:prstGeom prst="sun">
            <a:avLst>
              <a:gd name="adj" fmla="val 12500"/>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scene3d>
              <a:camera prst="orthographicFront"/>
              <a:lightRig rig="threePt" dir="t"/>
            </a:scene3d>
            <a:sp3d extrusionH="57150">
              <a:bevelT w="82550" h="38100" prst="coolSlant"/>
            </a:sp3d>
          </a:bodyPr>
          <a:lstStyle/>
          <a:p>
            <a:pPr algn="ctr" defTabSz="685800">
              <a:lnSpc>
                <a:spcPct val="107000"/>
              </a:lnSpc>
              <a:spcAft>
                <a:spcPts val="600"/>
              </a:spcAft>
              <a:defRPr/>
            </a:pPr>
            <a:r>
              <a:rPr lang="ru-RU" sz="1500" b="1" kern="0" dirty="0">
                <a:ln w="9525">
                  <a:solidFill>
                    <a:schemeClr val="bg1"/>
                  </a:solidFill>
                  <a:prstDash val="solid"/>
                </a:ln>
                <a:solidFill>
                  <a:schemeClr val="accent5"/>
                </a:solidFill>
                <a:effectLst>
                  <a:outerShdw blurRad="50800" dist="38100" algn="l" rotWithShape="0">
                    <a:prstClr val="black">
                      <a:alpha val="40000"/>
                    </a:prstClr>
                  </a:outerShdw>
                </a:effectLst>
                <a:latin typeface="Bookman Old Style" panose="02050604050505020204" pitchFamily="18" charset="0"/>
                <a:ea typeface="Calibri" panose="020F0502020204030204" pitchFamily="34" charset="0"/>
                <a:cs typeface="Times New Roman" panose="02020603050405020304" pitchFamily="18" charset="0"/>
              </a:rPr>
              <a:t>РЕЖИССЕРСКИЕ ИГРЫ</a:t>
            </a:r>
          </a:p>
        </p:txBody>
      </p:sp>
      <p:sp>
        <p:nvSpPr>
          <p:cNvPr id="9" name="Солнце 8"/>
          <p:cNvSpPr/>
          <p:nvPr/>
        </p:nvSpPr>
        <p:spPr>
          <a:xfrm>
            <a:off x="1442401" y="1822831"/>
            <a:ext cx="4056845" cy="1826433"/>
          </a:xfrm>
          <a:prstGeom prst="sun">
            <a:avLst>
              <a:gd name="adj" fmla="val 1948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defRPr/>
            </a:pPr>
            <a:r>
              <a:rPr lang="ru-RU" sz="1350" b="1" kern="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okman Old Style" panose="02050604050505020204" pitchFamily="18" charset="0"/>
                <a:ea typeface="Calibri" panose="020F0502020204030204" pitchFamily="34" charset="0"/>
                <a:cs typeface="Times New Roman" panose="02020603050405020304" pitchFamily="18" charset="0"/>
              </a:rPr>
              <a:t>ИГРЫ - ДРАМАТИЗАЦИИ</a:t>
            </a:r>
          </a:p>
        </p:txBody>
      </p:sp>
      <p:cxnSp>
        <p:nvCxnSpPr>
          <p:cNvPr id="10" name="Соединительная линия уступом 9"/>
          <p:cNvCxnSpPr/>
          <p:nvPr/>
        </p:nvCxnSpPr>
        <p:spPr>
          <a:xfrm>
            <a:off x="2987021" y="1473489"/>
            <a:ext cx="2691827" cy="224216"/>
          </a:xfrm>
          <a:prstGeom prst="bentConnector3">
            <a:avLst>
              <a:gd name="adj1" fmla="val 50000"/>
            </a:avLst>
          </a:prstGeom>
          <a:ln>
            <a:tailEnd type="triangle"/>
          </a:ln>
          <a:scene3d>
            <a:camera prst="orthographicFront"/>
            <a:lightRig rig="threePt" dir="t"/>
          </a:scene3d>
          <a:sp3d>
            <a:bevelT prst="convex"/>
          </a:sp3d>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p:nvPr/>
        </p:nvCxnSpPr>
        <p:spPr>
          <a:xfrm>
            <a:off x="2457056" y="1422224"/>
            <a:ext cx="444321" cy="7273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Вертикальный свиток 18"/>
          <p:cNvSpPr/>
          <p:nvPr/>
        </p:nvSpPr>
        <p:spPr>
          <a:xfrm>
            <a:off x="5603648" y="2971781"/>
            <a:ext cx="2895427" cy="2538758"/>
          </a:xfrm>
          <a:prstGeom prst="verticalScroll">
            <a:avLst/>
          </a:prstGeom>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257175" indent="-257175" defTabSz="685800">
              <a:buFont typeface="Wingdings" panose="05000000000000000000" pitchFamily="2" charset="2"/>
              <a:buChar char=""/>
              <a:defRPr/>
            </a:pPr>
            <a:r>
              <a:rPr lang="ru-RU" sz="1400" kern="0" dirty="0">
                <a:ln w="0"/>
                <a:solidFill>
                  <a:schemeClr val="tx1"/>
                </a:solidFill>
                <a:effectLst>
                  <a:outerShdw blurRad="50800" dist="38100" dir="8100000" algn="tr" rotWithShape="0">
                    <a:prstClr val="black">
                      <a:alpha val="40000"/>
                    </a:prstClr>
                  </a:outerShdw>
                </a:effectLst>
                <a:latin typeface="Georgia" panose="02040502050405020303" pitchFamily="18" charset="0"/>
                <a:ea typeface="Calibri" panose="020F0502020204030204" pitchFamily="34" charset="0"/>
                <a:cs typeface="Times New Roman" panose="02020603050405020304" pitchFamily="18" charset="0"/>
              </a:rPr>
              <a:t>НАСТОЛЬНЫЙ ТЕАТР;</a:t>
            </a:r>
          </a:p>
          <a:p>
            <a:pPr marL="257175" indent="-257175" defTabSz="685800">
              <a:buFont typeface="Wingdings" panose="05000000000000000000" pitchFamily="2" charset="2"/>
              <a:buChar char=""/>
              <a:defRPr/>
            </a:pPr>
            <a:r>
              <a:rPr lang="ru-RU" sz="1400" kern="0" dirty="0">
                <a:ln w="0"/>
                <a:solidFill>
                  <a:schemeClr val="tx1"/>
                </a:solidFill>
                <a:effectLst>
                  <a:outerShdw blurRad="50800" dist="38100" dir="8100000" algn="tr" rotWithShape="0">
                    <a:prstClr val="black">
                      <a:alpha val="40000"/>
                    </a:prstClr>
                  </a:outerShdw>
                </a:effectLst>
                <a:latin typeface="Georgia" panose="02040502050405020303" pitchFamily="18" charset="0"/>
                <a:ea typeface="Calibri" panose="020F0502020204030204" pitchFamily="34" charset="0"/>
                <a:cs typeface="Times New Roman" panose="02020603050405020304" pitchFamily="18" charset="0"/>
              </a:rPr>
              <a:t>ПАЛЬЧИКОВЫЙ ТЕАТР;</a:t>
            </a:r>
            <a:endParaRPr lang="ru-RU" sz="1400" kern="0" dirty="0">
              <a:ln w="0"/>
              <a:solidFill>
                <a:schemeClr val="tx1"/>
              </a:solidFill>
              <a:effectLst>
                <a:outerShdw blurRad="50800" dist="38100" dir="8100000" algn="tr" rotWithShape="0">
                  <a:prstClr val="black">
                    <a:alpha val="40000"/>
                  </a:prstClr>
                </a:outerShdw>
              </a:effectLst>
              <a:latin typeface="Calibri"/>
              <a:ea typeface="Calibri" panose="020F0502020204030204" pitchFamily="34" charset="0"/>
              <a:cs typeface="Times New Roman" panose="02020603050405020304" pitchFamily="18" charset="0"/>
            </a:endParaRPr>
          </a:p>
          <a:p>
            <a:pPr marL="257175" indent="-257175" defTabSz="685800">
              <a:buFont typeface="Wingdings" panose="05000000000000000000" pitchFamily="2" charset="2"/>
              <a:buChar char=""/>
              <a:defRPr/>
            </a:pPr>
            <a:r>
              <a:rPr lang="ru-RU" sz="1400" kern="0" dirty="0">
                <a:ln w="0"/>
                <a:solidFill>
                  <a:schemeClr val="tx1"/>
                </a:solidFill>
                <a:effectLst>
                  <a:outerShdw blurRad="50800" dist="38100" dir="8100000" algn="tr" rotWithShape="0">
                    <a:prstClr val="black">
                      <a:alpha val="40000"/>
                    </a:prstClr>
                  </a:outerShdw>
                </a:effectLst>
                <a:latin typeface="Georgia" panose="02040502050405020303" pitchFamily="18" charset="0"/>
                <a:ea typeface="Calibri" panose="020F0502020204030204" pitchFamily="34" charset="0"/>
                <a:cs typeface="Times New Roman" panose="02020603050405020304" pitchFamily="18" charset="0"/>
              </a:rPr>
              <a:t>ТЕНЕВОЙ ТЕАТР;</a:t>
            </a:r>
            <a:endParaRPr lang="ru-RU" sz="1400" kern="0" dirty="0">
              <a:ln w="0"/>
              <a:solidFill>
                <a:schemeClr val="tx1"/>
              </a:solidFill>
              <a:effectLst>
                <a:outerShdw blurRad="50800" dist="38100" dir="8100000" algn="tr" rotWithShape="0">
                  <a:prstClr val="black">
                    <a:alpha val="40000"/>
                  </a:prstClr>
                </a:outerShdw>
              </a:effectLst>
              <a:latin typeface="Calibri"/>
              <a:ea typeface="Calibri" panose="020F0502020204030204" pitchFamily="34" charset="0"/>
              <a:cs typeface="Times New Roman" panose="02020603050405020304" pitchFamily="18" charset="0"/>
            </a:endParaRPr>
          </a:p>
          <a:p>
            <a:pPr marL="257175" indent="-257175" defTabSz="685800">
              <a:buFont typeface="Wingdings" panose="05000000000000000000" pitchFamily="2" charset="2"/>
              <a:buChar char=""/>
              <a:defRPr/>
            </a:pPr>
            <a:r>
              <a:rPr lang="ru-RU" sz="1400" kern="0" dirty="0">
                <a:ln w="0"/>
                <a:solidFill>
                  <a:schemeClr val="tx1"/>
                </a:solidFill>
                <a:effectLst>
                  <a:outerShdw blurRad="50800" dist="38100" dir="8100000" algn="tr" rotWithShape="0">
                    <a:prstClr val="black">
                      <a:alpha val="40000"/>
                    </a:prstClr>
                  </a:outerShdw>
                </a:effectLst>
                <a:latin typeface="Georgia" panose="02040502050405020303" pitchFamily="18" charset="0"/>
                <a:ea typeface="Calibri" panose="020F0502020204030204" pitchFamily="34" charset="0"/>
                <a:cs typeface="Times New Roman" panose="02020603050405020304" pitchFamily="18" charset="0"/>
              </a:rPr>
              <a:t>ТЕАТР НА ФЛАНЕЛЕГРАФЕ.</a:t>
            </a:r>
            <a:endParaRPr lang="ru-RU" sz="1400" kern="0" dirty="0">
              <a:ln w="0"/>
              <a:solidFill>
                <a:schemeClr val="tx1"/>
              </a:solidFill>
              <a:effectLst>
                <a:outerShdw blurRad="50800" dist="38100" dir="8100000" algn="tr" rotWithShape="0">
                  <a:prstClr val="black">
                    <a:alpha val="40000"/>
                  </a:prstClr>
                </a:outerShdw>
              </a:effectLst>
              <a:latin typeface="Calibri"/>
              <a:ea typeface="Calibri" panose="020F0502020204030204" pitchFamily="34" charset="0"/>
              <a:cs typeface="Times New Roman" panose="02020603050405020304" pitchFamily="18" charset="0"/>
            </a:endParaRPr>
          </a:p>
        </p:txBody>
      </p:sp>
      <p:sp>
        <p:nvSpPr>
          <p:cNvPr id="20" name="Вертикальный свиток 19"/>
          <p:cNvSpPr/>
          <p:nvPr/>
        </p:nvSpPr>
        <p:spPr>
          <a:xfrm>
            <a:off x="2427419" y="3774390"/>
            <a:ext cx="2631290" cy="2296537"/>
          </a:xfrm>
          <a:prstGeom prst="verticalScroll">
            <a:avLst/>
          </a:prstGeom>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defRPr/>
            </a:pPr>
            <a:r>
              <a:rPr lang="ru-RU" sz="1400" kern="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a typeface="Calibri" panose="020F0502020204030204" pitchFamily="34" charset="0"/>
                <a:cs typeface="Times New Roman" panose="02020603050405020304" pitchFamily="18" charset="0"/>
              </a:rPr>
              <a:t>СОБСТВЕННЫЕ ДЕЙСТВИЯ ИСПОЛНИТЕЛЯ РОЛИ </a:t>
            </a:r>
            <a:endParaRPr lang="en-US" sz="1400" kern="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a typeface="Calibri" panose="020F0502020204030204" pitchFamily="34" charset="0"/>
              <a:cs typeface="Times New Roman" panose="02020603050405020304" pitchFamily="18" charset="0"/>
            </a:endParaRPr>
          </a:p>
          <a:p>
            <a:pPr algn="ctr" defTabSz="685800">
              <a:lnSpc>
                <a:spcPct val="107000"/>
              </a:lnSpc>
              <a:spcAft>
                <a:spcPts val="600"/>
              </a:spcAft>
              <a:defRPr/>
            </a:pPr>
            <a:r>
              <a:rPr lang="ru-RU" sz="1400" kern="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a typeface="Calibri" panose="020F0502020204030204" pitchFamily="34" charset="0"/>
                <a:cs typeface="Times New Roman" panose="02020603050405020304" pitchFamily="18" charset="0"/>
              </a:rPr>
              <a:t>(ИНТОНАЦИЯ, МИМИКА, ПАНТОМИМА)</a:t>
            </a:r>
          </a:p>
        </p:txBody>
      </p:sp>
      <p:pic>
        <p:nvPicPr>
          <p:cNvPr id="21" name="Рисунок 20"/>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rot="21011913">
            <a:off x="5717361" y="5644157"/>
            <a:ext cx="3119907" cy="719978"/>
          </a:xfrm>
          <a:prstGeom prst="rect">
            <a:avLst/>
          </a:prstGeom>
        </p:spPr>
      </p:pic>
      <p:pic>
        <p:nvPicPr>
          <p:cNvPr id="22" name="Picture 2" descr="C:\Users\КОТЯ\Desktop\анимашки\1279038992_titul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581" b="99174" l="0" r="100000"/>
                    </a14:imgEffect>
                  </a14:imgLayer>
                </a14:imgProps>
              </a:ext>
              <a:ext uri="{28A0092B-C50C-407E-A947-70E740481C1C}">
                <a14:useLocalDpi xmlns:a14="http://schemas.microsoft.com/office/drawing/2010/main" val="0"/>
              </a:ext>
            </a:extLst>
          </a:blip>
          <a:srcRect/>
          <a:stretch>
            <a:fillRect/>
          </a:stretch>
        </p:blipFill>
        <p:spPr bwMode="auto">
          <a:xfrm rot="21234474">
            <a:off x="163751" y="4593395"/>
            <a:ext cx="2273913" cy="183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76833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anim calcmode="lin" valueType="num">
                                      <p:cBhvr>
                                        <p:cTn id="8" dur="1500" fill="hold"/>
                                        <p:tgtEl>
                                          <p:spTgt spid="22"/>
                                        </p:tgtEl>
                                        <p:attrNameLst>
                                          <p:attrName>ppt_x</p:attrName>
                                        </p:attrNameLst>
                                      </p:cBhvr>
                                      <p:tavLst>
                                        <p:tav tm="0">
                                          <p:val>
                                            <p:strVal val="#ppt_x"/>
                                          </p:val>
                                        </p:tav>
                                        <p:tav tm="100000">
                                          <p:val>
                                            <p:strVal val="#ppt_x"/>
                                          </p:val>
                                        </p:tav>
                                      </p:tavLst>
                                    </p:anim>
                                    <p:anim calcmode="lin" valueType="num">
                                      <p:cBhvr>
                                        <p:cTn id="9" dur="1350" decel="100000" fill="hold"/>
                                        <p:tgtEl>
                                          <p:spTgt spid="22"/>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22"/>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500"/>
                                        <p:tgtEl>
                                          <p:spTgt spid="7"/>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500"/>
                                        <p:tgtEl>
                                          <p:spTgt spid="9"/>
                                        </p:tgtEl>
                                      </p:cBhvr>
                                    </p:animEffect>
                                    <p:anim calcmode="lin" valueType="num">
                                      <p:cBhvr>
                                        <p:cTn id="17" dur="1500" fill="hold"/>
                                        <p:tgtEl>
                                          <p:spTgt spid="9"/>
                                        </p:tgtEl>
                                        <p:attrNameLst>
                                          <p:attrName>ppt_x</p:attrName>
                                        </p:attrNameLst>
                                      </p:cBhvr>
                                      <p:tavLst>
                                        <p:tav tm="0">
                                          <p:val>
                                            <p:strVal val="#ppt_x"/>
                                          </p:val>
                                        </p:tav>
                                        <p:tav tm="100000">
                                          <p:val>
                                            <p:strVal val="#ppt_x"/>
                                          </p:val>
                                        </p:tav>
                                      </p:tavLst>
                                    </p:anim>
                                    <p:anim calcmode="lin" valueType="num">
                                      <p:cBhvr>
                                        <p:cTn id="18" dur="1500" fill="hold"/>
                                        <p:tgtEl>
                                          <p:spTgt spid="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500"/>
                                        <p:tgtEl>
                                          <p:spTgt spid="8"/>
                                        </p:tgtEl>
                                      </p:cBhvr>
                                    </p:animEffect>
                                    <p:anim calcmode="lin" valueType="num">
                                      <p:cBhvr>
                                        <p:cTn id="22" dur="1500" fill="hold"/>
                                        <p:tgtEl>
                                          <p:spTgt spid="8"/>
                                        </p:tgtEl>
                                        <p:attrNameLst>
                                          <p:attrName>ppt_x</p:attrName>
                                        </p:attrNameLst>
                                      </p:cBhvr>
                                      <p:tavLst>
                                        <p:tav tm="0">
                                          <p:val>
                                            <p:strVal val="#ppt_x"/>
                                          </p:val>
                                        </p:tav>
                                        <p:tav tm="100000">
                                          <p:val>
                                            <p:strVal val="#ppt_x"/>
                                          </p:val>
                                        </p:tav>
                                      </p:tavLst>
                                    </p:anim>
                                    <p:anim calcmode="lin" valueType="num">
                                      <p:cBhvr>
                                        <p:cTn id="23" dur="15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500"/>
                                        <p:tgtEl>
                                          <p:spTgt spid="20"/>
                                        </p:tgtEl>
                                      </p:cBhvr>
                                    </p:animEffect>
                                    <p:anim calcmode="lin" valueType="num">
                                      <p:cBhvr>
                                        <p:cTn id="27" dur="1500" fill="hold"/>
                                        <p:tgtEl>
                                          <p:spTgt spid="20"/>
                                        </p:tgtEl>
                                        <p:attrNameLst>
                                          <p:attrName>ppt_x</p:attrName>
                                        </p:attrNameLst>
                                      </p:cBhvr>
                                      <p:tavLst>
                                        <p:tav tm="0">
                                          <p:val>
                                            <p:strVal val="#ppt_x"/>
                                          </p:val>
                                        </p:tav>
                                        <p:tav tm="100000">
                                          <p:val>
                                            <p:strVal val="#ppt_x"/>
                                          </p:val>
                                        </p:tav>
                                      </p:tavLst>
                                    </p:anim>
                                    <p:anim calcmode="lin" valueType="num">
                                      <p:cBhvr>
                                        <p:cTn id="28" dur="15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500"/>
                                        <p:tgtEl>
                                          <p:spTgt spid="19"/>
                                        </p:tgtEl>
                                      </p:cBhvr>
                                    </p:animEffect>
                                    <p:anim calcmode="lin" valueType="num">
                                      <p:cBhvr>
                                        <p:cTn id="32" dur="1500" fill="hold"/>
                                        <p:tgtEl>
                                          <p:spTgt spid="19"/>
                                        </p:tgtEl>
                                        <p:attrNameLst>
                                          <p:attrName>ppt_x</p:attrName>
                                        </p:attrNameLst>
                                      </p:cBhvr>
                                      <p:tavLst>
                                        <p:tav tm="0">
                                          <p:val>
                                            <p:strVal val="#ppt_x"/>
                                          </p:val>
                                        </p:tav>
                                        <p:tav tm="100000">
                                          <p:val>
                                            <p:strVal val="#ppt_x"/>
                                          </p:val>
                                        </p:tav>
                                      </p:tavLst>
                                    </p:anim>
                                    <p:anim calcmode="lin" valueType="num">
                                      <p:cBhvr>
                                        <p:cTn id="33" dur="1500" fill="hold"/>
                                        <p:tgtEl>
                                          <p:spTgt spid="19"/>
                                        </p:tgtEl>
                                        <p:attrNameLst>
                                          <p:attrName>ppt_y</p:attrName>
                                        </p:attrNameLst>
                                      </p:cBhvr>
                                      <p:tavLst>
                                        <p:tav tm="0">
                                          <p:val>
                                            <p:strVal val="#ppt_y+.1"/>
                                          </p:val>
                                        </p:tav>
                                        <p:tav tm="100000">
                                          <p:val>
                                            <p:strVal val="#ppt_y"/>
                                          </p:val>
                                        </p:tav>
                                      </p:tavLst>
                                    </p:anim>
                                  </p:childTnLst>
                                </p:cTn>
                              </p:par>
                              <p:par>
                                <p:cTn id="34" presetID="16" presetClass="entr" presetSubtype="2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439871" y="232969"/>
            <a:ext cx="2810051" cy="6232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scene3d>
              <a:camera prst="orthographicFront"/>
              <a:lightRig rig="brightRoom" dir="t"/>
            </a:scene3d>
            <a:sp3d extrusionH="57150" contourW="6350" prstMaterial="plastic">
              <a:bevelT w="20320" h="20320" prst="angle"/>
              <a:contourClr>
                <a:schemeClr val="accent1">
                  <a:tint val="100000"/>
                  <a:shade val="100000"/>
                  <a:hueMod val="100000"/>
                  <a:satMod val="100000"/>
                </a:schemeClr>
              </a:contourClr>
            </a:sp3d>
          </a:bodyPr>
          <a:lstStyle/>
          <a:p>
            <a:pPr algn="ctr" defTabSz="685800" fontAlgn="base">
              <a:spcBef>
                <a:spcPct val="0"/>
              </a:spcBef>
              <a:spcAft>
                <a:spcPct val="0"/>
              </a:spcAft>
            </a:pPr>
            <a:r>
              <a:rPr lang="ru-RU" b="1" cap="all" dirty="0">
                <a:ln/>
                <a:solidFill>
                  <a:schemeClr val="accent1"/>
                </a:solidFill>
                <a:effectLst>
                  <a:outerShdw blurRad="50800" dist="38100" dir="5400000" algn="t" rotWithShape="0">
                    <a:prstClr val="black">
                      <a:alpha val="40000"/>
                    </a:prstClr>
                  </a:outerShdw>
                  <a:reflection blurRad="10000" stA="55000" endPos="48000" dist="500" dir="5400000" sy="-100000" algn="bl" rotWithShape="0"/>
                </a:effectLst>
                <a:latin typeface="Palatino Linotype" pitchFamily="18" charset="0"/>
                <a:ea typeface="Calibri" pitchFamily="34" charset="0"/>
                <a:cs typeface="Times New Roman" pitchFamily="18" charset="0"/>
              </a:rPr>
              <a:t>Настольный театр игрушек</a:t>
            </a:r>
            <a:endParaRPr lang="ru-RU" b="1" cap="all" dirty="0">
              <a:ln/>
              <a:solidFill>
                <a:schemeClr val="accent1"/>
              </a:solidFill>
              <a:effectLst>
                <a:outerShdw blurRad="50800" dist="38100" dir="5400000" algn="t" rotWithShape="0">
                  <a:prstClr val="black">
                    <a:alpha val="40000"/>
                  </a:prstClr>
                </a:outerShdw>
                <a:reflection blurRad="10000" stA="55000" endPos="48000" dist="500" dir="5400000" sy="-100000" algn="bl" rotWithShape="0"/>
              </a:effectLst>
              <a:latin typeface="Palatino Linotype" pitchFamily="18" charset="0"/>
              <a:cs typeface="Arial" pitchFamily="34" charset="0"/>
            </a:endParaRPr>
          </a:p>
        </p:txBody>
      </p:sp>
      <p:sp>
        <p:nvSpPr>
          <p:cNvPr id="12290" name="Rectangle 2"/>
          <p:cNvSpPr>
            <a:spLocks noChangeArrowheads="1"/>
          </p:cNvSpPr>
          <p:nvPr/>
        </p:nvSpPr>
        <p:spPr bwMode="auto">
          <a:xfrm>
            <a:off x="232048" y="1111590"/>
            <a:ext cx="3348317" cy="235449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ru-RU" sz="1650" dirty="0">
                <a:latin typeface="Palatino Linotype" pitchFamily="18" charset="0"/>
                <a:ea typeface="Calibri" pitchFamily="34" charset="0"/>
                <a:cs typeface="Times New Roman" pitchFamily="18" charset="0"/>
              </a:rPr>
              <a:t>В этом театре используются самые разнообразные игрушки – фабричные и самоделки, из природного и любого другого материала. Здесь фантазия не ограничивается, главное, чтобы игрушки и поделки устойчиво стояли не создавали помех при передвижении.</a:t>
            </a:r>
            <a:endParaRPr lang="ru-RU" sz="1650" dirty="0">
              <a:latin typeface="Palatino Linotype" pitchFamily="18" charset="0"/>
              <a:cs typeface="Arial" pitchFamily="34" charset="0"/>
            </a:endParaRPr>
          </a:p>
        </p:txBody>
      </p:sp>
      <p:sp>
        <p:nvSpPr>
          <p:cNvPr id="12291" name="Rectangle 3"/>
          <p:cNvSpPr>
            <a:spLocks noChangeArrowheads="1"/>
          </p:cNvSpPr>
          <p:nvPr/>
        </p:nvSpPr>
        <p:spPr bwMode="auto">
          <a:xfrm>
            <a:off x="5147497" y="251849"/>
            <a:ext cx="2606040" cy="6232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685800" fontAlgn="base">
              <a:spcBef>
                <a:spcPct val="0"/>
              </a:spcBef>
              <a:spcAft>
                <a:spcPct val="0"/>
              </a:spcAft>
            </a:pPr>
            <a:r>
              <a:rPr lang="ru-RU" b="1" cap="all" dirty="0">
                <a:ln/>
                <a:solidFill>
                  <a:schemeClr val="accent1"/>
                </a:solidFill>
                <a:effectLst>
                  <a:outerShdw blurRad="63500" sx="102000" sy="102000" algn="ctr" rotWithShape="0">
                    <a:prstClr val="black">
                      <a:alpha val="40000"/>
                    </a:prstClr>
                  </a:outerShdw>
                  <a:reflection blurRad="10000" stA="55000" endPos="48000" dist="500" dir="5400000" sy="-100000" algn="bl" rotWithShape="0"/>
                </a:effectLst>
                <a:latin typeface="Palatino Linotype" pitchFamily="18" charset="0"/>
                <a:ea typeface="Calibri" pitchFamily="34" charset="0"/>
                <a:cs typeface="Times New Roman" pitchFamily="18" charset="0"/>
              </a:rPr>
              <a:t>Настольный театр картинок</a:t>
            </a:r>
            <a:endParaRPr lang="ru-RU" b="1" cap="all" dirty="0">
              <a:ln/>
              <a:solidFill>
                <a:schemeClr val="accent1"/>
              </a:solidFill>
              <a:effectLst>
                <a:outerShdw blurRad="63500" sx="102000" sy="102000" algn="ctr" rotWithShape="0">
                  <a:prstClr val="black">
                    <a:alpha val="40000"/>
                  </a:prstClr>
                </a:outerShdw>
                <a:reflection blurRad="10000" stA="55000" endPos="48000" dist="500" dir="5400000" sy="-100000" algn="bl" rotWithShape="0"/>
              </a:effectLst>
              <a:latin typeface="Palatino Linotype" pitchFamily="18" charset="0"/>
              <a:cs typeface="Arial" pitchFamily="34" charset="0"/>
            </a:endParaRPr>
          </a:p>
        </p:txBody>
      </p:sp>
      <p:sp>
        <p:nvSpPr>
          <p:cNvPr id="12292" name="Rectangle 4"/>
          <p:cNvSpPr>
            <a:spLocks noChangeArrowheads="1"/>
          </p:cNvSpPr>
          <p:nvPr/>
        </p:nvSpPr>
        <p:spPr bwMode="auto">
          <a:xfrm>
            <a:off x="4270402" y="1111590"/>
            <a:ext cx="4155141" cy="302390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just" defTabSz="685800" fontAlgn="base">
              <a:spcBef>
                <a:spcPct val="0"/>
              </a:spcBef>
              <a:spcAft>
                <a:spcPct val="0"/>
              </a:spcAft>
            </a:pPr>
            <a:r>
              <a:rPr lang="ru-RU" sz="1200" b="1" dirty="0">
                <a:ln w="11430"/>
                <a:latin typeface="Palatino Linotype" pitchFamily="18" charset="0"/>
                <a:ea typeface="Calibri" pitchFamily="34" charset="0"/>
                <a:cs typeface="Times New Roman" pitchFamily="18" charset="0"/>
              </a:rPr>
              <a:t>Все картинки – персонажи и декорации - сделаны двухсторонними,  так как неизбежны повороты, а чтобы фигурки не падали сделаны опоры.  Действия игрушек и картинок в настольном театре ограничены, поэтому не следует их поднимать и переносить с места на место. Состояние персонажа, его настроение передается  интонацией  ведущего - радостное, грустное, жалобное. Персонажи появляются по ходу, создается элемент </a:t>
            </a:r>
            <a:r>
              <a:rPr lang="ru-RU" sz="1200" b="1" dirty="0" err="1">
                <a:ln w="11430"/>
                <a:latin typeface="Palatino Linotype" pitchFamily="18" charset="0"/>
                <a:ea typeface="Calibri" pitchFamily="34" charset="0"/>
                <a:cs typeface="Times New Roman" pitchFamily="18" charset="0"/>
              </a:rPr>
              <a:t>сюрпризности</a:t>
            </a:r>
            <a:r>
              <a:rPr lang="ru-RU" sz="1200" b="1" dirty="0">
                <a:ln w="11430"/>
                <a:latin typeface="Palatino Linotype" pitchFamily="18" charset="0"/>
                <a:ea typeface="Calibri" pitchFamily="34" charset="0"/>
                <a:cs typeface="Times New Roman" pitchFamily="18" charset="0"/>
              </a:rPr>
              <a:t>. Используются элементы декорации: два-три дерева, лужайка, ручеек и т.д.Для того чтобы не тратить много времени на приготовления необходимо привлекать к ним детей, приучать их фантазировать, придумывать новые оригинальные детали к декорациям и тогда всем станет интересно.</a:t>
            </a:r>
            <a:endParaRPr lang="ru-RU" sz="1200" b="1" dirty="0">
              <a:ln w="11430"/>
              <a:latin typeface="Palatino Linotype" pitchFamily="18" charset="0"/>
              <a:cs typeface="Arial" pitchFamily="34" charset="0"/>
            </a:endParaRPr>
          </a:p>
        </p:txBody>
      </p:sp>
      <p:pic>
        <p:nvPicPr>
          <p:cNvPr id="11" name="Picture 2" descr="E:\Секретарь-референт\FOTO\DSC01881.JPG"/>
          <p:cNvPicPr>
            <a:picLocks noChangeAspect="1" noChangeArrowheads="1"/>
          </p:cNvPicPr>
          <p:nvPr/>
        </p:nvPicPr>
        <p:blipFill>
          <a:blip r:embed="rId2" cstate="print">
            <a:extLst>
              <a:ext uri="{28A0092B-C50C-407E-A947-70E740481C1C}">
                <a14:useLocalDpi xmlns:a14="http://schemas.microsoft.com/office/drawing/2010/main" val="0"/>
              </a:ext>
            </a:extLst>
          </a:blip>
          <a:srcRect t="25419"/>
          <a:stretch>
            <a:fillRect/>
          </a:stretch>
        </p:blipFill>
        <p:spPr bwMode="auto">
          <a:xfrm>
            <a:off x="4615014" y="4135495"/>
            <a:ext cx="3810529" cy="2171405"/>
          </a:xfrm>
          <a:prstGeom prst="rect">
            <a:avLst/>
          </a:prstGeom>
          <a:ln>
            <a:noFill/>
          </a:ln>
          <a:effectLst>
            <a:softEdge rad="112500"/>
          </a:effectLst>
        </p:spPr>
      </p:pic>
      <p:pic>
        <p:nvPicPr>
          <p:cNvPr id="7" name="Рисунок 6" descr="C:\Users\Лена\Desktop\фото\IMG_0797.JPG"/>
          <p:cNvPicPr/>
          <p:nvPr/>
        </p:nvPicPr>
        <p:blipFill>
          <a:blip r:embed="rId3" cstate="print"/>
          <a:srcRect l="33512" t="31731" r="22715" b="10577"/>
          <a:stretch>
            <a:fillRect/>
          </a:stretch>
        </p:blipFill>
        <p:spPr bwMode="auto">
          <a:xfrm>
            <a:off x="439871" y="3827827"/>
            <a:ext cx="3191336" cy="224274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prst="coolSlant"/>
          </a:sp3d>
        </p:spPr>
      </p:pic>
    </p:spTree>
    <p:extLst>
      <p:ext uri="{BB962C8B-B14F-4D97-AF65-F5344CB8AC3E}">
        <p14:creationId xmlns:p14="http://schemas.microsoft.com/office/powerpoint/2010/main" val="1570004578"/>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wedge">
                                      <p:cBhvr>
                                        <p:cTn id="7" dur="1500"/>
                                        <p:tgtEl>
                                          <p:spTgt spid="1228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wedge">
                                      <p:cBhvr>
                                        <p:cTn id="10" dur="1500"/>
                                        <p:tgtEl>
                                          <p:spTgt spid="12291"/>
                                        </p:tgtEl>
                                      </p:cBhvr>
                                    </p:animEffect>
                                  </p:childTnLst>
                                </p:cTn>
                              </p:par>
                              <p:par>
                                <p:cTn id="11" presetID="15" presetClass="entr" presetSubtype="0" fill="hold" grpId="0" nodeType="with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p:cTn id="13" dur="1500" fill="hold"/>
                                        <p:tgtEl>
                                          <p:spTgt spid="12290"/>
                                        </p:tgtEl>
                                        <p:attrNameLst>
                                          <p:attrName>ppt_w</p:attrName>
                                        </p:attrNameLst>
                                      </p:cBhvr>
                                      <p:tavLst>
                                        <p:tav tm="0">
                                          <p:val>
                                            <p:fltVal val="0"/>
                                          </p:val>
                                        </p:tav>
                                        <p:tav tm="100000">
                                          <p:val>
                                            <p:strVal val="#ppt_w"/>
                                          </p:val>
                                        </p:tav>
                                      </p:tavLst>
                                    </p:anim>
                                    <p:anim calcmode="lin" valueType="num">
                                      <p:cBhvr>
                                        <p:cTn id="14" dur="1500" fill="hold"/>
                                        <p:tgtEl>
                                          <p:spTgt spid="12290"/>
                                        </p:tgtEl>
                                        <p:attrNameLst>
                                          <p:attrName>ppt_h</p:attrName>
                                        </p:attrNameLst>
                                      </p:cBhvr>
                                      <p:tavLst>
                                        <p:tav tm="0">
                                          <p:val>
                                            <p:fltVal val="0"/>
                                          </p:val>
                                        </p:tav>
                                        <p:tav tm="100000">
                                          <p:val>
                                            <p:strVal val="#ppt_h"/>
                                          </p:val>
                                        </p:tav>
                                      </p:tavLst>
                                    </p:anim>
                                    <p:anim calcmode="lin" valueType="num">
                                      <p:cBhvr>
                                        <p:cTn id="15" dur="15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16" dur="1500" fill="hold"/>
                                        <p:tgtEl>
                                          <p:spTgt spid="12290"/>
                                        </p:tgtEl>
                                        <p:attrNameLst>
                                          <p:attrName>ppt_y</p:attrName>
                                        </p:attrNameLst>
                                      </p:cBhvr>
                                      <p:tavLst>
                                        <p:tav tm="0" fmla="#ppt_y+(sin(-2*pi*(1-$))*-#ppt_x+cos(-2*pi*(1-$))*(1-#ppt_y))*(1-$)">
                                          <p:val>
                                            <p:fltVal val="0"/>
                                          </p:val>
                                        </p:tav>
                                        <p:tav tm="100000">
                                          <p:val>
                                            <p:fltVal val="1"/>
                                          </p:val>
                                        </p:tav>
                                      </p:tavLst>
                                    </p:anim>
                                  </p:childTnLst>
                                </p:cTn>
                              </p:par>
                              <p:par>
                                <p:cTn id="17" presetID="43" presetClass="entr" presetSubtype="0" fill="hold" grpId="0" nodeType="withEffect">
                                  <p:stCondLst>
                                    <p:cond delay="0"/>
                                  </p:stCondLst>
                                  <p:childTnLst>
                                    <p:set>
                                      <p:cBhvr>
                                        <p:cTn id="18" dur="1" fill="hold">
                                          <p:stCondLst>
                                            <p:cond delay="0"/>
                                          </p:stCondLst>
                                        </p:cTn>
                                        <p:tgtEl>
                                          <p:spTgt spid="12292"/>
                                        </p:tgtEl>
                                        <p:attrNameLst>
                                          <p:attrName>style.visibility</p:attrName>
                                        </p:attrNameLst>
                                      </p:cBhvr>
                                      <p:to>
                                        <p:strVal val="visible"/>
                                      </p:to>
                                    </p:set>
                                    <p:animEffect transition="in" filter="fade">
                                      <p:cBhvr>
                                        <p:cTn id="19" dur="150"/>
                                        <p:tgtEl>
                                          <p:spTgt spid="12292"/>
                                        </p:tgtEl>
                                      </p:cBhvr>
                                    </p:animEffect>
                                    <p:anim calcmode="lin" valueType="num">
                                      <p:cBhvr>
                                        <p:cTn id="20" dur="600" fill="hold"/>
                                        <p:tgtEl>
                                          <p:spTgt spid="12292"/>
                                        </p:tgtEl>
                                        <p:attrNameLst>
                                          <p:attrName>ppt_x</p:attrName>
                                        </p:attrNameLst>
                                      </p:cBhvr>
                                      <p:tavLst>
                                        <p:tav tm="0">
                                          <p:val>
                                            <p:strVal val="#ppt_x"/>
                                          </p:val>
                                        </p:tav>
                                        <p:tav tm="100000">
                                          <p:val>
                                            <p:strVal val="#ppt_x"/>
                                          </p:val>
                                        </p:tav>
                                      </p:tavLst>
                                    </p:anim>
                                    <p:anim calcmode="lin" valueType="num">
                                      <p:cBhvr>
                                        <p:cTn id="21" dur="600" fill="hold"/>
                                        <p:tgtEl>
                                          <p:spTgt spid="12292"/>
                                        </p:tgtEl>
                                        <p:attrNameLst>
                                          <p:attrName>ppt_y</p:attrName>
                                        </p:attrNameLst>
                                      </p:cBhvr>
                                      <p:tavLst>
                                        <p:tav tm="0">
                                          <p:val>
                                            <p:strVal val="#ppt_y+0.31"/>
                                          </p:val>
                                        </p:tav>
                                        <p:tav tm="100000">
                                          <p:val>
                                            <p:strVal val="#ppt_y+0.31"/>
                                          </p:val>
                                        </p:tav>
                                      </p:tavLst>
                                    </p:anim>
                                    <p:anim calcmode="lin" valueType="num">
                                      <p:cBhvr>
                                        <p:cTn id="22" dur="900" decel="50000" fill="hold">
                                          <p:stCondLst>
                                            <p:cond delay="600"/>
                                          </p:stCondLst>
                                        </p:cTn>
                                        <p:tgtEl>
                                          <p:spTgt spid="122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900" decel="50000" fill="hold">
                                          <p:stCondLst>
                                            <p:cond delay="600"/>
                                          </p:stCondLst>
                                        </p:cTn>
                                        <p:tgtEl>
                                          <p:spTgt spid="122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4" presetID="5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Scale>
                                      <p:cBhvr>
                                        <p:cTn id="26" dur="1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500" decel="50000" fill="hold">
                                          <p:stCondLst>
                                            <p:cond delay="0"/>
                                          </p:stCondLst>
                                        </p:cTn>
                                        <p:tgtEl>
                                          <p:spTgt spid="11"/>
                                        </p:tgtEl>
                                        <p:attrNameLst>
                                          <p:attrName>ppt_x</p:attrName>
                                          <p:attrName>ppt_y</p:attrName>
                                        </p:attrNameLst>
                                      </p:cBhvr>
                                    </p:animMotion>
                                    <p:animEffect transition="in" filter="fade">
                                      <p:cBhvr>
                                        <p:cTn id="28" dur="1500"/>
                                        <p:tgtEl>
                                          <p:spTgt spid="11"/>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500" fill="hold"/>
                                        <p:tgtEl>
                                          <p:spTgt spid="7"/>
                                        </p:tgtEl>
                                        <p:attrNameLst>
                                          <p:attrName>ppt_w</p:attrName>
                                        </p:attrNameLst>
                                      </p:cBhvr>
                                      <p:tavLst>
                                        <p:tav tm="0">
                                          <p:val>
                                            <p:fltVal val="0"/>
                                          </p:val>
                                        </p:tav>
                                        <p:tav tm="100000">
                                          <p:val>
                                            <p:strVal val="#ppt_w"/>
                                          </p:val>
                                        </p:tav>
                                      </p:tavLst>
                                    </p:anim>
                                    <p:anim calcmode="lin" valueType="num">
                                      <p:cBhvr>
                                        <p:cTn id="32" dur="1500" fill="hold"/>
                                        <p:tgtEl>
                                          <p:spTgt spid="7"/>
                                        </p:tgtEl>
                                        <p:attrNameLst>
                                          <p:attrName>ppt_h</p:attrName>
                                        </p:attrNameLst>
                                      </p:cBhvr>
                                      <p:tavLst>
                                        <p:tav tm="0">
                                          <p:val>
                                            <p:fltVal val="0"/>
                                          </p:val>
                                        </p:tav>
                                        <p:tav tm="100000">
                                          <p:val>
                                            <p:strVal val="#ppt_h"/>
                                          </p:val>
                                        </p:tav>
                                      </p:tavLst>
                                    </p:anim>
                                    <p:animEffect transition="in" filter="fade">
                                      <p:cBhvr>
                                        <p:cTn id="33"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12290" grpId="0"/>
      <p:bldP spid="12291" grpId="0"/>
      <p:bldP spid="122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476854" y="678191"/>
            <a:ext cx="4999808" cy="69249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5800" fontAlgn="base">
              <a:spcBef>
                <a:spcPct val="0"/>
              </a:spcBef>
              <a:spcAft>
                <a:spcPct val="0"/>
              </a:spcAft>
            </a:pPr>
            <a:r>
              <a:rPr lang="ru-RU" sz="4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ea typeface="Calibri" pitchFamily="34" charset="0"/>
                <a:cs typeface="Times New Roman" pitchFamily="18" charset="0"/>
              </a:rPr>
              <a:t>Фланелеграф</a:t>
            </a:r>
            <a:endParaRPr lang="ru-RU" sz="4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cs typeface="Arial" pitchFamily="34" charset="0"/>
            </a:endParaRPr>
          </a:p>
        </p:txBody>
      </p:sp>
      <p:sp>
        <p:nvSpPr>
          <p:cNvPr id="11266" name="Rectangle 2"/>
          <p:cNvSpPr>
            <a:spLocks noChangeArrowheads="1"/>
          </p:cNvSpPr>
          <p:nvPr/>
        </p:nvSpPr>
        <p:spPr bwMode="auto">
          <a:xfrm>
            <a:off x="2059387" y="2100442"/>
            <a:ext cx="3314700" cy="450123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pPr>
            <a:r>
              <a:rPr lang="ru-RU" sz="1600" dirty="0">
                <a:latin typeface="Monotype Corsiva" pitchFamily="66" charset="0"/>
                <a:ea typeface="Calibri" pitchFamily="34" charset="0"/>
                <a:cs typeface="Times New Roman" pitchFamily="18" charset="0"/>
              </a:rPr>
              <a:t>Картинки хорошо показываются на экране. Удерживает их сцепление фланели, которой затянуты экран и оборотная сторона, картинки. Вместо фланели, на картинки можно наклеивать и кусочки наждачной или бархатной бумаги. Рисунки подбираем вместе с детьми из старых книг, журналов, а недостающие  дорисовываем. Это доставляет ребятам удовольствие. Используем и природный материал. Разнообразные по форме экраны позволяют создавать «живые» картинки, которые удобны для всей группы детей. Сценки на экранах получаются разные, и дети могут убедиться в многообразии вариантов изображения одной и той же темы.</a:t>
            </a:r>
            <a:endParaRPr lang="ru-RU" sz="1600" dirty="0">
              <a:latin typeface="Monotype Corsiva" pitchFamily="66" charset="0"/>
              <a:cs typeface="Arial" pitchFamily="34" charset="0"/>
            </a:endParaRPr>
          </a:p>
        </p:txBody>
      </p:sp>
      <p:pic>
        <p:nvPicPr>
          <p:cNvPr id="4" name="Picture 5" descr="d68032aada9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5826" y="3612310"/>
            <a:ext cx="1937592" cy="21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6236971" y="1134856"/>
            <a:ext cx="2314227" cy="2531525"/>
          </a:xfrm>
          <a:prstGeom prst="rect">
            <a:avLst/>
          </a:prstGeom>
        </p:spPr>
      </p:pic>
      <p:pic>
        <p:nvPicPr>
          <p:cNvPr id="8" name="Рисунок 7" descr="C:\Users\Лена\Desktop\фото\IMG_0820.JPG"/>
          <p:cNvPicPr/>
          <p:nvPr/>
        </p:nvPicPr>
        <p:blipFill>
          <a:blip r:embed="rId5" cstate="print"/>
          <a:srcRect l="10225" t="6771" r="19584"/>
          <a:stretch>
            <a:fillRect/>
          </a:stretch>
        </p:blipFill>
        <p:spPr bwMode="auto">
          <a:xfrm>
            <a:off x="250490" y="131289"/>
            <a:ext cx="2723369" cy="2007135"/>
          </a:xfrm>
          <a:prstGeom prst="rect">
            <a:avLst/>
          </a:prstGeom>
          <a:ln>
            <a:noFill/>
          </a:ln>
          <a:effectLst>
            <a:softEdge rad="112500"/>
          </a:effectLst>
        </p:spPr>
      </p:pic>
      <p:pic>
        <p:nvPicPr>
          <p:cNvPr id="9" name="Рисунок 8" descr="C:\Users\Лена\Desktop\фото\IMG_0814.JPG"/>
          <p:cNvPicPr/>
          <p:nvPr/>
        </p:nvPicPr>
        <p:blipFill>
          <a:blip r:embed="rId6" cstate="print"/>
          <a:srcRect t="2644" b="14904"/>
          <a:stretch>
            <a:fillRect/>
          </a:stretch>
        </p:blipFill>
        <p:spPr bwMode="auto">
          <a:xfrm>
            <a:off x="5519351" y="4633534"/>
            <a:ext cx="3478428" cy="2029712"/>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pic>
    </p:spTree>
    <p:extLst>
      <p:ext uri="{BB962C8B-B14F-4D97-AF65-F5344CB8AC3E}">
        <p14:creationId xmlns:p14="http://schemas.microsoft.com/office/powerpoint/2010/main" val="710366711"/>
      </p:ext>
    </p:extLst>
  </p:cSld>
  <p:clrMapOvr>
    <a:masterClrMapping/>
  </p:clrMapOvr>
  <mc:AlternateContent xmlns:mc="http://schemas.openxmlformats.org/markup-compatibility/2006" xmlns:p14="http://schemas.microsoft.com/office/powerpoint/2010/main">
    <mc:Choice Requires="p14">
      <p:transition spd="slow" p14:dur="15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1500"/>
                                        <p:tgtEl>
                                          <p:spTgt spid="7"/>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11266"/>
                                        </p:tgtEl>
                                        <p:attrNameLst>
                                          <p:attrName>style.visibility</p:attrName>
                                        </p:attrNameLst>
                                      </p:cBhvr>
                                      <p:to>
                                        <p:strVal val="visible"/>
                                      </p:to>
                                    </p:set>
                                    <p:anim calcmode="lin" valueType="num">
                                      <p:cBhvr>
                                        <p:cTn id="16" dur="1500" fill="hold"/>
                                        <p:tgtEl>
                                          <p:spTgt spid="11266"/>
                                        </p:tgtEl>
                                        <p:attrNameLst>
                                          <p:attrName>ppt_w</p:attrName>
                                        </p:attrNameLst>
                                      </p:cBhvr>
                                      <p:tavLst>
                                        <p:tav tm="0">
                                          <p:val>
                                            <p:fltVal val="0"/>
                                          </p:val>
                                        </p:tav>
                                        <p:tav tm="100000">
                                          <p:val>
                                            <p:strVal val="#ppt_w"/>
                                          </p:val>
                                        </p:tav>
                                      </p:tavLst>
                                    </p:anim>
                                    <p:anim calcmode="lin" valueType="num">
                                      <p:cBhvr>
                                        <p:cTn id="17" dur="1500" fill="hold"/>
                                        <p:tgtEl>
                                          <p:spTgt spid="11266"/>
                                        </p:tgtEl>
                                        <p:attrNameLst>
                                          <p:attrName>ppt_h</p:attrName>
                                        </p:attrNameLst>
                                      </p:cBhvr>
                                      <p:tavLst>
                                        <p:tav tm="0">
                                          <p:val>
                                            <p:strVal val="#ppt_h"/>
                                          </p:val>
                                        </p:tav>
                                        <p:tav tm="100000">
                                          <p:val>
                                            <p:strVal val="#ppt_h"/>
                                          </p:val>
                                        </p:tav>
                                      </p:tavLst>
                                    </p:anim>
                                  </p:childTnLst>
                                </p:cTn>
                              </p:par>
                              <p:par>
                                <p:cTn id="18" presetID="5"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1500"/>
                                        <p:tgtEl>
                                          <p:spTgt spid="8"/>
                                        </p:tgtEl>
                                      </p:cBhvr>
                                    </p:animEffect>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500"/>
                                        <p:tgtEl>
                                          <p:spTgt spid="9"/>
                                        </p:tgtEl>
                                      </p:cBhvr>
                                    </p:animEffect>
                                    <p:anim calcmode="lin" valueType="num">
                                      <p:cBhvr>
                                        <p:cTn id="24" dur="1500" fill="hold"/>
                                        <p:tgtEl>
                                          <p:spTgt spid="9"/>
                                        </p:tgtEl>
                                        <p:attrNameLst>
                                          <p:attrName>ppt_x</p:attrName>
                                        </p:attrNameLst>
                                      </p:cBhvr>
                                      <p:tavLst>
                                        <p:tav tm="0">
                                          <p:val>
                                            <p:strVal val="#ppt_x"/>
                                          </p:val>
                                        </p:tav>
                                        <p:tav tm="100000">
                                          <p:val>
                                            <p:strVal val="#ppt_x"/>
                                          </p:val>
                                        </p:tav>
                                      </p:tavLst>
                                    </p:anim>
                                    <p:anim calcmode="lin" valueType="num">
                                      <p:cBhvr>
                                        <p:cTn id="25"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992527" y="498106"/>
            <a:ext cx="4000500" cy="69249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scene3d>
              <a:camera prst="orthographicFront"/>
              <a:lightRig rig="threePt" dir="t"/>
            </a:scene3d>
            <a:sp3d extrusionH="57150">
              <a:bevelT w="38100" h="38100"/>
            </a:sp3d>
          </a:bodyPr>
          <a:lstStyle/>
          <a:p>
            <a:pPr algn="just" defTabSz="685800" fontAlgn="base">
              <a:spcBef>
                <a:spcPct val="0"/>
              </a:spcBef>
              <a:spcAft>
                <a:spcPct val="0"/>
              </a:spcAft>
            </a:pPr>
            <a:r>
              <a:rPr lang="ru-RU" sz="4050" b="1" dirty="0">
                <a:ln w="900" cmpd="sng">
                  <a:solidFill>
                    <a:schemeClr val="accent1">
                      <a:satMod val="190000"/>
                      <a:alpha val="55000"/>
                    </a:schemeClr>
                  </a:solidFill>
                  <a:prstDash val="solid"/>
                </a:ln>
                <a:solidFill>
                  <a:schemeClr val="accent1">
                    <a:satMod val="200000"/>
                    <a:tint val="3000"/>
                  </a:schemeClr>
                </a:solidFill>
                <a:effectLst>
                  <a:outerShdw blurRad="50800" dist="38100" algn="l" rotWithShape="0">
                    <a:prstClr val="black">
                      <a:alpha val="40000"/>
                    </a:prstClr>
                  </a:outerShdw>
                </a:effectLst>
                <a:latin typeface="Monotype Corsiva" pitchFamily="66" charset="0"/>
                <a:ea typeface="Calibri" pitchFamily="34" charset="0"/>
                <a:cs typeface="Times New Roman" pitchFamily="18" charset="0"/>
              </a:rPr>
              <a:t>Теневой театр</a:t>
            </a:r>
            <a:endParaRPr lang="ru-RU" sz="4050" b="1" dirty="0">
              <a:ln w="900" cmpd="sng">
                <a:solidFill>
                  <a:schemeClr val="accent1">
                    <a:satMod val="190000"/>
                    <a:alpha val="55000"/>
                  </a:schemeClr>
                </a:solidFill>
                <a:prstDash val="solid"/>
              </a:ln>
              <a:solidFill>
                <a:schemeClr val="accent1">
                  <a:satMod val="200000"/>
                  <a:tint val="3000"/>
                </a:schemeClr>
              </a:solidFill>
              <a:effectLst>
                <a:outerShdw blurRad="50800" dist="38100" algn="l" rotWithShape="0">
                  <a:prstClr val="black">
                    <a:alpha val="40000"/>
                  </a:prstClr>
                </a:outerShdw>
              </a:effectLst>
              <a:latin typeface="Monotype Corsiva" pitchFamily="66" charset="0"/>
              <a:cs typeface="Arial" pitchFamily="34" charset="0"/>
            </a:endParaRPr>
          </a:p>
        </p:txBody>
      </p:sp>
      <p:sp>
        <p:nvSpPr>
          <p:cNvPr id="2" name="Rectangle 1"/>
          <p:cNvSpPr>
            <a:spLocks noChangeArrowheads="1"/>
          </p:cNvSpPr>
          <p:nvPr/>
        </p:nvSpPr>
        <p:spPr bwMode="auto">
          <a:xfrm>
            <a:off x="2861533" y="3230761"/>
            <a:ext cx="3889562" cy="330090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pPr>
            <a:r>
              <a:rPr lang="ru-RU" sz="1500" dirty="0">
                <a:latin typeface="Palatino Linotype" pitchFamily="18" charset="0"/>
                <a:ea typeface="Calibri" pitchFamily="34" charset="0"/>
                <a:cs typeface="Times New Roman" pitchFamily="18" charset="0"/>
              </a:rPr>
              <a:t>В нашем детском саду имеется экран из полупрозрачной бумаги, выразительно вырезанные черные плоскостные персонажи и яркий источник света за ними, благодаря которому персонажи отбрасывают тени на экран. Очень интересные изображения получаются при помощи пальцев рук. Например, можно сделать гуся, зайца, лающую собаку  и др. Показ сопровождается  соответствующим звучанием. Фигуры размещаются вблизи экрана, чтобы тени получились четкими. Театр теней хорошо использовать и в часы досуга.</a:t>
            </a:r>
            <a:endParaRPr lang="ru-RU" sz="1500" dirty="0">
              <a:latin typeface="Palatino Linotype" pitchFamily="18" charset="0"/>
              <a:cs typeface="Arial" pitchFamily="34" charset="0"/>
            </a:endParaRPr>
          </a:p>
        </p:txBody>
      </p:sp>
      <p:pic>
        <p:nvPicPr>
          <p:cNvPr id="4" name="Picture 3" descr="C:\Users\КОТЯ\Desktop\анимашки\tanez.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4914" y="289117"/>
            <a:ext cx="2998187" cy="192156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rot="841558">
            <a:off x="7048431" y="4002200"/>
            <a:ext cx="1889191" cy="2686053"/>
          </a:xfrm>
          <a:prstGeom prst="rect">
            <a:avLst/>
          </a:prstGeom>
        </p:spPr>
      </p:pic>
      <p:pic>
        <p:nvPicPr>
          <p:cNvPr id="6" name="Рисунок 5" descr="C:\Users\Лена\Desktop\фото\IMG_0821.JPG"/>
          <p:cNvPicPr/>
          <p:nvPr/>
        </p:nvPicPr>
        <p:blipFill>
          <a:blip r:embed="rId5" cstate="print"/>
          <a:srcRect l="16034" t="1683" r="12774"/>
          <a:stretch>
            <a:fillRect/>
          </a:stretch>
        </p:blipFill>
        <p:spPr bwMode="auto">
          <a:xfrm>
            <a:off x="106845" y="4250840"/>
            <a:ext cx="2685781" cy="2336462"/>
          </a:xfrm>
          <a:prstGeom prst="rect">
            <a:avLst/>
          </a:prstGeom>
          <a:ln>
            <a:noFill/>
          </a:ln>
          <a:effectLst>
            <a:softEdge rad="112500"/>
          </a:effectLst>
        </p:spPr>
      </p:pic>
      <p:pic>
        <p:nvPicPr>
          <p:cNvPr id="7" name="Рисунок 6" descr="C:\Users\Лена\Desktop\фото\IMG_0826.JPG"/>
          <p:cNvPicPr/>
          <p:nvPr/>
        </p:nvPicPr>
        <p:blipFill>
          <a:blip r:embed="rId6" cstate="print"/>
          <a:srcRect l="6093" t="1442" r="8926"/>
          <a:stretch>
            <a:fillRect/>
          </a:stretch>
        </p:blipFill>
        <p:spPr bwMode="auto">
          <a:xfrm>
            <a:off x="6023083" y="1413683"/>
            <a:ext cx="2923030" cy="1817078"/>
          </a:xfrm>
          <a:prstGeom prst="rect">
            <a:avLst/>
          </a:prstGeom>
          <a:ln>
            <a:noFill/>
          </a:ln>
          <a:effectLst>
            <a:softEdge rad="112500"/>
          </a:effectLst>
        </p:spPr>
      </p:pic>
    </p:spTree>
    <p:extLst>
      <p:ext uri="{BB962C8B-B14F-4D97-AF65-F5344CB8AC3E}">
        <p14:creationId xmlns:p14="http://schemas.microsoft.com/office/powerpoint/2010/main" val="3262649523"/>
      </p:ext>
    </p:extLst>
  </p:cSld>
  <p:clrMapOvr>
    <a:masterClrMapping/>
  </p:clrMapOvr>
  <mc:AlternateContent xmlns:mc="http://schemas.openxmlformats.org/markup-compatibility/2006" xmlns:p14="http://schemas.microsoft.com/office/powerpoint/2010/main">
    <mc:Choice Requires="p14">
      <p:transition spd="slow" p14:dur="150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360"/>
                                          </p:val>
                                        </p:tav>
                                        <p:tav tm="100000">
                                          <p:val>
                                            <p:fltVal val="0"/>
                                          </p:val>
                                        </p:tav>
                                      </p:tavLst>
                                    </p:anim>
                                    <p:animEffect transition="in" filter="fade">
                                      <p:cBhvr>
                                        <p:cTn id="10" dur="1500"/>
                                        <p:tgtEl>
                                          <p:spTgt spid="5"/>
                                        </p:tgtEl>
                                      </p:cBhvr>
                                    </p:animEffect>
                                  </p:childTnLst>
                                </p:cTn>
                              </p:par>
                              <p:par>
                                <p:cTn id="11" presetID="2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4" dur="7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5" dur="750" accel="50000" fill="hold">
                                          <p:stCondLst>
                                            <p:cond delay="750"/>
                                          </p:stCondLst>
                                        </p:cTn>
                                        <p:tgtEl>
                                          <p:spTgt spid="2"/>
                                        </p:tgtEl>
                                        <p:attrNameLst>
                                          <p:attrName>ppt_w</p:attrName>
                                        </p:attrNameLst>
                                      </p:cBhvr>
                                      <p:tavLst>
                                        <p:tav tm="0">
                                          <p:val>
                                            <p:strVal val="#ppt_w*.05"/>
                                          </p:val>
                                        </p:tav>
                                        <p:tav tm="100000">
                                          <p:val>
                                            <p:strVal val="#ppt_w"/>
                                          </p:val>
                                        </p:tav>
                                      </p:tavLst>
                                    </p:anim>
                                    <p:anim calcmode="lin" valueType="num">
                                      <p:cBhvr>
                                        <p:cTn id="16" dur="1500" fill="hold"/>
                                        <p:tgtEl>
                                          <p:spTgt spid="2"/>
                                        </p:tgtEl>
                                        <p:attrNameLst>
                                          <p:attrName>ppt_h</p:attrName>
                                        </p:attrNameLst>
                                      </p:cBhvr>
                                      <p:tavLst>
                                        <p:tav tm="0">
                                          <p:val>
                                            <p:strVal val="#ppt_h"/>
                                          </p:val>
                                        </p:tav>
                                        <p:tav tm="100000">
                                          <p:val>
                                            <p:strVal val="#ppt_h"/>
                                          </p:val>
                                        </p:tav>
                                      </p:tavLst>
                                    </p:anim>
                                    <p:anim calcmode="lin" valueType="num">
                                      <p:cBhvr>
                                        <p:cTn id="17" dur="7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8" dur="7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9" dur="750" accel="50000" fill="hold">
                                          <p:stCondLst>
                                            <p:cond delay="750"/>
                                          </p:stCondLst>
                                        </p:cTn>
                                        <p:tgtEl>
                                          <p:spTgt spid="2"/>
                                        </p:tgtEl>
                                        <p:attrNameLst>
                                          <p:attrName>ppt_y</p:attrName>
                                        </p:attrNameLst>
                                      </p:cBhvr>
                                      <p:tavLst>
                                        <p:tav tm="0">
                                          <p:val>
                                            <p:strVal val="#ppt_y+.1"/>
                                          </p:val>
                                        </p:tav>
                                        <p:tav tm="100000">
                                          <p:val>
                                            <p:strVal val="#ppt_y"/>
                                          </p:val>
                                        </p:tav>
                                      </p:tavLst>
                                    </p:anim>
                                    <p:animEffect transition="in" filter="fade">
                                      <p:cBhvr>
                                        <p:cTn id="20" dur="1500" decel="50000">
                                          <p:stCondLst>
                                            <p:cond delay="0"/>
                                          </p:stCondLst>
                                        </p:cTn>
                                        <p:tgtEl>
                                          <p:spTgt spid="2"/>
                                        </p:tgtEl>
                                      </p:cBhvr>
                                    </p:animEffect>
                                  </p:childTnLst>
                                </p:cTn>
                              </p:par>
                              <p:par>
                                <p:cTn id="21" presetID="6"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1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500" fill="hold"/>
                                        <p:tgtEl>
                                          <p:spTgt spid="7"/>
                                        </p:tgtEl>
                                        <p:attrNameLst>
                                          <p:attrName>ppt_w</p:attrName>
                                        </p:attrNameLst>
                                      </p:cBhvr>
                                      <p:tavLst>
                                        <p:tav tm="0">
                                          <p:val>
                                            <p:fltVal val="0"/>
                                          </p:val>
                                        </p:tav>
                                        <p:tav tm="100000">
                                          <p:val>
                                            <p:strVal val="#ppt_w"/>
                                          </p:val>
                                        </p:tav>
                                      </p:tavLst>
                                    </p:anim>
                                    <p:anim calcmode="lin" valueType="num">
                                      <p:cBhvr>
                                        <p:cTn id="27" dur="1500" fill="hold"/>
                                        <p:tgtEl>
                                          <p:spTgt spid="7"/>
                                        </p:tgtEl>
                                        <p:attrNameLst>
                                          <p:attrName>ppt_h</p:attrName>
                                        </p:attrNameLst>
                                      </p:cBhvr>
                                      <p:tavLst>
                                        <p:tav tm="0">
                                          <p:val>
                                            <p:fltVal val="0"/>
                                          </p:val>
                                        </p:tav>
                                        <p:tav tm="100000">
                                          <p:val>
                                            <p:strVal val="#ppt_h"/>
                                          </p:val>
                                        </p:tav>
                                      </p:tavLst>
                                    </p:anim>
                                    <p:animEffect transition="in" filter="fade">
                                      <p:cBhvr>
                                        <p:cTn id="2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3249" y="480243"/>
            <a:ext cx="4421777" cy="5309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scene3d>
              <a:camera prst="orthographicFront"/>
              <a:lightRig rig="threePt" dir="t"/>
            </a:scene3d>
            <a:sp3d extrusionH="57150">
              <a:bevelT w="69850" h="38100" prst="cross"/>
            </a:sp3d>
          </a:bodyPr>
          <a:lstStyle/>
          <a:p>
            <a:pPr algn="ctr" defTabSz="685800" fontAlgn="base">
              <a:spcBef>
                <a:spcPct val="0"/>
              </a:spcBef>
              <a:spcAft>
                <a:spcPct val="0"/>
              </a:spcAft>
            </a:pPr>
            <a:r>
              <a:rPr lang="ru-RU"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Palatino Linotype" pitchFamily="18" charset="0"/>
                <a:ea typeface="Calibri" pitchFamily="34" charset="0"/>
                <a:cs typeface="Mongolian Baiti" pitchFamily="66" charset="0"/>
              </a:rPr>
              <a:t>Игры-драматизации</a:t>
            </a:r>
            <a:endParaRPr lang="ru-RU" sz="3000" dirty="0">
              <a:effectLst>
                <a:outerShdw blurRad="50800" dist="38100" dir="2700000" algn="tl" rotWithShape="0">
                  <a:prstClr val="black">
                    <a:alpha val="40000"/>
                  </a:prstClr>
                </a:outerShdw>
              </a:effectLst>
              <a:latin typeface="Palatino Linotype" pitchFamily="18" charset="0"/>
              <a:cs typeface="Mongolian Baiti" pitchFamily="66" charset="0"/>
            </a:endParaRPr>
          </a:p>
        </p:txBody>
      </p:sp>
      <p:sp>
        <p:nvSpPr>
          <p:cNvPr id="35841" name="Rectangle 1"/>
          <p:cNvSpPr>
            <a:spLocks noChangeArrowheads="1"/>
          </p:cNvSpPr>
          <p:nvPr/>
        </p:nvSpPr>
        <p:spPr bwMode="auto">
          <a:xfrm>
            <a:off x="311336" y="2325981"/>
            <a:ext cx="4136125" cy="394723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pPr>
            <a:r>
              <a:rPr lang="ru-RU" sz="1400" dirty="0">
                <a:latin typeface="Times New Roman" pitchFamily="18" charset="0"/>
                <a:ea typeface="Calibri" pitchFamily="34" charset="0"/>
                <a:cs typeface="Mongolian Baiti" pitchFamily="66" charset="0"/>
              </a:rPr>
              <a:t>Участвуя  в играх-драматизациях,  ребенок как бы входит в образ, перевоплощается в него, живет его жизнью. Это, пожалуй, наиболее сложное исполнение. Атрибут </a:t>
            </a:r>
            <a:r>
              <a:rPr lang="ru-RU" sz="1400" dirty="0">
                <a:latin typeface="Calibri"/>
                <a:ea typeface="Calibri" pitchFamily="34" charset="0"/>
                <a:cs typeface="Mongolian Baiti" pitchFamily="66" charset="0"/>
              </a:rPr>
              <a:t>–</a:t>
            </a:r>
            <a:r>
              <a:rPr lang="ru-RU" sz="1400" dirty="0">
                <a:latin typeface="Times New Roman" pitchFamily="18" charset="0"/>
                <a:ea typeface="Calibri" pitchFamily="34" charset="0"/>
                <a:cs typeface="Mongolian Baiti" pitchFamily="66" charset="0"/>
              </a:rPr>
              <a:t> признак персонажа, который символизирует его типичные свойства. Имеются маски, шапочки, элементы рабочей одежды, элементы национального убора которые дети используют в играх-драматизациях. Перед распределением ролей необходимо посоветоваться с детьми, какой признак персонажа наиболее типичен. Можно изготовить эмблему, по которой все сразу узнают изображаемого зверя. Необходимо объяснить детям,  что главное </a:t>
            </a:r>
            <a:r>
              <a:rPr lang="ru-RU" sz="1400" dirty="0">
                <a:latin typeface="Calibri"/>
                <a:ea typeface="Calibri" pitchFamily="34" charset="0"/>
                <a:cs typeface="Mongolian Baiti" pitchFamily="66" charset="0"/>
              </a:rPr>
              <a:t>–</a:t>
            </a:r>
            <a:r>
              <a:rPr lang="ru-RU" sz="1400" dirty="0">
                <a:latin typeface="Times New Roman" pitchFamily="18" charset="0"/>
                <a:ea typeface="Calibri" pitchFamily="34" charset="0"/>
                <a:cs typeface="Mongolian Baiti" pitchFamily="66" charset="0"/>
              </a:rPr>
              <a:t> это то, как они исполняют свои роли </a:t>
            </a:r>
            <a:r>
              <a:rPr lang="ru-RU" sz="1400" dirty="0">
                <a:latin typeface="Calibri"/>
                <a:ea typeface="Calibri" pitchFamily="34" charset="0"/>
                <a:cs typeface="Mongolian Baiti" pitchFamily="66" charset="0"/>
              </a:rPr>
              <a:t>–</a:t>
            </a:r>
            <a:r>
              <a:rPr lang="ru-RU" sz="1400" dirty="0">
                <a:latin typeface="Times New Roman" pitchFamily="18" charset="0"/>
                <a:ea typeface="Calibri" pitchFamily="34" charset="0"/>
                <a:cs typeface="Mongolian Baiti" pitchFamily="66" charset="0"/>
              </a:rPr>
              <a:t> похоже или нет. Вместе с тем не требуется большой точности исполнения, не нужно портить настроение детям во время игры. Умение придет постепенно после неоднократного проигрывания роли и наблюдений за сверстниками.</a:t>
            </a:r>
            <a:endParaRPr lang="ru-RU" sz="1400" dirty="0">
              <a:latin typeface="Arial" pitchFamily="34" charset="0"/>
              <a:cs typeface="Mongolian Baiti" pitchFamily="66" charset="0"/>
            </a:endParaRPr>
          </a:p>
        </p:txBody>
      </p:sp>
      <p:pic>
        <p:nvPicPr>
          <p:cNvPr id="5" name="Рисунок 4" descr="C:\Users\Лена\Desktop\фото\IMG_0828.JPG"/>
          <p:cNvPicPr/>
          <p:nvPr/>
        </p:nvPicPr>
        <p:blipFill>
          <a:blip r:embed="rId2" cstate="print"/>
          <a:srcRect t="12500" r="6841" b="12981"/>
          <a:stretch>
            <a:fillRect/>
          </a:stretch>
        </p:blipFill>
        <p:spPr bwMode="auto">
          <a:xfrm rot="21152765">
            <a:off x="4792953" y="1265926"/>
            <a:ext cx="4065813" cy="2120110"/>
          </a:xfrm>
          <a:prstGeom prst="snip2DiagRect">
            <a:avLst>
              <a:gd name="adj1" fmla="val 0"/>
              <a:gd name="adj2" fmla="val 16667"/>
            </a:avLst>
          </a:prstGeom>
          <a:solidFill>
            <a:srgbClr val="FFFFFF">
              <a:shade val="85000"/>
            </a:srgbClr>
          </a:solid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pic>
      <p:pic>
        <p:nvPicPr>
          <p:cNvPr id="6" name="Рисунок 5" descr="C:\Users\Лена\Desktop\фото\IMG_0831.JPG"/>
          <p:cNvPicPr/>
          <p:nvPr/>
        </p:nvPicPr>
        <p:blipFill>
          <a:blip r:embed="rId3" cstate="print"/>
          <a:srcRect l="2245" t="13702" r="12133" b="16346"/>
          <a:stretch>
            <a:fillRect/>
          </a:stretch>
        </p:blipFill>
        <p:spPr bwMode="auto">
          <a:xfrm rot="560893">
            <a:off x="4637903" y="3912370"/>
            <a:ext cx="4375910" cy="270261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wipe(down)">
                                      <p:cBhvr>
                                        <p:cTn id="7" dur="1500"/>
                                        <p:tgtEl>
                                          <p:spTgt spid="35841"/>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500"/>
                                        <p:tgtEl>
                                          <p:spTgt spid="5"/>
                                        </p:tgtEl>
                                      </p:cBhvr>
                                    </p:animEffect>
                                  </p:childTnLst>
                                </p:cTn>
                              </p:par>
                              <p:par>
                                <p:cTn id="11" presetID="5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500" fill="hold"/>
                                        <p:tgtEl>
                                          <p:spTgt spid="6"/>
                                        </p:tgtEl>
                                        <p:attrNameLst>
                                          <p:attrName>ppt_w</p:attrName>
                                        </p:attrNameLst>
                                      </p:cBhvr>
                                      <p:tavLst>
                                        <p:tav tm="0">
                                          <p:val>
                                            <p:strVal val="#ppt_w*0.70"/>
                                          </p:val>
                                        </p:tav>
                                        <p:tav tm="100000">
                                          <p:val>
                                            <p:strVal val="#ppt_w"/>
                                          </p:val>
                                        </p:tav>
                                      </p:tavLst>
                                    </p:anim>
                                    <p:anim calcmode="lin" valueType="num">
                                      <p:cBhvr>
                                        <p:cTn id="14" dur="1500" fill="hold"/>
                                        <p:tgtEl>
                                          <p:spTgt spid="6"/>
                                        </p:tgtEl>
                                        <p:attrNameLst>
                                          <p:attrName>ppt_h</p:attrName>
                                        </p:attrNameLst>
                                      </p:cBhvr>
                                      <p:tavLst>
                                        <p:tav tm="0">
                                          <p:val>
                                            <p:strVal val="#ppt_h"/>
                                          </p:val>
                                        </p:tav>
                                        <p:tav tm="100000">
                                          <p:val>
                                            <p:strVal val="#ppt_h"/>
                                          </p:val>
                                        </p:tav>
                                      </p:tavLst>
                                    </p:anim>
                                    <p:animEffect transition="in" filter="fade">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98859" y="124396"/>
            <a:ext cx="3954012" cy="47089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pPr>
            <a:r>
              <a:rPr lang="ru-RU" sz="1600" dirty="0">
                <a:latin typeface="Palatino Linotype" pitchFamily="18" charset="0"/>
                <a:ea typeface="Times New Roman" pitchFamily="18" charset="0"/>
                <a:cs typeface="Times New Roman" pitchFamily="18" charset="0"/>
              </a:rPr>
              <a:t>Атрибуты ребенок надевает на пальцы, но, как и в драматизации сам действует за персонажа, изображение которого на руке. По ходу действия ребенок двигает одним или всеми пальцами, проговаривая текст, передвигая руку за ширму. Можно обойтись и без ширмы изображать действия, передвигаясь свободно по комнате. Пальчиковый театр хорош тогда, когда надо одновременно несколько персонажей. Например, в сказке «Репка» друг за другом появляются новые персонажи. Такой спектакль показывать один ребенок с помощью своих пальцев не может. Показ сказок с массовыми сценками возможен благодаря пальчиковым атрибутам.</a:t>
            </a:r>
            <a:endParaRPr lang="ru-RU" sz="1600" dirty="0">
              <a:latin typeface="Palatino Linotype" pitchFamily="18" charset="0"/>
              <a:cs typeface="Arial" pitchFamily="34" charset="0"/>
            </a:endParaRPr>
          </a:p>
          <a:p>
            <a:pPr defTabSz="685800" eaLnBrk="0" fontAlgn="base" hangingPunct="0">
              <a:spcBef>
                <a:spcPct val="0"/>
              </a:spcBef>
              <a:spcAft>
                <a:spcPct val="0"/>
              </a:spcAft>
            </a:pPr>
            <a:endParaRPr lang="ru-RU" sz="1350" dirty="0">
              <a:latin typeface="Arial" pitchFamily="34" charset="0"/>
              <a:cs typeface="Arial" pitchFamily="34" charset="0"/>
            </a:endParaRPr>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backgroundRemoval t="311" b="98758" l="0" r="100000"/>
                    </a14:imgEffect>
                  </a14:imgLayer>
                </a14:imgProps>
              </a:ext>
            </a:extLst>
          </a:blip>
          <a:stretch>
            <a:fillRect/>
          </a:stretch>
        </p:blipFill>
        <p:spPr>
          <a:xfrm flipH="1">
            <a:off x="6198446" y="4327038"/>
            <a:ext cx="2604752" cy="2361858"/>
          </a:xfrm>
          <a:prstGeom prst="rect">
            <a:avLst/>
          </a:prstGeom>
        </p:spPr>
      </p:pic>
      <p:sp>
        <p:nvSpPr>
          <p:cNvPr id="2" name="Прямоугольник 1"/>
          <p:cNvSpPr/>
          <p:nvPr/>
        </p:nvSpPr>
        <p:spPr>
          <a:xfrm>
            <a:off x="905876" y="5596743"/>
            <a:ext cx="4528804" cy="586314"/>
          </a:xfrm>
          <a:prstGeom prst="rect">
            <a:avLst/>
          </a:prstGeom>
        </p:spPr>
        <p:txBody>
          <a:bodyPr wrap="none">
            <a:spAutoFit/>
            <a:scene3d>
              <a:camera prst="orthographicFront"/>
              <a:lightRig rig="threePt" dir="t"/>
            </a:scene3d>
            <a:sp3d extrusionH="57150">
              <a:bevelT w="38100" h="38100"/>
            </a:sp3d>
          </a:bodyPr>
          <a:lstStyle/>
          <a:p>
            <a:pPr>
              <a:lnSpc>
                <a:spcPct val="107000"/>
              </a:lnSpc>
              <a:spcAft>
                <a:spcPts val="600"/>
              </a:spcAft>
            </a:pPr>
            <a:r>
              <a:rPr lang="ru-RU" sz="3000" b="1" dirty="0">
                <a:ln w="9525">
                  <a:solidFill>
                    <a:schemeClr val="bg1"/>
                  </a:solidFill>
                  <a:prstDash val="solid"/>
                </a:ln>
                <a:solidFill>
                  <a:schemeClr val="accent5"/>
                </a:solidFill>
                <a:effectLst>
                  <a:outerShdw blurRad="50800" dist="38100" dir="8100000" algn="tr" rotWithShape="0">
                    <a:prstClr val="black">
                      <a:alpha val="40000"/>
                    </a:prstClr>
                  </a:outerShdw>
                </a:effectLst>
                <a:latin typeface="Bookman Old Style" panose="02050604050505020204" pitchFamily="18" charset="0"/>
                <a:ea typeface="Calibri" panose="020F0502020204030204" pitchFamily="34" charset="0"/>
                <a:cs typeface="Times New Roman" panose="02020603050405020304" pitchFamily="18" charset="0"/>
              </a:rPr>
              <a:t>Пальчиковый театр </a:t>
            </a:r>
          </a:p>
        </p:txBody>
      </p:sp>
      <p:pic>
        <p:nvPicPr>
          <p:cNvPr id="5" name="Рисунок 4" descr="C:\Users\Лена\Desktop\фото\IMG_0802.JPG"/>
          <p:cNvPicPr/>
          <p:nvPr/>
        </p:nvPicPr>
        <p:blipFill>
          <a:blip r:embed="rId4" cstate="print"/>
          <a:srcRect t="11058" r="9567" b="14423"/>
          <a:stretch>
            <a:fillRect/>
          </a:stretch>
        </p:blipFill>
        <p:spPr bwMode="auto">
          <a:xfrm rot="21331298">
            <a:off x="4553203" y="2384002"/>
            <a:ext cx="3656646" cy="2094149"/>
          </a:xfrm>
          <a:prstGeom prst="rect">
            <a:avLst/>
          </a:prstGeom>
          <a:ln>
            <a:noFill/>
          </a:ln>
          <a:effectLst>
            <a:outerShdw blurRad="190500" algn="tl" rotWithShape="0">
              <a:srgbClr val="000000">
                <a:alpha val="70000"/>
              </a:srgbClr>
            </a:outerShdw>
          </a:effectLst>
        </p:spPr>
      </p:pic>
      <p:pic>
        <p:nvPicPr>
          <p:cNvPr id="6" name="Рисунок 5" descr="C:\Users\Лена\Desktop\фото\IMG_0809.JPG"/>
          <p:cNvPicPr/>
          <p:nvPr/>
        </p:nvPicPr>
        <p:blipFill>
          <a:blip r:embed="rId5" cstate="print"/>
          <a:srcRect t="27885" b="9615"/>
          <a:stretch>
            <a:fillRect/>
          </a:stretch>
        </p:blipFill>
        <p:spPr bwMode="auto">
          <a:xfrm rot="277192">
            <a:off x="5420498" y="383994"/>
            <a:ext cx="3410054" cy="172591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trips dir="ru"/>
      </p:transition>
    </mc:Choice>
    <mc:Fallback xmlns="">
      <p:transition spd="slow">
        <p:strips dir="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barn(inVertical)">
                                      <p:cBhvr>
                                        <p:cTn id="11" dur="1500"/>
                                        <p:tgtEl>
                                          <p:spTgt spid="37890"/>
                                        </p:tgtEl>
                                      </p:cBhvr>
                                    </p:animEffect>
                                  </p:childTnLst>
                                </p:cTn>
                              </p:par>
                              <p:par>
                                <p:cTn id="12" presetID="26"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435">
                                          <p:stCondLst>
                                            <p:cond delay="0"/>
                                          </p:stCondLst>
                                        </p:cTn>
                                        <p:tgtEl>
                                          <p:spTgt spid="6"/>
                                        </p:tgtEl>
                                      </p:cBhvr>
                                    </p:animEffect>
                                    <p:anim calcmode="lin" valueType="num">
                                      <p:cBhvr>
                                        <p:cTn id="15"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8"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9"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20" dur="20">
                                          <p:stCondLst>
                                            <p:cond delay="487"/>
                                          </p:stCondLst>
                                        </p:cTn>
                                        <p:tgtEl>
                                          <p:spTgt spid="6"/>
                                        </p:tgtEl>
                                      </p:cBhvr>
                                      <p:to x="100000" y="60000"/>
                                    </p:animScale>
                                    <p:animScale>
                                      <p:cBhvr>
                                        <p:cTn id="21" dur="124" decel="50000">
                                          <p:stCondLst>
                                            <p:cond delay="507"/>
                                          </p:stCondLst>
                                        </p:cTn>
                                        <p:tgtEl>
                                          <p:spTgt spid="6"/>
                                        </p:tgtEl>
                                      </p:cBhvr>
                                      <p:to x="100000" y="100000"/>
                                    </p:animScale>
                                    <p:animScale>
                                      <p:cBhvr>
                                        <p:cTn id="22" dur="20">
                                          <p:stCondLst>
                                            <p:cond delay="984"/>
                                          </p:stCondLst>
                                        </p:cTn>
                                        <p:tgtEl>
                                          <p:spTgt spid="6"/>
                                        </p:tgtEl>
                                      </p:cBhvr>
                                      <p:to x="100000" y="80000"/>
                                    </p:animScale>
                                    <p:animScale>
                                      <p:cBhvr>
                                        <p:cTn id="23" dur="124" decel="50000">
                                          <p:stCondLst>
                                            <p:cond delay="1004"/>
                                          </p:stCondLst>
                                        </p:cTn>
                                        <p:tgtEl>
                                          <p:spTgt spid="6"/>
                                        </p:tgtEl>
                                      </p:cBhvr>
                                      <p:to x="100000" y="100000"/>
                                    </p:animScale>
                                    <p:animScale>
                                      <p:cBhvr>
                                        <p:cTn id="24" dur="20">
                                          <p:stCondLst>
                                            <p:cond delay="1231"/>
                                          </p:stCondLst>
                                        </p:cTn>
                                        <p:tgtEl>
                                          <p:spTgt spid="6"/>
                                        </p:tgtEl>
                                      </p:cBhvr>
                                      <p:to x="100000" y="90000"/>
                                    </p:animScale>
                                    <p:animScale>
                                      <p:cBhvr>
                                        <p:cTn id="25" dur="124" decel="50000">
                                          <p:stCondLst>
                                            <p:cond delay="1251"/>
                                          </p:stCondLst>
                                        </p:cTn>
                                        <p:tgtEl>
                                          <p:spTgt spid="6"/>
                                        </p:tgtEl>
                                      </p:cBhvr>
                                      <p:to x="100000" y="100000"/>
                                    </p:animScale>
                                    <p:animScale>
                                      <p:cBhvr>
                                        <p:cTn id="26" dur="20">
                                          <p:stCondLst>
                                            <p:cond delay="1356"/>
                                          </p:stCondLst>
                                        </p:cTn>
                                        <p:tgtEl>
                                          <p:spTgt spid="6"/>
                                        </p:tgtEl>
                                      </p:cBhvr>
                                      <p:to x="100000" y="95000"/>
                                    </p:animScale>
                                    <p:animScale>
                                      <p:cBhvr>
                                        <p:cTn id="27" dur="124" decel="50000">
                                          <p:stCondLst>
                                            <p:cond delay="1376"/>
                                          </p:stCondLst>
                                        </p:cTn>
                                        <p:tgtEl>
                                          <p:spTgt spid="6"/>
                                        </p:tgtEl>
                                      </p:cBhvr>
                                      <p:to x="100000" y="100000"/>
                                    </p:animScale>
                                  </p:childTnLst>
                                </p:cTn>
                              </p:par>
                              <p:par>
                                <p:cTn id="28" presetID="35"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500"/>
                                        <p:tgtEl>
                                          <p:spTgt spid="5"/>
                                        </p:tgtEl>
                                      </p:cBhvr>
                                    </p:animEffect>
                                    <p:anim calcmode="lin" valueType="num">
                                      <p:cBhvr>
                                        <p:cTn id="31" dur="1500" fill="hold"/>
                                        <p:tgtEl>
                                          <p:spTgt spid="5"/>
                                        </p:tgtEl>
                                        <p:attrNameLst>
                                          <p:attrName>style.rotation</p:attrName>
                                        </p:attrNameLst>
                                      </p:cBhvr>
                                      <p:tavLst>
                                        <p:tav tm="0">
                                          <p:val>
                                            <p:fltVal val="720"/>
                                          </p:val>
                                        </p:tav>
                                        <p:tav tm="100000">
                                          <p:val>
                                            <p:fltVal val="0"/>
                                          </p:val>
                                        </p:tav>
                                      </p:tavLst>
                                    </p:anim>
                                    <p:anim calcmode="lin" valueType="num">
                                      <p:cBhvr>
                                        <p:cTn id="32" dur="1500" fill="hold"/>
                                        <p:tgtEl>
                                          <p:spTgt spid="5"/>
                                        </p:tgtEl>
                                        <p:attrNameLst>
                                          <p:attrName>ppt_h</p:attrName>
                                        </p:attrNameLst>
                                      </p:cBhvr>
                                      <p:tavLst>
                                        <p:tav tm="0">
                                          <p:val>
                                            <p:fltVal val="0"/>
                                          </p:val>
                                        </p:tav>
                                        <p:tav tm="100000">
                                          <p:val>
                                            <p:strVal val="#ppt_h"/>
                                          </p:val>
                                        </p:tav>
                                      </p:tavLst>
                                    </p:anim>
                                    <p:anim calcmode="lin" valueType="num">
                                      <p:cBhvr>
                                        <p:cTn id="33" dur="1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495</TotalTime>
  <Words>1410</Words>
  <Application>Microsoft Office PowerPoint</Application>
  <PresentationFormat>Экран (4:3)</PresentationFormat>
  <Paragraphs>48</Paragraphs>
  <Slides>13</Slides>
  <Notes>0</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13</vt:i4>
      </vt:variant>
    </vt:vector>
  </HeadingPairs>
  <TitlesOfParts>
    <vt:vector size="29" baseType="lpstr">
      <vt:lpstr>Arial</vt:lpstr>
      <vt:lpstr>Bookman Old Style</vt:lpstr>
      <vt:lpstr>Calibri</vt:lpstr>
      <vt:lpstr>Century Gothic</vt:lpstr>
      <vt:lpstr>Century Schoolbook</vt:lpstr>
      <vt:lpstr>Garamond</vt:lpstr>
      <vt:lpstr>Georgia</vt:lpstr>
      <vt:lpstr>Iskoola Pota</vt:lpstr>
      <vt:lpstr>Mongolian Baiti</vt:lpstr>
      <vt:lpstr>Monotype Corsiva</vt:lpstr>
      <vt:lpstr>Palatino Linotype</vt:lpstr>
      <vt:lpstr>Symbol</vt:lpstr>
      <vt:lpstr>Times New Roman</vt:lpstr>
      <vt:lpstr>Wingdings</vt:lpstr>
      <vt:lpstr>Wingdings 3</vt:lpstr>
      <vt:lpstr>Ион (конференц-зал)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56</cp:revision>
  <dcterms:created xsi:type="dcterms:W3CDTF">2014-04-01T11:58:02Z</dcterms:created>
  <dcterms:modified xsi:type="dcterms:W3CDTF">2018-03-28T13:52:15Z</dcterms:modified>
</cp:coreProperties>
</file>