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10" r:id="rId3"/>
    <p:sldId id="309" r:id="rId4"/>
    <p:sldId id="257" r:id="rId5"/>
    <p:sldId id="269" r:id="rId6"/>
    <p:sldId id="272" r:id="rId7"/>
    <p:sldId id="275" r:id="rId8"/>
    <p:sldId id="306" r:id="rId9"/>
    <p:sldId id="270" r:id="rId10"/>
    <p:sldId id="298" r:id="rId11"/>
    <p:sldId id="299" r:id="rId12"/>
    <p:sldId id="294" r:id="rId13"/>
    <p:sldId id="295" r:id="rId14"/>
    <p:sldId id="296" r:id="rId15"/>
    <p:sldId id="297" r:id="rId16"/>
    <p:sldId id="301" r:id="rId17"/>
    <p:sldId id="267" r:id="rId18"/>
    <p:sldId id="268" r:id="rId19"/>
    <p:sldId id="266" r:id="rId20"/>
    <p:sldId id="263" r:id="rId21"/>
    <p:sldId id="315" r:id="rId22"/>
    <p:sldId id="314" r:id="rId23"/>
    <p:sldId id="290" r:id="rId24"/>
    <p:sldId id="318" r:id="rId25"/>
    <p:sldId id="305" r:id="rId26"/>
    <p:sldId id="258" r:id="rId27"/>
    <p:sldId id="259" r:id="rId28"/>
    <p:sldId id="291" r:id="rId29"/>
    <p:sldId id="304" r:id="rId30"/>
    <p:sldId id="292" r:id="rId31"/>
    <p:sldId id="293" r:id="rId32"/>
    <p:sldId id="287" r:id="rId33"/>
    <p:sldId id="288" r:id="rId34"/>
    <p:sldId id="316" r:id="rId35"/>
    <p:sldId id="260" r:id="rId36"/>
    <p:sldId id="261" r:id="rId37"/>
    <p:sldId id="262" r:id="rId38"/>
    <p:sldId id="317" r:id="rId39"/>
    <p:sldId id="31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85125" autoAdjust="0"/>
  </p:normalViewPr>
  <p:slideViewPr>
    <p:cSldViewPr>
      <p:cViewPr varScale="1">
        <p:scale>
          <a:sx n="62" d="100"/>
          <a:sy n="62" d="100"/>
        </p:scale>
        <p:origin x="-6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42320-459B-4751-9922-C76ABF9C0703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21E63-51ED-4EA2-8D14-95F1EB81B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1E63-51ED-4EA2-8D14-95F1EB81BBE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9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fb.ru/article/191159/drevnie-remesla-rusi-kakie-remesla-razvivalis-v-kievskoy-rusi" TargetMode="External"/><Relationship Id="rId3" Type="http://schemas.openxmlformats.org/officeDocument/2006/relationships/hyperlink" Target="http://vladik.me/place/pamyatnik-kirillu-i-mefodiyu.html-" TargetMode="External"/><Relationship Id="rId7" Type="http://schemas.openxmlformats.org/officeDocument/2006/relationships/hyperlink" Target="http://www.bezva.info/imagexdata-%D0%94%D1%80%D0%B5%D0%B2%D0%BD%D0%B5%D1%80%D1%83%D1%81%D1%81%D0%BA%D0%B0%D1%8F-%D0%A1%D0%BA%D0%B0%D0%BD%D1%8C.htm" TargetMode="External"/><Relationship Id="rId2" Type="http://schemas.openxmlformats.org/officeDocument/2006/relationships/hyperlink" Target="https://www.liveinternet.ru/photo/boss_shadow/post19919322/-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hkolazhizni.ru/biographies/articles/12567/-" TargetMode="External"/><Relationship Id="rId5" Type="http://schemas.openxmlformats.org/officeDocument/2006/relationships/hyperlink" Target="http://www.bolshoyvopros.ru/questions/547088-za-kakie-tri-morja-hodil-afanasij-nikitin.html-&#1093;&#1086;&#1078;&#1076;&#1077;&#1085;&#1080;&#1103;" TargetMode="External"/><Relationship Id="rId10" Type="http://schemas.openxmlformats.org/officeDocument/2006/relationships/image" Target="../media/image61.jpeg"/><Relationship Id="rId4" Type="http://schemas.openxmlformats.org/officeDocument/2006/relationships/hyperlink" Target="http://iskusstvopro.blogspot.ru/2011/02/blog-post_20.html-" TargetMode="External"/><Relationship Id="rId9" Type="http://schemas.openxmlformats.org/officeDocument/2006/relationships/hyperlink" Target="http://www.pravoslavie.ru/30762.html-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rintania" pitchFamily="2" charset="0"/>
                <a:cs typeface="Times New Roman" pitchFamily="18" charset="0"/>
              </a:rPr>
              <a:t>Культура Древней Руси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4" name="Содержимое 3" descr="930612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3432" y="1600200"/>
            <a:ext cx="59971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3888432" cy="58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Rurintania" pitchFamily="2" charset="0"/>
              </a:rPr>
              <a:t>Дмитриевский собор</a:t>
            </a:r>
            <a:endParaRPr lang="ru-RU" sz="5400" dirty="0">
              <a:latin typeface="Rurintania" pitchFamily="2" charset="0"/>
            </a:endParaRPr>
          </a:p>
        </p:txBody>
      </p:sp>
      <p:pic>
        <p:nvPicPr>
          <p:cNvPr id="4" name="Рисунок 3" descr="IMG_2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564904"/>
            <a:ext cx="4644008" cy="309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latin typeface="Rurintania" pitchFamily="2" charset="0"/>
              </a:rPr>
              <a:t>Дмитриевский собор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IMG_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492896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08720"/>
            <a:ext cx="3822171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Храм Покрова На Нерли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4" name="Рисунок 3" descr="IMG_2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136396" cy="5424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692696"/>
            <a:ext cx="393643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3870176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Rurintania" pitchFamily="2" charset="0"/>
              </a:rPr>
              <a:t>Храм Покрова на Нерли</a:t>
            </a:r>
            <a:endParaRPr lang="ru-RU" dirty="0">
              <a:latin typeface="Rurintani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44624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81000"/>
            <a:ext cx="828092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88640"/>
            <a:ext cx="4302224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334236"/>
            <a:ext cx="93041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latin typeface="Rurintania" pitchFamily="2" charset="0"/>
              </a:rPr>
              <a:t>Успенский собор во Владимире</a:t>
            </a:r>
            <a:endParaRPr lang="ru-RU" sz="5400" dirty="0"/>
          </a:p>
        </p:txBody>
      </p:sp>
      <p:pic>
        <p:nvPicPr>
          <p:cNvPr id="4" name="Рисунок 3" descr="IMG_2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6" y="1080539"/>
            <a:ext cx="8316416" cy="5544277"/>
          </a:xfrm>
          <a:prstGeom prst="rect">
            <a:avLst/>
          </a:prstGeom>
        </p:spPr>
      </p:pic>
      <p:pic>
        <p:nvPicPr>
          <p:cNvPr id="5" name="Рисунок 4" descr="IMG_2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786" y="1080539"/>
            <a:ext cx="8748972" cy="556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Фреска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sp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7584" y="1412776"/>
            <a:ext cx="6200800" cy="450059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504" y="5913370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Соборы отличались изысканностью и богатством. Стены были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покрыты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фресками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картинами, написанными красками по сырой штукатурке.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15" y="5375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Мозаика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4" name="Рисунок 3" descr="dmitry-solunskiy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67056"/>
            <a:ext cx="6572250" cy="4929222"/>
          </a:xfrm>
          <a:prstGeom prst="roundRect">
            <a:avLst/>
          </a:prstGeom>
          <a:ln w="57150">
            <a:solidFill>
              <a:srgbClr val="0070C0"/>
            </a:solidFill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61281" y="609627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Купола украшались разноцветной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мозаикой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/>
              <a:t> картинами из вдавленных в сырую штукатурку стекловидных камешков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Икона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znamenie1_nov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000240"/>
            <a:ext cx="2857500" cy="33147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071678"/>
            <a:ext cx="2643206" cy="3714776"/>
          </a:xfrm>
          <a:prstGeom prst="round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14300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культуры Древней Руси.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285860"/>
            <a:ext cx="8286808" cy="4352940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вся человеческая деятельность и её результаты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78" y="2143116"/>
            <a:ext cx="235745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Культура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3143248"/>
            <a:ext cx="2428892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Духовная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3143248"/>
            <a:ext cx="2286016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Материальная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429132"/>
            <a:ext cx="3643338" cy="17145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Monotype Corsiva" pitchFamily="66" charset="0"/>
              </a:rPr>
              <a:t>Идеи, обычаи, научные открытия, произведения литературы и музыки</a:t>
            </a:r>
            <a:endParaRPr lang="ru-RU" sz="2200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4500570"/>
            <a:ext cx="3786214" cy="1571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Monotype Corsiva" pitchFamily="66" charset="0"/>
              </a:rPr>
              <a:t>Вещи, здания, картины, орудия труда, производственный опыт</a:t>
            </a:r>
            <a:endParaRPr lang="ru-RU" sz="2200" dirty="0">
              <a:latin typeface="Monotype Corsiva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3071802" y="278605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357818" y="278605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6143636" y="407194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2071670" y="407194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Кирилл и  Мефодий</a:t>
            </a:r>
            <a:endParaRPr lang="ru-RU" sz="66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2050" name="Picture 2" descr="http://vladik.me/upload/iblock/9d9/9d92ab8b970ca7eb1130942f9fcba0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3800475" cy="49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714379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Письменность и грамотность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428736"/>
            <a:ext cx="8215370" cy="4210064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10000"/>
              </a:lnSpc>
            </a:pPr>
            <a:r>
              <a:rPr lang="ru-RU" sz="2000" dirty="0" smtClean="0"/>
              <a:t>                                      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Славянскую азбуку создали византийские</a:t>
            </a:r>
          </a:p>
          <a:p>
            <a:pPr algn="l">
              <a:lnSpc>
                <a:spcPct val="110000"/>
              </a:lnSpc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монахи 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Кирилл и </a:t>
            </a:r>
            <a:r>
              <a:rPr lang="ru-R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Первые русские книги были рукописными и</a:t>
            </a:r>
          </a:p>
          <a:p>
            <a:pPr algn="l">
              <a:lnSpc>
                <a:spcPct val="110000"/>
              </a:lnSpc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очень дорогими. Каждая буква выписана по</a:t>
            </a:r>
          </a:p>
          <a:p>
            <a:pPr algn="l">
              <a:lnSpc>
                <a:spcPct val="110000"/>
              </a:lnSpc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строгим правилам –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уставу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>
              <a:lnSpc>
                <a:spcPct val="110000"/>
              </a:lnSpc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l">
              <a:lnSpc>
                <a:spcPct val="110000"/>
              </a:lnSpc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Книги украшались изящными картинками – </a:t>
            </a:r>
          </a:p>
          <a:p>
            <a:pPr algn="l">
              <a:lnSpc>
                <a:spcPct val="11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миниатюрами.            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Admin.MICROSOF-EE567F\Рабочий стол\Презентация 6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56792"/>
            <a:ext cx="2071702" cy="26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2376264" cy="337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04664"/>
            <a:ext cx="8991899" cy="114300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Былины –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поэтические сказания о прошлом, в которых прославлялись подвиги русских богатырей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0" y="1600200"/>
            <a:ext cx="9048750" cy="452596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ru-RU" sz="2400" dirty="0" smtClean="0"/>
          </a:p>
          <a:p>
            <a:pPr marL="0" indent="0" algn="l">
              <a:buNone/>
            </a:pPr>
            <a:r>
              <a:rPr lang="ru-RU" sz="2400" dirty="0" smtClean="0"/>
              <a:t>                             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Буслаев</a:t>
            </a:r>
          </a:p>
          <a:p>
            <a:pPr algn="l"/>
            <a:endParaRPr lang="ru-RU" sz="2400" dirty="0" smtClean="0"/>
          </a:p>
          <a:p>
            <a:pPr algn="l"/>
            <a:endParaRPr lang="ru-RU" sz="2400" dirty="0" smtClean="0"/>
          </a:p>
          <a:p>
            <a:pPr marL="0" indent="0" algn="l">
              <a:buNone/>
            </a:pPr>
            <a:endParaRPr lang="ru-RU" sz="2400" dirty="0"/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Илья Муромец   (Рерих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 ) </a:t>
            </a:r>
          </a:p>
          <a:p>
            <a:pPr marL="0" indent="0" algn="l"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Три богатыря    (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В.Васнецов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52" y="1949664"/>
            <a:ext cx="1457227" cy="23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820566" cy="171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89660"/>
            <a:ext cx="3540646" cy="234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Литература : жанры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4" name="Рисунок 3" descr="book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2880320" cy="208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51920" y="1988840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1. Хождения.</a:t>
            </a:r>
          </a:p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2.Летописи.</a:t>
            </a:r>
          </a:p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3.Житие.</a:t>
            </a:r>
          </a:p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4.Повести.</a:t>
            </a:r>
          </a:p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5Слово.</a:t>
            </a:r>
          </a:p>
          <a:p>
            <a:endParaRPr lang="ru-RU" sz="4800" dirty="0">
              <a:latin typeface="Rurintani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Заполните таблицу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591751"/>
              </p:ext>
            </p:extLst>
          </p:nvPr>
        </p:nvGraphicFramePr>
        <p:xfrm>
          <a:off x="457200" y="1600200"/>
          <a:ext cx="8219256" cy="475294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39752"/>
                <a:gridCol w="2739752"/>
                <a:gridCol w="2739752"/>
              </a:tblGrid>
              <a:tr h="7128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Жанры древнерусской литературы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жанра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Примеры произведений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8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8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8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8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8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8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Слово о законе и благодати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Сло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556792"/>
            <a:ext cx="4445000" cy="5016500"/>
          </a:xfrm>
          <a:prstGeom prst="rect">
            <a:avLst/>
          </a:prstGeom>
        </p:spPr>
      </p:pic>
      <p:pic>
        <p:nvPicPr>
          <p:cNvPr id="4" name="Рисунок 3" descr="Иларион митрополи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17145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«Повесть Временных лет» Х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II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век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book_Apost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556792"/>
            <a:ext cx="6143668" cy="4714908"/>
          </a:xfrm>
          <a:prstGeom prst="roundRect">
            <a:avLst/>
          </a:prstGeom>
          <a:ln w="57150">
            <a:solidFill>
              <a:schemeClr val="tx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4" name="Рисунок 3" descr="nest_l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1800200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«Остромирово Евангелие» Х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II</a:t>
            </a: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в.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175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928802"/>
            <a:ext cx="4643470" cy="35719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571612"/>
            <a:ext cx="328614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Слово о полку Игореве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b13c3115fd263c2952e32cf70ec9982c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5283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gor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628799"/>
            <a:ext cx="3672408" cy="449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Житие Бориса и Глеба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4" name="Рисунок 3" descr="Сказание о борисе и глеб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505325" cy="561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oris_i_gl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2286000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rintania" pitchFamily="2" charset="0"/>
                <a:cs typeface="Times New Roman" pitchFamily="18" charset="0"/>
              </a:rPr>
              <a:t>Искусство Древней Руси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4" name="Содержимое 3" descr="930612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3432" y="1600200"/>
            <a:ext cx="59971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3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Житие Даниила Заточника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ig_daniil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2483768" cy="3386956"/>
          </a:xfrm>
          <a:prstGeom prst="rect">
            <a:avLst/>
          </a:prstGeom>
        </p:spPr>
      </p:pic>
      <p:pic>
        <p:nvPicPr>
          <p:cNvPr id="4" name="Рисунок 3" descr="Житие Даниила Заточн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772816"/>
            <a:ext cx="6086475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Изборник Святослава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Изборник Святослава 1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329900" cy="542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Rurintania" pitchFamily="2" charset="0"/>
              </a:rPr>
              <a:t>Хождения за три моря</a:t>
            </a:r>
            <a:br>
              <a:rPr lang="ru-RU" dirty="0" smtClean="0">
                <a:latin typeface="Rurintania" pitchFamily="2" charset="0"/>
              </a:rPr>
            </a:br>
            <a:r>
              <a:rPr lang="ru-RU" dirty="0" smtClean="0">
                <a:latin typeface="Rurintania" pitchFamily="2" charset="0"/>
              </a:rPr>
              <a:t>Афанасия Никитина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3e3d6aab088cb8b0d585fc6b290afe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26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a0ec968b5d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636912"/>
            <a:ext cx="4953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a70e228ef01c3289dc6b75850ba0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708920"/>
            <a:ext cx="3259973" cy="324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Хождения Афанасия Никитина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27204_or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484784"/>
            <a:ext cx="4419600" cy="515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57150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Художественное ремесло.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8215370" cy="463869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   Воины многих стран высоко ценили оружие и доспехи, изготовленные русскими мастерами-оружейниками.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Documents and Settings\Admin.MICROSOF-EE567F\Рабочий стол\Презентация 6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6"/>
            <a:ext cx="1928826" cy="270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C:\Documents and Settings\Admin.MICROSOF-EE567F\Рабочий стол\Презентация 6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785926"/>
            <a:ext cx="2062167" cy="207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0" name="Picture 4" descr="C:\Documents and Settings\Admin.MICROSOF-EE567F\Рабочий стол\Презентация 6\17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928802"/>
            <a:ext cx="2714644" cy="1809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 descr="C:\Documents and Settings\Admin.MICROSOF-EE567F\Рабочий стол\Презентация 6\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43380"/>
            <a:ext cx="1643074" cy="2325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2" name="Picture 6" descr="C:\Documents and Settings\Admin.MICROSOF-EE567F\Рабочий стол\Презентация 6\14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4643446"/>
            <a:ext cx="2643206" cy="1652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Зернь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02316305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6" y="980728"/>
            <a:ext cx="3213100" cy="5080000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4" name="Рисунок 3" descr="0261972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288480"/>
            <a:ext cx="4654237" cy="4464496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15616" y="6060728"/>
            <a:ext cx="619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Зернь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изделие напаива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ется узор из мельчайш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шариков-зёрнышек(височные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16" y="1628800"/>
            <a:ext cx="3864236" cy="415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Скань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876849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643050"/>
            <a:ext cx="2557474" cy="3643338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xpert_573_034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000240"/>
            <a:ext cx="3071834" cy="352901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643702" y="3429000"/>
            <a:ext cx="45719" cy="71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Скань</a:t>
            </a:r>
            <a:endParaRPr lang="ru-RU" sz="8000" dirty="0">
              <a:latin typeface="Rurintania" pitchFamily="2" charset="0"/>
            </a:endParaRPr>
          </a:p>
        </p:txBody>
      </p:sp>
      <p:pic>
        <p:nvPicPr>
          <p:cNvPr id="4" name="Рисунок 3" descr="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197052"/>
            <a:ext cx="4439872" cy="492922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90995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орнамент наносили тонкой золотой ли серебряной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проволокой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comgun.ru/uploads/posts/2012-09/1348672085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3378"/>
            <a:ext cx="5507340" cy="44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.MICROSOF-EE567F\Рабочий стол\Презентация 6\18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383" y="1772815"/>
            <a:ext cx="3600401" cy="317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530120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эмаль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промежутки между перегородками заполняли разноцветной эмалью.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404664"/>
            <a:ext cx="432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Эмаль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9108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8493"/>
          </a:xfrm>
        </p:spPr>
        <p:txBody>
          <a:bodyPr/>
          <a:lstStyle/>
          <a:p>
            <a:r>
              <a:rPr lang="ru-RU" dirty="0" smtClean="0">
                <a:latin typeface="Rurintania" pitchFamily="2" charset="0"/>
              </a:rPr>
              <a:t>Спасибо за внимание.</a:t>
            </a:r>
            <a:endParaRPr lang="ru-RU" dirty="0">
              <a:latin typeface="Rurintani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105835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https://www.liveinternet.ru/photo/boss_shadow/post19919322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>
                <a:hlinkClick r:id="rId2"/>
              </a:rPr>
              <a:t>-</a:t>
            </a:r>
            <a:r>
              <a:rPr lang="ru-RU" dirty="0" smtClean="0"/>
              <a:t> Новгородская София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vladik.me/place/pamyatnik-kirillu-i-mefodiyu.html</a:t>
            </a:r>
            <a:r>
              <a:rPr lang="ru-RU" dirty="0" smtClean="0">
                <a:hlinkClick r:id="rId3"/>
              </a:rPr>
              <a:t>-</a:t>
            </a:r>
            <a:r>
              <a:rPr lang="ru-RU" dirty="0" smtClean="0"/>
              <a:t> памятник Кириллу и Мефодий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iskusstvopro.blogspot.ru/2011/02/blog-post_20.html</a:t>
            </a:r>
            <a:r>
              <a:rPr lang="ru-RU" dirty="0" smtClean="0">
                <a:hlinkClick r:id="rId4"/>
              </a:rPr>
              <a:t>-</a:t>
            </a:r>
            <a:r>
              <a:rPr lang="ru-RU" dirty="0" smtClean="0"/>
              <a:t> богатыри</a:t>
            </a:r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www.bolshoyvopros.ru/questions/547088-za-kakie-tri-morja-hodil-afanasij-nikitin.html</a:t>
            </a:r>
            <a:r>
              <a:rPr lang="ru-RU" dirty="0" smtClean="0">
                <a:hlinkClick r:id="rId5"/>
              </a:rPr>
              <a:t>-хождения</a:t>
            </a:r>
            <a:r>
              <a:rPr lang="ru-RU" dirty="0" smtClean="0"/>
              <a:t> Афанасия Никитина</a:t>
            </a:r>
          </a:p>
          <a:p>
            <a:r>
              <a:rPr lang="en-US" dirty="0">
                <a:hlinkClick r:id="rId6"/>
              </a:rPr>
              <a:t>https://shkolazhizni.ru/biographies/articles/12567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>
                <a:hlinkClick r:id="rId6"/>
              </a:rPr>
              <a:t>-</a:t>
            </a:r>
            <a:r>
              <a:rPr lang="ru-RU" dirty="0" smtClean="0"/>
              <a:t> карта </a:t>
            </a:r>
          </a:p>
          <a:p>
            <a:r>
              <a:rPr lang="en-US" dirty="0">
                <a:hlinkClick r:id="rId7"/>
              </a:rPr>
              <a:t>http://www.bezva.info/imagexdata-%D0%94%D1%80%D0%B5%D0%B2%D0%BD%D0%B5%D1%80%D1%83%D1%81%D1%81%D0%BA%D0%B0%D1%8F-%</a:t>
            </a:r>
            <a:r>
              <a:rPr lang="en-US" dirty="0" smtClean="0">
                <a:hlinkClick r:id="rId7"/>
              </a:rPr>
              <a:t>D0%A1%D0%BA%D0%B0%D0%BD%D1%8C.htm</a:t>
            </a:r>
            <a:r>
              <a:rPr lang="ru-RU" dirty="0" smtClean="0"/>
              <a:t>- скань </a:t>
            </a:r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fb.ru/article/191159/drevnie-remesla-rusi-kakie-remesla-razvivalis-v-kievskoy-rusi</a:t>
            </a:r>
            <a:r>
              <a:rPr lang="ru-RU" dirty="0" smtClean="0"/>
              <a:t> -</a:t>
            </a:r>
            <a:r>
              <a:rPr lang="ru-RU" dirty="0" smtClean="0"/>
              <a:t>зернь</a:t>
            </a:r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www.pravoslavie.ru/30762.html</a:t>
            </a:r>
            <a:r>
              <a:rPr lang="ru-RU" smtClean="0">
                <a:hlinkClick r:id="rId9"/>
              </a:rPr>
              <a:t>-</a:t>
            </a:r>
            <a:r>
              <a:rPr lang="ru-RU" smtClean="0"/>
              <a:t> миниатюра</a:t>
            </a:r>
            <a:endParaRPr lang="ru-RU" dirty="0"/>
          </a:p>
        </p:txBody>
      </p:sp>
      <p:pic>
        <p:nvPicPr>
          <p:cNvPr id="6146" name="Picture 2" descr="C:\Users\Учитель\Desktop\6 КЛ. УРОКИ ИСТОРИЯ РОССИИ\РАЗДЕЛ II РУСЬ IХ-ХII веках\Культура Древней Руси\Культура древней Руси\нестор летописец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15125"/>
            <a:ext cx="2762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Киево-Печерская Лавра</a:t>
            </a:r>
            <a:endParaRPr lang="ru-RU" sz="60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5" name="Рисунок 4" descr="kievo-pecherskaya_lav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5857916" cy="491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Святая София в Киеве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3" name="Рисунок 2" descr="8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428736"/>
            <a:ext cx="5857916" cy="500858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Десятинная церковь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5" name="Рисунок 4" descr="im4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785926"/>
            <a:ext cx="5691214" cy="435771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Десятинная церковь</a:t>
            </a:r>
            <a:endParaRPr lang="ru-RU" sz="5400" dirty="0">
              <a:latin typeface="Rurintania" pitchFamily="2" charset="0"/>
            </a:endParaRPr>
          </a:p>
        </p:txBody>
      </p:sp>
      <p:pic>
        <p:nvPicPr>
          <p:cNvPr id="3" name="Рисунок 2" descr="picturм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786610" cy="450059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rintania" pitchFamily="2" charset="0"/>
              </a:rPr>
              <a:t>Золотые ворота в Киеве</a:t>
            </a:r>
            <a:endParaRPr lang="ru-RU" dirty="0">
              <a:latin typeface="Rurintania" pitchFamily="2" charset="0"/>
            </a:endParaRPr>
          </a:p>
        </p:txBody>
      </p:sp>
      <p:pic>
        <p:nvPicPr>
          <p:cNvPr id="3" name="Рисунок 2" descr="Золотые+ворота+-+главные+ворота+старинного+Киева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84784"/>
            <a:ext cx="3672408" cy="4784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Rurintania" pitchFamily="2" charset="0"/>
                <a:cs typeface="Times New Roman" pitchFamily="18" charset="0"/>
              </a:rPr>
              <a:t>Святая София в Новгороде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Rurintania" pitchFamily="2" charset="0"/>
              <a:cs typeface="Times New Roman" pitchFamily="18" charset="0"/>
            </a:endParaRPr>
          </a:p>
        </p:txBody>
      </p:sp>
      <p:pic>
        <p:nvPicPr>
          <p:cNvPr id="4" name="Picture 2" descr="ÐÐ¸Ð´ Ð½Ð° Ð¡Ð¾ÑÐ¸Ð¹ÑÐºÐ¸Ð¹ ÑÐ¾Ð±Ð¾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109047" cy="54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365</Words>
  <Application>Microsoft Office PowerPoint</Application>
  <PresentationFormat>Экран (4:3)</PresentationFormat>
  <Paragraphs>89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Культура Древней Руси</vt:lpstr>
      <vt:lpstr>Особенности культуры Древней Руси.</vt:lpstr>
      <vt:lpstr>Искусство Древней Руси</vt:lpstr>
      <vt:lpstr>Киево-Печерская Лавра</vt:lpstr>
      <vt:lpstr>Святая София в Киеве</vt:lpstr>
      <vt:lpstr>Десятинная церковь</vt:lpstr>
      <vt:lpstr>Десятинная церковь</vt:lpstr>
      <vt:lpstr>Золотые ворота в Киеве</vt:lpstr>
      <vt:lpstr>Святая София в Новгороде</vt:lpstr>
      <vt:lpstr>Дмитриевский собор</vt:lpstr>
      <vt:lpstr>Дмитриевский собор</vt:lpstr>
      <vt:lpstr>Храм Покрова На Нерли</vt:lpstr>
      <vt:lpstr>Храм Покрова на Нерли</vt:lpstr>
      <vt:lpstr>Презентация PowerPoint</vt:lpstr>
      <vt:lpstr>Презентация PowerPoint</vt:lpstr>
      <vt:lpstr>Презентация PowerPoint</vt:lpstr>
      <vt:lpstr>Фреска</vt:lpstr>
      <vt:lpstr>Мозаика</vt:lpstr>
      <vt:lpstr>Икона</vt:lpstr>
      <vt:lpstr>Кирилл и  Мефодий</vt:lpstr>
      <vt:lpstr>Письменность и грамотность.</vt:lpstr>
      <vt:lpstr>Былины – поэтические сказания о прошлом, в которых прославлялись подвиги русских богатырей</vt:lpstr>
      <vt:lpstr>Литература : жанры</vt:lpstr>
      <vt:lpstr>Заполните таблицу</vt:lpstr>
      <vt:lpstr>Слово о законе и благодати</vt:lpstr>
      <vt:lpstr>«Повесть Временных лет» ХII век</vt:lpstr>
      <vt:lpstr>«Остромирово Евангелие» ХIIв.</vt:lpstr>
      <vt:lpstr>Слово о полку Игореве</vt:lpstr>
      <vt:lpstr>Житие Бориса и Глеба</vt:lpstr>
      <vt:lpstr>Житие Даниила Заточника</vt:lpstr>
      <vt:lpstr>Изборник Святослава</vt:lpstr>
      <vt:lpstr>Хождения за три моря Афанасия Никитина</vt:lpstr>
      <vt:lpstr>Хождения Афанасия Никитина</vt:lpstr>
      <vt:lpstr>Художественное ремесло.</vt:lpstr>
      <vt:lpstr>Зернь</vt:lpstr>
      <vt:lpstr>Скань</vt:lpstr>
      <vt:lpstr>Скань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Древней Руси</dc:title>
  <cp:lastModifiedBy>Учитель</cp:lastModifiedBy>
  <cp:revision>30</cp:revision>
  <dcterms:modified xsi:type="dcterms:W3CDTF">2018-03-28T03:39:50Z</dcterms:modified>
</cp:coreProperties>
</file>