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7" r:id="rId2"/>
    <p:sldId id="324" r:id="rId3"/>
    <p:sldId id="311" r:id="rId4"/>
    <p:sldId id="318" r:id="rId5"/>
    <p:sldId id="319" r:id="rId6"/>
    <p:sldId id="306" r:id="rId7"/>
    <p:sldId id="302" r:id="rId8"/>
    <p:sldId id="275" r:id="rId9"/>
    <p:sldId id="280" r:id="rId10"/>
    <p:sldId id="303" r:id="rId11"/>
    <p:sldId id="314" r:id="rId12"/>
    <p:sldId id="315" r:id="rId13"/>
    <p:sldId id="277" r:id="rId14"/>
    <p:sldId id="316" r:id="rId15"/>
    <p:sldId id="321" r:id="rId16"/>
    <p:sldId id="322" r:id="rId17"/>
    <p:sldId id="31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CC66"/>
    <a:srgbClr val="CCE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42" autoAdjust="0"/>
  </p:normalViewPr>
  <p:slideViewPr>
    <p:cSldViewPr>
      <p:cViewPr>
        <p:scale>
          <a:sx n="70" d="100"/>
          <a:sy n="70" d="100"/>
        </p:scale>
        <p:origin x="-116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28120-58D3-4842-BDBB-E87EE11369E0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43D50-873F-48F8-BA79-BDE8372D2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2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1D532-3880-456D-BE94-1BA4B45FBBF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3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3D50-873F-48F8-BA79-BDE8372D221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5" y="558289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Воспитатель высшей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категории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Никулина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Светлана Александровна</a:t>
            </a:r>
            <a:endParaRPr lang="ru-RU" sz="2000" b="1" i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1" cy="16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№23 «Катюша» </a:t>
            </a:r>
          </a:p>
        </p:txBody>
      </p:sp>
      <p:pic>
        <p:nvPicPr>
          <p:cNvPr id="5" name="Picture 2" descr="C:\Documents and Settings\Администратор\Рабочий стол\Мама\Для друзей\fghghjklk;l;'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7339"/>
            <a:ext cx="3534048" cy="245571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33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" y="1628800"/>
            <a:ext cx="9036497" cy="2376264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28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Использование Лего – мозаики</a:t>
            </a:r>
          </a:p>
          <a:p>
            <a:pPr algn="ctr"/>
            <a:r>
              <a:rPr lang="ru-RU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ля развития у дошкольников конструктивных способностей и проявления речевой активности в процессе создания </a:t>
            </a:r>
            <a:r>
              <a:rPr lang="ru-RU" sz="3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образов</a:t>
            </a:r>
          </a:p>
          <a:p>
            <a:pPr algn="ctr"/>
            <a:r>
              <a:rPr lang="ru-RU" sz="2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(В соответствии с ФГОС)</a:t>
            </a:r>
            <a:endParaRPr lang="ru-RU" sz="22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40960" cy="12961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3333CC"/>
                </a:solidFill>
              </a:rPr>
              <a:t/>
            </a:r>
            <a:br>
              <a:rPr lang="en-US" sz="2400" b="1" dirty="0" smtClean="0">
                <a:solidFill>
                  <a:srgbClr val="3333CC"/>
                </a:solidFill>
              </a:rPr>
            </a:br>
            <a:r>
              <a:rPr lang="ru-RU" sz="31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31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знаками и </a:t>
            </a:r>
            <a:r>
              <a:rPr lang="ru-RU" sz="31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символами</a:t>
            </a:r>
            <a:r>
              <a:rPr lang="ru-RU" sz="31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Documents and Settings\Администратор\Рабочий стол\Мама\Лего\SAM_9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16" y="1700808"/>
            <a:ext cx="4204449" cy="3153337"/>
          </a:xfrm>
          <a:prstGeom prst="rect">
            <a:avLst/>
          </a:prstGeom>
          <a:noFill/>
          <a:ln w="38100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8382" y="5085184"/>
            <a:ext cx="5472090" cy="1574624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«Лестница-чудесница», «Светофор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«Строим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«Угадай цифру», «Зонтики», «Грибы»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Администратор\Рабочий стол\Лего\DSC_0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1" y="1732944"/>
            <a:ext cx="2574500" cy="4814984"/>
          </a:xfrm>
          <a:prstGeom prst="rect">
            <a:avLst/>
          </a:prstGeom>
          <a:noFill/>
          <a:ln w="38100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08372"/>
            <a:ext cx="8640959" cy="12204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Documents and Settings\Администратор\Рабочий стол\Лего\SAM_9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864430" cy="2898322"/>
          </a:xfrm>
          <a:prstGeom prst="rect">
            <a:avLst/>
          </a:prstGeom>
          <a:noFill/>
          <a:ln w="38100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661248"/>
            <a:ext cx="7992888" cy="108012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«Строим лесенку», «Волк и заяц», «Сказочка»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Documents and Settings\Администратор\Рабочий стол\Лего\SAM_9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1916832"/>
            <a:ext cx="4434385" cy="3096344"/>
          </a:xfrm>
          <a:prstGeom prst="rect">
            <a:avLst/>
          </a:prstGeom>
          <a:noFill/>
          <a:ln w="38100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Documents and Settings\Администратор\Рабочий стол\Лего\DSC_0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572639" cy="4789603"/>
          </a:xfrm>
          <a:prstGeom prst="rect">
            <a:avLst/>
          </a:prstGeom>
          <a:noFill/>
          <a:ln w="38100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4976" y="4653136"/>
            <a:ext cx="4957144" cy="194421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«Сделай по-другому», «Исправь ошибку», «Назови фигуры», «Повторяй за мной», «Построй по-другому»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Администратор\Рабочий стол\Лего\Копия DSC_0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2" y="1700808"/>
            <a:ext cx="4669112" cy="2736304"/>
          </a:xfrm>
          <a:prstGeom prst="rect">
            <a:avLst/>
          </a:prstGeom>
          <a:noFill/>
          <a:ln w="38100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56" y="116632"/>
            <a:ext cx="8640960" cy="1440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Предмет и его изображение</a:t>
            </a:r>
            <a:endParaRPr lang="ru-RU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Documents and Settings\Администратор\Рабочий стол\Лего\DSC_0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16" y="2167457"/>
            <a:ext cx="2414294" cy="4491990"/>
          </a:xfrm>
          <a:prstGeom prst="rect">
            <a:avLst/>
          </a:prstGeom>
          <a:noFill/>
          <a:ln w="38100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6" y="2132856"/>
            <a:ext cx="2425659" cy="4486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Администратор\Рабочий стол\Лего\DSC_01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46" y="1772816"/>
            <a:ext cx="3501379" cy="2304256"/>
          </a:xfrm>
          <a:prstGeom prst="rect">
            <a:avLst/>
          </a:prstGeom>
          <a:noFill/>
          <a:ln w="38100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0846" y="4283183"/>
            <a:ext cx="3501379" cy="2376264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«Придумай цветы небывалой красоты», «Транспорт», «Флаги», «Самолеты России», «далеко в лесу»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68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схем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чертежей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Администратор\Рабочий стол\rgnghnges_li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0" y="1771436"/>
            <a:ext cx="3247853" cy="2089612"/>
          </a:xfrm>
          <a:prstGeom prst="rect">
            <a:avLst/>
          </a:prstGeom>
          <a:solidFill>
            <a:srgbClr val="3333CC"/>
          </a:solidFill>
          <a:ln w="28575">
            <a:solidFill>
              <a:srgbClr val="3333CC"/>
            </a:solidFill>
          </a:ln>
          <a:extLst/>
        </p:spPr>
      </p:pic>
      <p:pic>
        <p:nvPicPr>
          <p:cNvPr id="4" name="Picture 2" descr="C:\Documents and Settings\Администратор\Рабочий стол\rescbhdf_lis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28" y="4559710"/>
            <a:ext cx="3538023" cy="2060898"/>
          </a:xfrm>
          <a:prstGeom prst="rect">
            <a:avLst/>
          </a:prstGeom>
          <a:noFill/>
          <a:ln w="28575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res_lijkjhjks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57972"/>
            <a:ext cx="2867025" cy="2200275"/>
          </a:xfrm>
          <a:prstGeom prst="rect">
            <a:avLst/>
          </a:prstGeom>
          <a:noFill/>
          <a:ln w="28575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Администратор\Рабочий стол\Лего\resff_lis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1436"/>
            <a:ext cx="3276600" cy="2305050"/>
          </a:xfrm>
          <a:prstGeom prst="rect">
            <a:avLst/>
          </a:prstGeom>
          <a:noFill/>
          <a:ln w="28575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224136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3333CC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освоения технологии в области «Познавательное развитие»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14371"/>
              </p:ext>
            </p:extLst>
          </p:nvPr>
        </p:nvGraphicFramePr>
        <p:xfrm>
          <a:off x="395536" y="1525041"/>
          <a:ext cx="8424936" cy="533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088"/>
                <a:gridCol w="3394285"/>
                <a:gridCol w="1030151"/>
                <a:gridCol w="1437412"/>
              </a:tblGrid>
              <a:tr h="5249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ориентиры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Планируемые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гарантируемые результаты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 месяца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Конец месяца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522959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Ребенок способен к принятию собственных решений, опираясь на свои знания и умения в различных видах деятельности</a:t>
                      </a:r>
                    </a:p>
                    <a:p>
                      <a:endParaRPr lang="ru-RU" sz="2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активно участвует в построении творческой игры, создании образов</a:t>
                      </a:r>
                    </a:p>
                    <a:p>
                      <a:pPr algn="ctr"/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54%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5937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использует разнообразные конструктивные материалы для реализации собственных целей</a:t>
                      </a:r>
                    </a:p>
                    <a:p>
                      <a:pPr algn="ctr"/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54%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64%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5937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самостоятельно создает и преобразует конструкции для реализации собственного замысла</a:t>
                      </a:r>
                    </a:p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46%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64%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4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68152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3333CC"/>
            </a:solidFill>
          </a:ln>
        </p:spPr>
        <p:txBody>
          <a:bodyPr/>
          <a:lstStyle/>
          <a:p>
            <a:r>
              <a:rPr lang="ru-RU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освоения технологии в области </a:t>
            </a:r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</a:t>
            </a:r>
            <a:r>
              <a:rPr lang="ru-RU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20006"/>
              </p:ext>
            </p:extLst>
          </p:nvPr>
        </p:nvGraphicFramePr>
        <p:xfrm>
          <a:off x="323528" y="1340768"/>
          <a:ext cx="8424936" cy="583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088"/>
                <a:gridCol w="3394285"/>
                <a:gridCol w="1030151"/>
                <a:gridCol w="1437412"/>
              </a:tblGrid>
              <a:tr h="964273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ориентиры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\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Планируемые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гарантируемые результаты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 месяца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Конец месяца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02789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Ребенок строит речевое высказывание в ситуации общения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самостоятельно  строит игровые  и  деловые  диалоги</a:t>
                      </a:r>
                    </a:p>
                    <a:p>
                      <a:pPr algn="ctr"/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54%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58%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4401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сочиняет сюжетные  рассказы  по собственной инициативе, по  картине,  из  личного  опыта </a:t>
                      </a:r>
                    </a:p>
                    <a:p>
                      <a:pPr algn="ctr"/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54%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849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проявляет творческую активность: придумывает концовку, новые сюжетные повороты, сочиняет небольшие стихи, загадки</a:t>
                      </a:r>
                    </a:p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48%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64%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8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332656"/>
            <a:ext cx="8496944" cy="123683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Администратор\Рабочий стол\Мама\Др\book-145170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9098"/>
            <a:ext cx="8496945" cy="50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мастер-класса: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концу мастер-класса слушатели: </a:t>
            </a:r>
          </a:p>
          <a:p>
            <a:pPr marL="114300" lv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Получат представления о технологии Новиковой В.П. для  составления изображений из деталей Лего – мозаики. </a:t>
            </a:r>
          </a:p>
          <a:p>
            <a:pPr marL="114300" lv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2. Попрактикуются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разные конструкции из геометрических частей по заданному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образцу,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исправлять ошибки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lv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3. Потренируются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умении вести разговор по сюжету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сочинять творческие рассказы  и представлять их. </a:t>
            </a:r>
          </a:p>
          <a:p>
            <a:pPr marL="0" indent="0">
              <a:buNone/>
            </a:pP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98100"/>
              </p:ext>
            </p:extLst>
          </p:nvPr>
        </p:nvGraphicFramePr>
        <p:xfrm>
          <a:off x="10665" y="1196752"/>
          <a:ext cx="9001000" cy="5580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079"/>
                <a:gridCol w="3431553"/>
                <a:gridCol w="3312368"/>
              </a:tblGrid>
              <a:tr h="40699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ориентир</a:t>
                      </a:r>
                      <a:endParaRPr lang="ru-RU" sz="2400" b="1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Предполагаемые планируемые результаты</a:t>
                      </a:r>
                      <a:endParaRPr lang="ru-RU" sz="2400" b="1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sz="24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6-7лет </a:t>
                      </a:r>
                      <a:endParaRPr lang="ru-RU" sz="2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6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Ребенок способен к принятию собственных решений, опираясь на свои знания и умения в различных видах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самостоятельно создает и преобразовывает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конструкции;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использует разнообразные конструктивные материалы для реализации собственных целей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активно участвует в построении творческой игры, создании образов;</a:t>
                      </a:r>
                    </a:p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самостоятельно создает и преобразует конструкции, используя разнообразные  материалы для реализации собственного замысла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16633"/>
            <a:ext cx="901166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 область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«Познавательное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58321"/>
              </p:ext>
            </p:extLst>
          </p:nvPr>
        </p:nvGraphicFramePr>
        <p:xfrm>
          <a:off x="0" y="565027"/>
          <a:ext cx="9001000" cy="6176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744"/>
                <a:gridCol w="3456384"/>
                <a:gridCol w="3276872"/>
              </a:tblGrid>
              <a:tr h="498231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ориентир</a:t>
                      </a:r>
                      <a:endParaRPr lang="ru-RU" sz="2000" b="1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Предполагаемые планируемые результаты</a:t>
                      </a:r>
                      <a:endParaRPr lang="ru-RU" sz="2000" b="1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  <a:r>
                        <a:rPr lang="ru-RU" sz="20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sz="20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6-7лет </a:t>
                      </a:r>
                      <a:endParaRPr lang="ru-RU" sz="20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7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строит речевое высказывание в ситуации общения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самостоятельно  строит игровые  и  деловые  диалоги;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помощью воспитателя определяет и воспроизводить логику описательного  </a:t>
                      </a:r>
                      <a:r>
                        <a:rPr lang="ru-RU" sz="2000" kern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рассказа;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сочиняет сюжетные  рассказы  по собственной инициативе, по  картине,  из  личного  опыта </a:t>
                      </a:r>
                      <a:r>
                        <a:rPr lang="ru-RU" sz="2000" kern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придумывает   продолжения  и  окончания  к  рассказу,  рассказы  по  аналогии, рассказы по плану воспитателя, по модели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867" marR="59867" marT="29934" marB="29934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владеет связной речью (диалогическая, монологическая  речь, появляется речь-рассуждение) </a:t>
                      </a:r>
                      <a:r>
                        <a:rPr lang="ru-RU" sz="2000" kern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kern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проявляет творческую активность: придумывает концовку, новые сюжетные повороты, сочиняет небольшие стихи, загадки, дразнилки 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867" marR="59867" marT="29934" marB="29934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86" y="48277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 область  «Речевое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6572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Технология работы с детьми</a:t>
            </a:r>
            <a:endParaRPr lang="ru-RU" sz="36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240360" cy="498758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1641412"/>
            <a:ext cx="4248472" cy="5081827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 В.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мозаика в играх и занятиях»       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Мозаика-синтез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г.                                (Методическое пособие)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88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72816"/>
            <a:ext cx="8928992" cy="496855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 </a:t>
            </a:r>
            <a:r>
              <a:rPr lang="ru-RU" sz="27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 </a:t>
            </a:r>
            <a:r>
              <a:rPr lang="ru-RU" sz="27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элементы </a:t>
            </a:r>
            <a:r>
              <a:rPr lang="ru-RU" sz="27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экспериментированием, </a:t>
            </a:r>
            <a:r>
              <a:rPr lang="ru-RU" sz="27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</a:t>
            </a:r>
            <a:r>
              <a:rPr lang="ru-RU" sz="27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активизирует мыслительно-речевую деятельность </a:t>
            </a:r>
            <a:r>
              <a:rPr lang="ru-RU" sz="27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r>
              <a:rPr lang="en-US" sz="27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 -технологии в образовательной деятельности дошкольного учреждения является актуальным в свете новых преобразований в дошкольном образовании, а именно,</a:t>
            </a:r>
            <a:r>
              <a:rPr lang="ru-RU" sz="1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Федерального государственного образовательного стандарта дошкольного образования.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ЧТО ТАКОЕ ЛЕГО-Технология? </a:t>
            </a:r>
            <a:endParaRPr lang="ru-RU" sz="36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играй хорошо»)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серии игрушек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представляющие собой наборы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Documents and Settings\Администратор\Рабочий стол\Мама\Для друзей\ghjkl;;l;'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168352" cy="2831337"/>
          </a:xfrm>
          <a:prstGeom prst="rect">
            <a:avLst/>
          </a:prstGeom>
          <a:noFill/>
          <a:ln w="57150">
            <a:solidFill>
              <a:srgbClr val="33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640960" cy="1200329"/>
          </a:xfrm>
          <a:prstGeom prst="rect">
            <a:avLst/>
          </a:prstGeom>
          <a:gradFill>
            <a:gsLst>
              <a:gs pos="0">
                <a:schemeClr val="accent5">
                  <a:tint val="1000"/>
                  <a:satMod val="100000"/>
                </a:schemeClr>
              </a:gs>
              <a:gs pos="68000">
                <a:schemeClr val="accent5">
                  <a:tint val="77000"/>
                  <a:satMod val="100000"/>
                </a:schemeClr>
              </a:gs>
              <a:gs pos="81000">
                <a:schemeClr val="accent5">
                  <a:tint val="79000"/>
                  <a:satMod val="100000"/>
                </a:schemeClr>
              </a:gs>
              <a:gs pos="86000">
                <a:schemeClr val="accent5">
                  <a:tint val="73000"/>
                  <a:satMod val="100000"/>
                </a:schemeClr>
              </a:gs>
              <a:gs pos="100000">
                <a:schemeClr val="accent5">
                  <a:tint val="35000"/>
                  <a:satMod val="10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«LEGO» является стремление к тому,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вдохновить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 помочь ему бросить вызов собственному воображению и творческому потенциалу.</a:t>
            </a:r>
          </a:p>
        </p:txBody>
      </p:sp>
    </p:spTree>
    <p:extLst>
      <p:ext uri="{BB962C8B-B14F-4D97-AF65-F5344CB8AC3E}">
        <p14:creationId xmlns:p14="http://schemas.microsoft.com/office/powerpoint/2010/main" val="8560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0411" y="188641"/>
            <a:ext cx="885573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175" y="2687906"/>
            <a:ext cx="8855739" cy="77865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Измерение </a:t>
            </a:r>
          </a:p>
          <a:p>
            <a:pPr algn="ctr"/>
            <a:r>
              <a:rPr lang="ru-RU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itchFamily="18" charset="0"/>
              </a:rPr>
              <a:t>(Игровые задания на сравнения, измерение с помощью условной мерки)</a:t>
            </a:r>
            <a:endParaRPr lang="ru-RU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0411" y="4042847"/>
            <a:ext cx="8855739" cy="86409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Элементы геометрии</a:t>
            </a:r>
          </a:p>
          <a:p>
            <a:pPr algn="ctr"/>
            <a:r>
              <a:rPr lang="ru-RU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 Игровые задания с использованием геометрических фигур, моделирование. ориентировка в пространстве</a:t>
            </a:r>
            <a:endParaRPr lang="ru-RU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0411" y="5445225"/>
            <a:ext cx="8855738" cy="1386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184" y="1052736"/>
            <a:ext cx="8855739" cy="1015663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знаками и символами </a:t>
            </a:r>
          </a:p>
          <a:p>
            <a:pPr algn="ctr"/>
            <a:r>
              <a:rPr lang="ru-RU" b="1" dirty="0" smtClean="0">
                <a:solidFill>
                  <a:srgbClr val="3333CC"/>
                </a:solidFill>
              </a:rPr>
              <a:t>(</a:t>
            </a:r>
            <a:r>
              <a:rPr lang="ru-RU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задания в построении числового ряда. </a:t>
            </a:r>
          </a:p>
          <a:p>
            <a:pPr algn="ctr"/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предметов из частей, ориентация в пространстве)</a:t>
            </a:r>
            <a:endParaRPr lang="ru-RU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411" y="5661248"/>
            <a:ext cx="8847681" cy="1089078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 его изображение</a:t>
            </a:r>
          </a:p>
          <a:p>
            <a:pPr algn="ctr"/>
            <a:r>
              <a:rPr lang="ru-RU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(Экспериментирование в создании разнообразных предметов, создание конструкций одной тематики, по собственному замыслу, сюжетные конструкции</a:t>
            </a:r>
            <a:r>
              <a:rPr lang="ru-RU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 В. П.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НОВИКОво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64" y="2068398"/>
            <a:ext cx="484632" cy="61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47" y="3466556"/>
            <a:ext cx="432049" cy="57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47" y="4906943"/>
            <a:ext cx="504057" cy="69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9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8086"/>
              </p:ext>
            </p:extLst>
          </p:nvPr>
        </p:nvGraphicFramePr>
        <p:xfrm>
          <a:off x="325236" y="332656"/>
          <a:ext cx="8496944" cy="287266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248472"/>
                <a:gridCol w="424847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детской деятельности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5">
                            <a:tint val="1000"/>
                            <a:satMod val="100000"/>
                          </a:schemeClr>
                        </a:gs>
                        <a:gs pos="68000">
                          <a:schemeClr val="accent5">
                            <a:tint val="77000"/>
                            <a:satMod val="100000"/>
                          </a:schemeClr>
                        </a:gs>
                        <a:gs pos="81000">
                          <a:schemeClr val="accent5">
                            <a:tint val="79000"/>
                            <a:satMod val="100000"/>
                          </a:schemeClr>
                        </a:gs>
                        <a:gs pos="86000">
                          <a:schemeClr val="accent5">
                            <a:tint val="73000"/>
                            <a:satMod val="100000"/>
                          </a:schemeClr>
                        </a:gs>
                        <a:gs pos="100000">
                          <a:schemeClr val="accent5">
                            <a:tint val="35000"/>
                            <a:satMod val="1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</a:t>
                      </a:r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5">
                            <a:tint val="1000"/>
                            <a:satMod val="100000"/>
                          </a:schemeClr>
                        </a:gs>
                        <a:gs pos="68000">
                          <a:schemeClr val="accent5">
                            <a:tint val="77000"/>
                            <a:satMod val="100000"/>
                          </a:schemeClr>
                        </a:gs>
                        <a:gs pos="81000">
                          <a:schemeClr val="accent5">
                            <a:tint val="79000"/>
                            <a:satMod val="100000"/>
                          </a:schemeClr>
                        </a:gs>
                        <a:gs pos="86000">
                          <a:schemeClr val="accent5">
                            <a:tint val="73000"/>
                            <a:satMod val="100000"/>
                          </a:schemeClr>
                        </a:gs>
                        <a:gs pos="100000">
                          <a:schemeClr val="accent5">
                            <a:tint val="35000"/>
                            <a:satMod val="1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80576"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образцу</a:t>
                      </a:r>
                    </a:p>
                    <a:p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замыслу</a:t>
                      </a:r>
                    </a:p>
                    <a:p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схемам и чертежам</a:t>
                      </a:r>
                    </a:p>
                    <a:p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словесному описанию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 взрослых и детей</a:t>
                      </a:r>
                    </a:p>
                    <a:p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деятельность</a:t>
                      </a:r>
                    </a:p>
                    <a:p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</a:p>
                    <a:p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Кружковая деятельность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3995936" y="3284984"/>
            <a:ext cx="1155544" cy="1800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5838" y="5085184"/>
            <a:ext cx="8855739" cy="1584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Развитие конструктивных способностей и речевой активности дошкольников</a:t>
            </a:r>
          </a:p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посредством Лего-мозаики</a:t>
            </a:r>
          </a:p>
        </p:txBody>
      </p:sp>
      <p:cxnSp>
        <p:nvCxnSpPr>
          <p:cNvPr id="6" name="Прямая соединительная линия 5"/>
          <p:cNvCxnSpPr>
            <a:endCxn id="3" idx="2"/>
          </p:cNvCxnSpPr>
          <p:nvPr/>
        </p:nvCxnSpPr>
        <p:spPr>
          <a:xfrm>
            <a:off x="4573707" y="332656"/>
            <a:ext cx="1" cy="287266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1556</TotalTime>
  <Words>689</Words>
  <Application>Microsoft Office PowerPoint</Application>
  <PresentationFormat>Экран (4:3)</PresentationFormat>
  <Paragraphs>118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Презентация PowerPoint</vt:lpstr>
      <vt:lpstr>Цель мастер-класса: </vt:lpstr>
      <vt:lpstr>Презентация PowerPoint</vt:lpstr>
      <vt:lpstr>Презентация PowerPoint</vt:lpstr>
      <vt:lpstr>Технология работы с детьми</vt:lpstr>
      <vt:lpstr>ЛЕГО - технология объединяет элементы игры с экспериментированием, следовательно, активизирует мыслительно-речевую деятельность дошкольников    Использование ЛЕГО -технологии в образовательной деятельности дошкольного учреждения является актуальным в свете новых преобразований в дошкольном образовании, а именно,  внедрение Федерального государственного образовательного стандарта дошкольного образования.</vt:lpstr>
      <vt:lpstr>           ЛЕГО («играй хорошо») — серии игрушек, представляющие собой наборы деталей</vt:lpstr>
      <vt:lpstr>технология  В. П. НОВИКОвой</vt:lpstr>
      <vt:lpstr>Презентация PowerPoint</vt:lpstr>
      <vt:lpstr> Знакомство со знаками и символами </vt:lpstr>
      <vt:lpstr>Измерение</vt:lpstr>
      <vt:lpstr>Элементы геометрии</vt:lpstr>
      <vt:lpstr>Предмет и его изображение</vt:lpstr>
      <vt:lpstr>Использование схем и чертежей</vt:lpstr>
      <vt:lpstr>Результат освоения технологии в области «Познавательное развитие»</vt:lpstr>
      <vt:lpstr>Результат освоения технологии в области «Речевое развитие»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продуктивной деятельности в процессе освоения дошкольниками необходимых умений и навыков»</dc:title>
  <cp:lastModifiedBy>123</cp:lastModifiedBy>
  <cp:revision>158</cp:revision>
  <dcterms:modified xsi:type="dcterms:W3CDTF">2016-01-25T09:22:45Z</dcterms:modified>
</cp:coreProperties>
</file>