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86" r:id="rId3"/>
    <p:sldId id="287" r:id="rId4"/>
    <p:sldId id="258" r:id="rId5"/>
    <p:sldId id="259" r:id="rId6"/>
    <p:sldId id="260" r:id="rId7"/>
    <p:sldId id="273" r:id="rId8"/>
    <p:sldId id="270" r:id="rId9"/>
    <p:sldId id="291" r:id="rId10"/>
    <p:sldId id="292" r:id="rId11"/>
    <p:sldId id="293" r:id="rId12"/>
    <p:sldId id="288" r:id="rId13"/>
    <p:sldId id="289" r:id="rId14"/>
    <p:sldId id="271" r:id="rId15"/>
    <p:sldId id="272" r:id="rId16"/>
    <p:sldId id="269" r:id="rId17"/>
    <p:sldId id="294" r:id="rId18"/>
    <p:sldId id="262" r:id="rId19"/>
    <p:sldId id="263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B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3" d="100"/>
          <a:sy n="63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axId val="66300160"/>
        <c:axId val="66846720"/>
      </c:barChart>
      <c:catAx>
        <c:axId val="66300160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46720"/>
        <c:crosses val="autoZero"/>
        <c:auto val="1"/>
        <c:lblAlgn val="ctr"/>
        <c:lblOffset val="100"/>
      </c:catAx>
      <c:valAx>
        <c:axId val="6684672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300160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axId val="66879488"/>
        <c:axId val="66881024"/>
      </c:barChart>
      <c:catAx>
        <c:axId val="66879488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81024"/>
        <c:crosses val="autoZero"/>
        <c:auto val="1"/>
        <c:lblAlgn val="ctr"/>
        <c:lblOffset val="100"/>
      </c:catAx>
      <c:valAx>
        <c:axId val="66881024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79488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axId val="67451136"/>
        <c:axId val="67461120"/>
      </c:barChart>
      <c:catAx>
        <c:axId val="67451136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61120"/>
        <c:crosses val="autoZero"/>
        <c:auto val="1"/>
        <c:lblAlgn val="ctr"/>
        <c:lblOffset val="100"/>
      </c:catAx>
      <c:valAx>
        <c:axId val="6746112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451136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axId val="67563904"/>
        <c:axId val="67565440"/>
      </c:barChart>
      <c:catAx>
        <c:axId val="67563904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65440"/>
        <c:crosses val="autoZero"/>
        <c:auto val="1"/>
        <c:lblAlgn val="ctr"/>
        <c:lblOffset val="100"/>
      </c:catAx>
      <c:valAx>
        <c:axId val="67565440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563904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lang="ru-RU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248403155988891"/>
          <c:y val="0.12782457396474686"/>
          <c:w val="0.54589875816047373"/>
          <c:h val="0.66636156344488673"/>
        </c:manualLayout>
      </c:layout>
      <c:barChart>
        <c:barDir val="col"/>
        <c:grouping val="clustered"/>
        <c:ser>
          <c:idx val="0"/>
          <c:order val="0"/>
          <c:tx>
            <c:strRef>
              <c:f>Лист1!$C$6</c:f>
              <c:strCache>
                <c:ptCount val="1"/>
                <c:pt idx="0">
                  <c:v>имеют в наличии</c:v>
                </c:pt>
              </c:strCache>
            </c:strRef>
          </c:tx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Лист1!$D$6:$G$6</c:f>
              <c:numCache>
                <c:formatCode>General</c:formatCode>
                <c:ptCount val="4"/>
                <c:pt idx="0">
                  <c:v>3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слышали</c:v>
                </c:pt>
              </c:strCache>
            </c:strRef>
          </c:tx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Лист1!$D$7:$G$7</c:f>
              <c:numCache>
                <c:formatCode>General</c:formatCode>
                <c:ptCount val="4"/>
                <c:pt idx="0">
                  <c:v>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Лист1!$C$8</c:f>
              <c:strCache>
                <c:ptCount val="1"/>
                <c:pt idx="0">
                  <c:v>не знают</c:v>
                </c:pt>
              </c:strCache>
            </c:strRef>
          </c:tx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Лист1!$D$8:$G$8</c:f>
              <c:numCache>
                <c:formatCode>General</c:formatCode>
                <c:ptCount val="4"/>
                <c:pt idx="0">
                  <c:v>15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Лист1!$C$9</c:f>
              <c:strCache>
                <c:ptCount val="1"/>
              </c:strCache>
            </c:strRef>
          </c:tx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Лист1!$D$9:$G$9</c:f>
              <c:numCache>
                <c:formatCode>General</c:formatCode>
                <c:ptCount val="4"/>
              </c:numCache>
            </c:numRef>
          </c:val>
        </c:ser>
        <c:axId val="67160320"/>
        <c:axId val="79560704"/>
      </c:barChart>
      <c:catAx>
        <c:axId val="67160320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60704"/>
        <c:crosses val="autoZero"/>
        <c:auto val="1"/>
        <c:lblAlgn val="ctr"/>
        <c:lblOffset val="100"/>
      </c:catAx>
      <c:valAx>
        <c:axId val="79560704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160320"/>
        <c:crosses val="autoZero"/>
        <c:crossBetween val="between"/>
      </c:valAx>
      <c:spPr>
        <a:solidFill>
          <a:schemeClr val="tx2">
            <a:lumMod val="40000"/>
            <a:lumOff val="60000"/>
            <a:alpha val="95000"/>
          </a:schemeClr>
        </a:solidFill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txPr>
        <a:bodyPr rot="0" spcFirstLastPara="0" vertOverflow="ellipsis" vert="horz" wrap="square" anchor="ctr" anchorCtr="1"/>
        <a:lstStyle/>
        <a:p>
          <a:pPr>
            <a:defRPr lang="ru-RU"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 algn="just">
        <a:defRPr lang="ru-RU" b="1" i="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667F-CCDD-450E-B576-0582B45C4984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1598" y="2492896"/>
            <a:ext cx="756084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392488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828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56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3428998"/>
            <a:ext cx="799288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60649"/>
            <a:ext cx="7776864" cy="22764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№9 «Елочка» г. Нурлат Республики Татарстан»</a:t>
            </a:r>
          </a:p>
          <a:p>
            <a:pPr algn="ctr"/>
            <a:endParaRPr lang="ru-RU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Стань заметней в темноте»</a:t>
            </a:r>
            <a:endParaRPr lang="ru-RU" sz="4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496"/>
            <a:ext cx="4968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Средняя </a:t>
            </a:r>
            <a:r>
              <a: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группа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4051" y="510541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Воспитатель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квалификационной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категории:</a:t>
            </a:r>
            <a:endParaRPr lang="ru-RU" sz="800" b="1" dirty="0" smtClean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Козлова Л. А.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5786" y="714356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педагогами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7356" y="1714488"/>
          <a:ext cx="5993130" cy="2339340"/>
        </p:xfrm>
        <a:graphic>
          <a:graphicData uri="http://schemas.openxmlformats.org/drawingml/2006/table">
            <a:tbl>
              <a:tblPr/>
              <a:tblGrid>
                <a:gridCol w="428625"/>
                <a:gridCol w="3420745"/>
                <a:gridCol w="851535"/>
                <a:gridCol w="12922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Круглый стол «Как   воспитать   правила безопасного  поведения  у  родителей и  детей  на пешеходных переходах».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неделя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Ст. воспитатель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 Козлова Л. А.,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  мастерская «Изготовление памяток».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неделя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7224" y="428604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5984" y="857232"/>
          <a:ext cx="6017452" cy="4435044"/>
        </p:xfrm>
        <a:graphic>
          <a:graphicData uri="http://schemas.openxmlformats.org/drawingml/2006/table">
            <a:tbl>
              <a:tblPr/>
              <a:tblGrid>
                <a:gridCol w="428628"/>
                <a:gridCol w="3718954"/>
                <a:gridCol w="809035"/>
                <a:gridCol w="1060835"/>
              </a:tblGrid>
              <a:tr h="24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Экспресс – опрос родителей  «Что такое фликеры и для чего они нужны?»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1неделя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Козлова Л.А.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Беседы с родителями о необходимости и эффективности использования световозвращающие приспособлений, элементов воспитанниками. Родителям  для ознакомления с информацией по ПДД был рекомендован сайт-проект 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deti.gibdd.ru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буклета  «Фликеры детям купите родители, пусть на дороге их видят водители!"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течение месяца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Козлова Л. 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  «О профилактике детского дорожно-транспортного травматизма» и  по вопросам пропаганды по использованию детьми и родителями в условиях недостаточной видимости светоотражающих приспособлений».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месяца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Козлова Л. 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показ ООД  «Свети всегда, свети везде, ты отражение в темноте»          с участием детей, с приглашением сотрудников ГИБДД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 Папка-передвижка для родителей «Стань заметней на дороге»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3неделя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Фото-конкурс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«Чем ярче, тем безопаснее»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Козлова Л. А., родители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1"/>
          <p:cNvPicPr/>
          <p:nvPr/>
        </p:nvPicPr>
        <p:blipFill>
          <a:blip r:embed="rId3"/>
          <a:stretch>
            <a:fillRect/>
          </a:stretch>
        </p:blipFill>
        <p:spPr>
          <a:xfrm>
            <a:off x="642910" y="1285860"/>
            <a:ext cx="378621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ПДД\DSC06159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4876" y="1214422"/>
            <a:ext cx="385765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Изображение 2"/>
          <p:cNvPicPr/>
          <p:nvPr/>
        </p:nvPicPr>
        <p:blipFill>
          <a:blip r:embed="rId5"/>
          <a:stretch>
            <a:fillRect/>
          </a:stretch>
        </p:blipFill>
        <p:spPr>
          <a:xfrm>
            <a:off x="2786050" y="3857628"/>
            <a:ext cx="414340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35716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Мероприятие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«Свети всегда, свети везде, ты отражение в темноте»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3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620" y="2786058"/>
            <a:ext cx="428628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Замещающее содержимое 4" descr="DSC0619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71480"/>
            <a:ext cx="419113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428604"/>
            <a:ext cx="8051366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Акция «Водитель – будь осторожен на дороге!»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 С целью эффективной организации обучения детей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правилам дорожного движения  на улицах города.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3429024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Изображение 5"/>
          <p:cNvPicPr/>
          <p:nvPr/>
        </p:nvPicPr>
        <p:blipFill>
          <a:blip r:embed="rId4"/>
          <a:stretch>
            <a:fillRect/>
          </a:stretch>
        </p:blipFill>
        <p:spPr>
          <a:xfrm>
            <a:off x="5286380" y="178592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Изображение 6"/>
          <p:cNvPicPr/>
          <p:nvPr/>
        </p:nvPicPr>
        <p:blipFill>
          <a:blip r:embed="rId5"/>
          <a:stretch>
            <a:fillRect/>
          </a:stretch>
        </p:blipFill>
        <p:spPr>
          <a:xfrm>
            <a:off x="2928926" y="4000504"/>
            <a:ext cx="3332480" cy="187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00298" y="357166"/>
            <a:ext cx="3374577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Фото - конкурс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Чем ярче, тем безопаснее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G:\Егор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68" y="1142984"/>
            <a:ext cx="219388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мы безопасны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43240" y="4357694"/>
            <a:ext cx="2914650" cy="2061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G:\фликеры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357950" y="1071546"/>
            <a:ext cx="209287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Амина  - фликеры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14348" y="1214422"/>
            <a:ext cx="2123901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Распространение буклета  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детям купите родители, пусть на дороге их видят водители!"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2018-01-3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286149" cy="2389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2018-01-30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334008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57422" y="428604"/>
            <a:ext cx="390606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Заключительный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43042" y="1428736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285860"/>
            <a:ext cx="5286412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0068"/>
            <a:ext cx="504056" cy="14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4480" y="500042"/>
            <a:ext cx="6583469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Конкурс-Дефиле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«Стань заметней на дороге»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ДОУ для детей и сотрудников ГИБДД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проект по ПДД\DSC087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4143404" cy="238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8" name="Picture 20" descr="Велозапчасти, экипировка и аксессуары в Винницкой области. С…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357298"/>
            <a:ext cx="2618740" cy="1337310"/>
          </a:xfrm>
          <a:prstGeom prst="rect">
            <a:avLst/>
          </a:prstGeom>
          <a:noFill/>
        </p:spPr>
      </p:pic>
      <p:pic>
        <p:nvPicPr>
          <p:cNvPr id="6" name="Picture 2" descr="Световозвращающий брасле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96440" y="3949700"/>
            <a:ext cx="1715770" cy="1207770"/>
          </a:xfrm>
          <a:prstGeom prst="rect">
            <a:avLst/>
          </a:prstGeom>
          <a:noFill/>
        </p:spPr>
      </p:pic>
      <p:pic>
        <p:nvPicPr>
          <p:cNvPr id="11" name="Рисунок 10" descr="G:\проект по ПДД\DSC087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357298"/>
            <a:ext cx="4100078" cy="2386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7032"/>
            <a:ext cx="5760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G:\проект по ПДД\DSC08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14356"/>
            <a:ext cx="364333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G:\проект по ПДД\DSC087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642918"/>
            <a:ext cx="342902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G:\проект по ПДД\DSC087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286124"/>
            <a:ext cx="357190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225" y="-133350"/>
            <a:ext cx="359600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«Ничто не обходится нам так дёшево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не ценится так дорого,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 жизнь наших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детей»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7032"/>
            <a:ext cx="504056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Desktop\1aebe9d3385fee12bbdc91f888d65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8326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Ответственность родителей за ненадлежащее воспитание детей. ГУО &quot;Ровковичский ясли-сад-средняя школа Чечерского района&quot;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357430"/>
            <a:ext cx="3603625" cy="4215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225" y="-133350"/>
            <a:ext cx="359600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751344"/>
            <a:ext cx="7143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дать представление детям и родителям о назначении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элементов.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1.Сформировать знания о поведении на дороге, о правилах движения в тёмное время суток.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2.Обогащать словарный запас (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световозращательный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элемент,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Организовать сотрудничество с семьями воспитанников.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4.Привлечь родителей к участию в реализации проекта.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5.Воспитывать уважения к водителям и другим пешеходам.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дтп-500x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4610" y="642918"/>
            <a:ext cx="4327918" cy="30003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225" y="-133350"/>
            <a:ext cx="3596005" cy="4707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Гипотеза: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Реализация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данного проекта будет продуктивной и эффективной при выполнении следующих условий: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привлечение внимания к проблеме на дорогах, а также к её решению с помощью световозвращателей;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подготовка к мероприятиям по проекту «Стань заметней в темноте» в детском саду;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компетентности педагогов и родителей, взаимодействия с социальными партнерами.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5698" y="3645024"/>
            <a:ext cx="59678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75142"/>
            <a:ext cx="9305048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Образовательные области программы,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содержание которых включено в проект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«Социально-коммуникативное развитие», «Речевое развитие»,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«Познавательное развитие»,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«Художественно-эстетическое развитие», «Физическое развитие».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Вид проекта: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информационно практический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кратковременный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Участники: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дети средней группы,   родители, </a:t>
            </a:r>
            <a:r>
              <a:rPr lang="ru-RU" sz="2000" i="1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+mn-ea"/>
              </a:rPr>
              <a:t>воспитатель,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i="1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+mn-ea"/>
              </a:rPr>
              <a:t>музыкальный руководитель, учитель-логопед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7032"/>
            <a:ext cx="5507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14612" y="357166"/>
            <a:ext cx="402206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Этапы реализации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этап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  Подготовительный</a:t>
            </a:r>
          </a:p>
        </p:txBody>
      </p:sp>
      <p:pic>
        <p:nvPicPr>
          <p:cNvPr id="8194" name="Picture 2" descr="G:\проект по ПДД\DSC06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3123902" cy="1757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G:\ПДД\DSC06152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29190" y="1357298"/>
            <a:ext cx="3284218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7" descr="C:\Users\USER\Desktop\svetootrazhateli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876"/>
            <a:ext cx="2513139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img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786190"/>
            <a:ext cx="2304256" cy="1865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esktop\lenti_svetootraja_240.jpe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429000"/>
            <a:ext cx="2511152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64900" y="429249"/>
            <a:ext cx="450001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Встреча с инспекторами  ДПС.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user\Desktop\проект по ПДД\P82726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64333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проект по ПДД\DSC061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378618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1472" y="3786190"/>
            <a:ext cx="3500462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Рассмотрели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ребятами разнообразные фликеры.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Сотрудники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ДПС ещё раз объяснили,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такое фликеры и почему необходимо 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иметь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одежде каждому человеку.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86248" y="3786190"/>
            <a:ext cx="380264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свою очередь дети порадовали инспекторов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своими знаниями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 правилах для пешеходов,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первом в мире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светофоре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На прощание дети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рассказали стихотворение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фликере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7224" y="428605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этап.    Организационно-практический.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проведения: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                  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57356" y="1428736"/>
          <a:ext cx="6077585" cy="3513479"/>
        </p:xfrm>
        <a:graphic>
          <a:graphicData uri="http://schemas.openxmlformats.org/drawingml/2006/table">
            <a:tbl>
              <a:tblPr/>
              <a:tblGrid>
                <a:gridCol w="428625"/>
                <a:gridCol w="2609850"/>
                <a:gridCol w="1519555"/>
                <a:gridCol w="1519555"/>
              </a:tblGrid>
              <a:tr h="411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Беседа с детьми на тему: "Фликеры спасают жизнь"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неделя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Козлова Л. 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Просмотр мультфильма «Фликеры»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речи «Фликеры и безопасность детей на дороге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стихотворений 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фликерах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неделя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учитель - логопед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Акция «Водитель – будь осторожен на дороге!», где родители вместе с детьми готовят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письма и  рисунки для водителей.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Муз. руководитель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Воспитатель Козлова Л.. А.,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Конкурс-ДЕФИЛЕ «Стань заметней на дороге» в ДОУ для детей и сотрудников ГИБДД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(Демонстрация фликеров  на одежде.)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 неделя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Воспитатель Козлова Л. А.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525</Words>
  <Application>WPS Presentation</Application>
  <PresentationFormat>Экран (4:3)</PresentationFormat>
  <Paragraphs>158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Admin</cp:lastModifiedBy>
  <cp:revision>63</cp:revision>
  <dcterms:created xsi:type="dcterms:W3CDTF">2017-11-11T12:07:00Z</dcterms:created>
  <dcterms:modified xsi:type="dcterms:W3CDTF">2018-01-31T10:53:55Z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