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54" autoAdjust="0"/>
    <p:restoredTop sz="94660"/>
  </p:normalViewPr>
  <p:slideViewPr>
    <p:cSldViewPr>
      <p:cViewPr varScale="1">
        <p:scale>
          <a:sx n="79" d="100"/>
          <a:sy n="79" d="100"/>
        </p:scale>
        <p:origin x="-16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69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37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35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42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1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65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92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11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6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456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19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CD8B7-3165-4A3A-B505-8D12EC0AECA0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D9309-3882-4E6C-A81C-F78FE72134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73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96652"/>
            <a:ext cx="7772400" cy="3303799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Тест по теме: «Сложение и вычитание положительных и отрицательных чисел»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609020"/>
            <a:ext cx="7776864" cy="2628292"/>
          </a:xfrm>
          <a:solidFill>
            <a:srgbClr val="00B0F0"/>
          </a:solidFill>
          <a:ln>
            <a:solidFill>
              <a:srgbClr val="7030A0"/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              </a:t>
            </a:r>
            <a:r>
              <a:rPr lang="ru-RU" sz="3000" dirty="0" smtClean="0">
                <a:solidFill>
                  <a:schemeClr val="tx1"/>
                </a:solidFill>
              </a:rPr>
              <a:t>Составила:  </a:t>
            </a:r>
          </a:p>
          <a:p>
            <a:r>
              <a:rPr lang="ru-RU" sz="3000" dirty="0" smtClean="0">
                <a:solidFill>
                  <a:schemeClr val="tx1"/>
                </a:solidFill>
              </a:rPr>
              <a:t>                                учитель математики</a:t>
            </a:r>
          </a:p>
          <a:p>
            <a:pPr algn="r"/>
            <a:r>
              <a:rPr lang="ru-RU" sz="3000" dirty="0" smtClean="0">
                <a:solidFill>
                  <a:schemeClr val="tx1"/>
                </a:solidFill>
              </a:rPr>
              <a:t>МКОУ Березовская ООШ </a:t>
            </a:r>
          </a:p>
          <a:p>
            <a:r>
              <a:rPr lang="ru-RU" sz="3000" dirty="0" smtClean="0">
                <a:solidFill>
                  <a:schemeClr val="tx1"/>
                </a:solidFill>
              </a:rPr>
              <a:t>                       Берчук Татьяна </a:t>
            </a:r>
          </a:p>
          <a:p>
            <a:r>
              <a:rPr lang="ru-RU" sz="3000" dirty="0" smtClean="0">
                <a:solidFill>
                  <a:schemeClr val="tx1"/>
                </a:solidFill>
              </a:rPr>
              <a:t>                Васильевна</a:t>
            </a:r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47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18158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</a:t>
            </a:r>
            <a:br>
              <a:rPr lang="ru-RU" dirty="0" smtClean="0"/>
            </a:br>
            <a:r>
              <a:rPr lang="ru-RU" dirty="0" smtClean="0"/>
              <a:t>- 31 – ( - 29)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7564" y="1720840"/>
            <a:ext cx="3060340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2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- 60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60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 - 2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542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18158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 </a:t>
            </a:r>
            <a:br>
              <a:rPr lang="ru-RU" dirty="0" smtClean="0"/>
            </a:br>
            <a:r>
              <a:rPr lang="ru-RU" dirty="0" smtClean="0"/>
              <a:t>- 2,68 – ( - 2,68)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20840"/>
            <a:ext cx="3456384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5,36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- 5,36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  0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4, 36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461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 </a:t>
            </a:r>
            <a:br>
              <a:rPr lang="ru-RU" dirty="0" smtClean="0"/>
            </a:br>
            <a:r>
              <a:rPr lang="ru-RU" dirty="0" smtClean="0"/>
              <a:t>3,8 + ( -8,9)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tx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21164"/>
            <a:ext cx="3420380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12,7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- 12,7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 - 5,1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5,1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582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18158"/>
          </a:xfrm>
          <a:solidFill>
            <a:srgbClr val="FFFF00"/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 </a:t>
            </a:r>
            <a:br>
              <a:rPr lang="ru-RU" dirty="0" smtClean="0"/>
            </a:br>
            <a:r>
              <a:rPr lang="ru-RU" dirty="0" smtClean="0"/>
              <a:t>- 4,3 + 5,2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  <a:tabLst>
                <a:tab pos="985838" algn="l"/>
              </a:tabLst>
            </a:pPr>
            <a:r>
              <a:rPr lang="ru-RU" dirty="0" smtClean="0">
                <a:hlinkClick r:id="rId2" action="ppaction://hlinksldjump"/>
              </a:rPr>
              <a:t>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5556" y="1720840"/>
            <a:ext cx="3456384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  <a:tabLst>
                <a:tab pos="985838" algn="l"/>
              </a:tabLst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- 0,9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   0,9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 9,5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- 9,5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155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 </a:t>
            </a:r>
            <a:br>
              <a:rPr lang="ru-RU" dirty="0" smtClean="0"/>
            </a:br>
            <a:r>
              <a:rPr lang="ru-RU" dirty="0" smtClean="0"/>
              <a:t>- 2,3 + 50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5556" y="1720840"/>
            <a:ext cx="3492388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50,3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- 47,7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  47,7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- 50,3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624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</a:t>
            </a:r>
            <a:br>
              <a:rPr lang="ru-RU" dirty="0" smtClean="0"/>
            </a:br>
            <a:r>
              <a:rPr lang="ru-RU" dirty="0" smtClean="0"/>
              <a:t>36 – (-1,8)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21164"/>
            <a:ext cx="2592288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 34,2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   37,8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- 37,8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- 34,2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110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 </a:t>
            </a:r>
            <a:br>
              <a:rPr lang="ru-RU" dirty="0" smtClean="0"/>
            </a:br>
            <a:r>
              <a:rPr lang="ru-RU" dirty="0" smtClean="0"/>
              <a:t>- 33,6 – 16,8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4311" y="1808820"/>
            <a:ext cx="2565126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  50,4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 16,8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- 16,8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  - 50,4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863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</a:t>
            </a:r>
            <a:br>
              <a:rPr lang="ru-RU" dirty="0" smtClean="0"/>
            </a:br>
            <a:r>
              <a:rPr lang="ru-RU" dirty="0" smtClean="0"/>
              <a:t>18,6 – (- 19,4)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7564" y="1772816"/>
            <a:ext cx="3420380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- 0,8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 0,8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    38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- 38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587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642194"/>
              </a:xfr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txBody>
              <a:bodyPr>
                <a:normAutofit fontScale="90000"/>
              </a:bodyPr>
              <a:lstStyle/>
              <a:p>
                <a:r>
                  <a:rPr lang="ru-RU" dirty="0" smtClean="0"/>
                  <a:t>Вычислите:</a:t>
                </a:r>
                <a:br>
                  <a:rPr lang="ru-RU" dirty="0" smtClean="0"/>
                </a:br>
                <a:r>
                  <a:rPr lang="ru-RU" dirty="0" smtClean="0"/>
                  <a:t>- 3,2 –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642194"/>
              </a:xfrm>
              <a:blipFill rotWithShape="1">
                <a:blip r:embed="rId2"/>
                <a:stretch>
                  <a:fillRect t="-3690" b="-5904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168860"/>
            <a:ext cx="3384376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    5,7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 - 0,7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 action="ppaction://hlinksldjump"/>
              </a:rPr>
              <a:t>   - 5,7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   0,7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120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001" y="224645"/>
            <a:ext cx="8229600" cy="1371782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8" y="296652"/>
            <a:ext cx="8325670" cy="576064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9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3095836" y="4267188"/>
            <a:ext cx="2484276" cy="1690488"/>
          </a:xfrm>
          <a:prstGeom prst="actionButtonReturn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школа\Desktop\Берчук Т. В\разное\для презентаций\картинки\анимации\анимации\Анимашки - Школа\6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401108"/>
            <a:ext cx="1440160" cy="142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33138" y="348916"/>
            <a:ext cx="8315326" cy="3908762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ВЕРНИСЬ И</a:t>
            </a:r>
          </a:p>
          <a:p>
            <a:pPr algn="ctr"/>
            <a:r>
              <a:rPr lang="ru-RU" sz="9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ПОДУМАЙ!</a:t>
            </a: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endParaRPr lang="ru-RU" sz="32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ru-RU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ru-RU" sz="24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050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244916" cy="1750206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Вычислите: </a:t>
            </a:r>
            <a:br>
              <a:rPr lang="ru-RU" dirty="0" smtClean="0"/>
            </a:br>
            <a:r>
              <a:rPr lang="ru-RU" dirty="0" smtClean="0"/>
              <a:t>-34 + ( -19)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024844"/>
            <a:ext cx="8244916" cy="4711663"/>
          </a:xfrm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  <a:tabLst>
                <a:tab pos="541338" algn="l"/>
              </a:tabLst>
            </a:pPr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91580" y="2204864"/>
            <a:ext cx="3276364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  <a:tabLst>
                <a:tab pos="541338" algn="l"/>
              </a:tabLst>
            </a:pP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53</a:t>
            </a:r>
            <a:endParaRPr lang="ru-RU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-53</a:t>
            </a:r>
            <a:endParaRPr lang="ru-RU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-15</a:t>
            </a:r>
            <a:endParaRPr lang="ru-RU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15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356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540" y="332656"/>
            <a:ext cx="8229600" cy="5793507"/>
          </a:xfrm>
          <a:solidFill>
            <a:srgbClr val="00B0F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ru-RU" sz="9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haroni" pitchFamily="2" charset="-79"/>
            </a:endParaRPr>
          </a:p>
          <a:p>
            <a:pPr marL="0" indent="0" algn="ctr">
              <a:buNone/>
            </a:pPr>
            <a:r>
              <a:rPr lang="ru-RU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haroni" pitchFamily="2" charset="-79"/>
              </a:rPr>
              <a:t>МОЛОДЕЦ!</a:t>
            </a:r>
            <a:endParaRPr lang="ru-RU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haroni" pitchFamily="2" charset="-79"/>
            </a:endParaRPr>
          </a:p>
        </p:txBody>
      </p:sp>
      <p:pic>
        <p:nvPicPr>
          <p:cNvPr id="3074" name="Picture 2" descr="C:\Users\школа\Desktop\анимашки\Анимации Цветы\букет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53036"/>
            <a:ext cx="2056445" cy="211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0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678198"/>
              </a:xfr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txBody>
              <a:bodyPr>
                <a:normAutofit fontScale="90000"/>
              </a:bodyPr>
              <a:lstStyle/>
              <a:p>
                <a:r>
                  <a:rPr lang="ru-RU" dirty="0" smtClean="0"/>
                  <a:t>Вычислите: </a:t>
                </a:r>
                <a:br>
                  <a:rPr lang="ru-RU" dirty="0" smtClean="0"/>
                </a:br>
                <a:r>
                  <a:rPr lang="ru-RU" dirty="0" smtClean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ru-RU" b="0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678198"/>
              </a:xfrm>
              <a:blipFill rotWithShape="1">
                <a:blip r:embed="rId2"/>
                <a:stretch>
                  <a:fillRect t="-2888" b="-4693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65641"/>
            <a:ext cx="8229600" cy="4317343"/>
          </a:xfrm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  <a:tabLst>
                <a:tab pos="444500" algn="l"/>
              </a:tabLst>
            </a:pPr>
            <a:r>
              <a:rPr lang="ru-RU" dirty="0" smtClean="0"/>
              <a:t>     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952836"/>
            <a:ext cx="3384376" cy="3416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  <a:tabLst>
                <a:tab pos="444500" algn="l"/>
              </a:tabLst>
            </a:pP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-1/7</a:t>
            </a:r>
            <a:endParaRPr lang="ru-RU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  <a:tabLst>
                <a:tab pos="444500" algn="l"/>
              </a:tabLst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 action="ppaction://hlinksldjump"/>
              </a:rPr>
              <a:t>1/7</a:t>
            </a:r>
            <a:endParaRPr lang="ru-RU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  <a:tabLst>
                <a:tab pos="444500" algn="l"/>
              </a:tabLst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 action="ppaction://hlinksldjump"/>
              </a:rPr>
              <a:t>-5/7</a:t>
            </a:r>
            <a:endParaRPr lang="ru-RU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  <a:tabLst>
                <a:tab pos="444500" algn="l"/>
              </a:tabLst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 action="ppaction://hlinksldjump"/>
              </a:rPr>
              <a:t>5/7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07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750206"/>
              </a:xfr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r>
                  <a:rPr lang="ru-RU" dirty="0" smtClean="0"/>
                  <a:t>Вычислите: </a:t>
                </a:r>
                <a:br>
                  <a:rPr lang="ru-RU" dirty="0" smtClean="0"/>
                </a:br>
                <a:r>
                  <a:rPr lang="ru-RU" dirty="0" smtClean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b="0" i="1" smtClean="0">
                        <a:latin typeface="Cambria Math"/>
                      </a:rPr>
                      <m:t> −(−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dirty="0" smtClean="0"/>
                  <a:t>)</a:t>
                </a:r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750206"/>
              </a:xfrm>
              <a:blipFill rotWithShape="1">
                <a:blip r:embed="rId2"/>
                <a:stretch>
                  <a:fillRect t="-5536" b="-726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  <a:solidFill>
            <a:srgbClr val="00B0F0"/>
          </a:solidFill>
          <a:ln>
            <a:solidFill>
              <a:srgbClr val="7030A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83569" y="2168860"/>
                <a:ext cx="3312368" cy="341632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FF0000"/>
                </a:solidFill>
              </a:ln>
            </p:spPr>
            <p:txBody>
              <a:bodyPr wrap="square" lIns="91440" tIns="45720" rIns="91440" bIns="45720">
                <a:spAutoFit/>
              </a:bodyPr>
              <a:lstStyle/>
              <a:p>
                <a:pPr marL="0" indent="0" algn="ctr">
                  <a:buNone/>
                </a:pPr>
                <a:r>
                  <a:rPr lang="ru-RU" sz="54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hlinkClick r:id="rId3" action="ppaction://hlinksldjump"/>
                  </a:rPr>
                  <a:t>-1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ru-RU" sz="5400" b="0" i="1" cap="none" spc="0" smtClean="0">
                            <a:ln w="18415" cmpd="sng">
                              <a:solidFill>
                                <a:srgbClr val="FFFFFF"/>
                              </a:solidFill>
                              <a:prstDash val="solid"/>
                            </a:ln>
                            <a:solidFill>
                              <a:srgbClr val="FFFFFF"/>
                            </a:solidFill>
                            <a:effectLst>
                              <a:outerShdw blurRad="63500" dir="3600000" algn="tl" rotWithShape="0">
                                <a:srgbClr val="000000">
                                  <a:alpha val="70000"/>
                                </a:srgbClr>
                              </a:outerShdw>
                            </a:effectLst>
                            <a:latin typeface="Cambria Math"/>
                            <a:hlinkClick r:id="rId3" action="ppaction://hlinksldjump"/>
                          </a:rPr>
                        </m:ctrlPr>
                      </m:fPr>
                      <m:num>
                        <m:r>
                          <a:rPr lang="ru-RU" sz="5400" b="0" i="1" cap="none" spc="0" smtClean="0">
                            <a:ln w="18415" cmpd="sng">
                              <a:solidFill>
                                <a:srgbClr val="FFFFFF"/>
                              </a:solidFill>
                              <a:prstDash val="solid"/>
                            </a:ln>
                            <a:solidFill>
                              <a:srgbClr val="FFFFFF"/>
                            </a:solidFill>
                            <a:effectLst>
                              <a:outerShdw blurRad="63500" dir="3600000" algn="tl" rotWithShape="0">
                                <a:srgbClr val="000000">
                                  <a:alpha val="70000"/>
                                </a:srgbClr>
                              </a:outerShdw>
                            </a:effectLst>
                            <a:latin typeface="Cambria Math"/>
                            <a:hlinkClick r:id="rId3" action="ppaction://hlinksldjump"/>
                          </a:rPr>
                          <m:t>4</m:t>
                        </m:r>
                      </m:num>
                      <m:den>
                        <m:r>
                          <a:rPr lang="ru-RU" sz="5400" b="0" i="1" cap="none" spc="0" smtClean="0">
                            <a:ln w="18415" cmpd="sng">
                              <a:solidFill>
                                <a:srgbClr val="FFFFFF"/>
                              </a:solidFill>
                              <a:prstDash val="solid"/>
                            </a:ln>
                            <a:solidFill>
                              <a:srgbClr val="FFFFFF"/>
                            </a:solidFill>
                            <a:effectLst>
                              <a:outerShdw blurRad="63500" dir="3600000" algn="tl" rotWithShape="0">
                                <a:srgbClr val="000000">
                                  <a:alpha val="70000"/>
                                </a:srgbClr>
                              </a:outerShdw>
                            </a:effectLst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  <a:p>
                <a:pPr marL="0" indent="0" algn="ctr">
                  <a:buNone/>
                </a:pPr>
                <a:r>
                  <a:rPr lang="ru-RU" sz="54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      </a:t>
                </a:r>
                <a:r>
                  <a:rPr lang="ru-RU" sz="54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hlinkClick r:id="rId4" action="ppaction://hlinksldjump"/>
                  </a:rPr>
                  <a:t>- 1/15</a:t>
                </a:r>
                <a:endPara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  <a:p>
                <a:pPr marL="0" indent="0" algn="ctr">
                  <a:buNone/>
                </a:pPr>
                <a:r>
                  <a:rPr lang="ru-RU" sz="54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      </a:t>
                </a:r>
                <a:r>
                  <a:rPr lang="ru-RU" sz="54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hlinkClick r:id="rId3" action="ppaction://hlinksldjump"/>
                  </a:rPr>
                  <a:t>-1  4⁄15</a:t>
                </a:r>
                <a:endPara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  <a:p>
                <a:pPr marL="0" indent="0" algn="ctr">
                  <a:buNone/>
                </a:pPr>
                <a:r>
                  <a:rPr lang="ru-RU" sz="5400" b="0" cap="none" spc="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 </a:t>
                </a:r>
                <a:r>
                  <a:rPr lang="ru-RU" sz="54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     </a:t>
                </a:r>
                <a:r>
                  <a:rPr lang="ru-RU" sz="54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hlinkClick r:id="rId3" action="ppaction://hlinksldjump"/>
                  </a:rPr>
                  <a:t>1/15</a:t>
                </a:r>
                <a:endParaRPr lang="ru-RU" sz="54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9" y="2168860"/>
                <a:ext cx="3312368" cy="3416320"/>
              </a:xfrm>
              <a:prstGeom prst="rect">
                <a:avLst/>
              </a:prstGeom>
              <a:blipFill rotWithShape="1">
                <a:blip r:embed="rId5"/>
                <a:stretch>
                  <a:fillRect t="-6050" r="-10256" b="-1121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62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</a:t>
            </a:r>
            <a:br>
              <a:rPr lang="ru-RU" dirty="0" smtClean="0"/>
            </a:br>
            <a:r>
              <a:rPr lang="ru-RU" dirty="0" smtClean="0"/>
              <a:t>- 13 + 30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rgbClr val="7030A0"/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1580" y="1844824"/>
            <a:ext cx="3276364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- 17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17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43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- 43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744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18158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</a:t>
            </a:r>
            <a:br>
              <a:rPr lang="ru-RU" dirty="0" smtClean="0"/>
            </a:br>
            <a:r>
              <a:rPr lang="ru-RU" dirty="0" smtClean="0"/>
              <a:t>0,3 + (- 1,2)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757259"/>
            <a:ext cx="3348372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0,9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1,5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-1,5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-0,9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405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5260" cy="1570186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Вычислите: </a:t>
            </a:r>
            <a:br>
              <a:rPr lang="ru-RU" dirty="0" smtClean="0"/>
            </a:br>
            <a:r>
              <a:rPr lang="ru-RU" dirty="0" smtClean="0"/>
              <a:t>1 + (-0,39)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08820"/>
            <a:ext cx="8244916" cy="4453955"/>
          </a:xfrm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988840"/>
            <a:ext cx="3672408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- 0,61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0,61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1,39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- 1,39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480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18158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 </a:t>
            </a:r>
            <a:br>
              <a:rPr lang="ru-RU" dirty="0" smtClean="0"/>
            </a:br>
            <a:r>
              <a:rPr lang="ru-RU" dirty="0" smtClean="0"/>
              <a:t>3,5 – 7,5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21164"/>
            <a:ext cx="3672408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- 4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11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-11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4 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375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18158"/>
          </a:xfr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Вычислите: </a:t>
            </a:r>
            <a:br>
              <a:rPr lang="ru-RU" dirty="0" smtClean="0"/>
            </a:br>
            <a:r>
              <a:rPr lang="ru-RU" dirty="0" smtClean="0"/>
              <a:t>- 1,5 – 1,5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20840"/>
            <a:ext cx="3406987" cy="341632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2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  - 3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 3</a:t>
            </a:r>
            <a:endParaRPr lang="ru-RU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444500" indent="-444500" algn="ctr">
              <a:buNone/>
            </a:pPr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action="ppaction://hlinksldjump"/>
              </a:rPr>
              <a:t>    0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846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247</Words>
  <Application>Microsoft Office PowerPoint</Application>
  <PresentationFormat>Экран (4:3)</PresentationFormat>
  <Paragraphs>105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Тест по теме: «Сложение и вычитание положительных и отрицательных чисел»</vt:lpstr>
      <vt:lpstr>Вычислите:  -34 + ( -19)</vt:lpstr>
      <vt:lpstr>Вычислите:  - 3/7+  2/7</vt:lpstr>
      <vt:lpstr>Вычислите:  - 2/3  -(-3/5)</vt:lpstr>
      <vt:lpstr>Вычислите: - 13 + 30</vt:lpstr>
      <vt:lpstr>Вычислите: 0,3 + (- 1,2)</vt:lpstr>
      <vt:lpstr>Вычислите:  1 + (-0,39)</vt:lpstr>
      <vt:lpstr>Вычислите:  3,5 – 7,5</vt:lpstr>
      <vt:lpstr>Вычислите:  - 1,5 – 1,5</vt:lpstr>
      <vt:lpstr>Вычислите: - 31 – ( - 29)</vt:lpstr>
      <vt:lpstr>Вычислите:  - 2,68 – ( - 2,68)</vt:lpstr>
      <vt:lpstr>Вычислите:  3,8 + ( -8,9)</vt:lpstr>
      <vt:lpstr>Вычислите:  - 4,3 + 5,2</vt:lpstr>
      <vt:lpstr>Вычислите:  - 2,3 + 50</vt:lpstr>
      <vt:lpstr>Вычислите: 36 – (-1,8)</vt:lpstr>
      <vt:lpstr>Вычислите:  - 33,6 – 16,8</vt:lpstr>
      <vt:lpstr>Вычислите: 18,6 – (- 19,4)</vt:lpstr>
      <vt:lpstr>Вычислите: - 3,2 – 2 1/2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школа</cp:lastModifiedBy>
  <cp:revision>27</cp:revision>
  <dcterms:created xsi:type="dcterms:W3CDTF">2013-03-09T04:30:18Z</dcterms:created>
  <dcterms:modified xsi:type="dcterms:W3CDTF">2014-02-19T08:24:23Z</dcterms:modified>
</cp:coreProperties>
</file>