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67" r:id="rId15"/>
    <p:sldId id="270" r:id="rId16"/>
    <p:sldId id="271" r:id="rId17"/>
    <p:sldId id="272" r:id="rId18"/>
    <p:sldId id="273" r:id="rId19"/>
    <p:sldId id="274" r:id="rId20"/>
    <p:sldId id="275" r:id="rId21"/>
    <p:sldId id="276" r:id="rId22"/>
    <p:sldId id="277" r:id="rId23"/>
    <p:sldId id="278" r:id="rId24"/>
    <p:sldId id="279" r:id="rId25"/>
    <p:sldId id="281" r:id="rId26"/>
    <p:sldId id="280"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9164470B-6395-4235-ADDF-68A70255D7A5}" type="datetimeFigureOut">
              <a:rPr lang="ru-RU" smtClean="0"/>
              <a:t>20.12.2015</a:t>
            </a:fld>
            <a:endParaRPr lang="ru-RU"/>
          </a:p>
        </p:txBody>
      </p:sp>
      <p:sp>
        <p:nvSpPr>
          <p:cNvPr id="16" name="Slide Number Placeholder 15"/>
          <p:cNvSpPr>
            <a:spLocks noGrp="1"/>
          </p:cNvSpPr>
          <p:nvPr>
            <p:ph type="sldNum" sz="quarter" idx="11"/>
          </p:nvPr>
        </p:nvSpPr>
        <p:spPr/>
        <p:txBody>
          <a:bodyPr/>
          <a:lstStyle/>
          <a:p>
            <a:fld id="{39D4DB31-A647-425C-84E8-3EF982315391}"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164470B-6395-4235-ADDF-68A70255D7A5}" type="datetimeFigureOut">
              <a:rPr lang="ru-RU" smtClean="0"/>
              <a:t>20.12.2015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9D4DB31-A647-425C-84E8-3EF98231539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164470B-6395-4235-ADDF-68A70255D7A5}" type="datetimeFigureOut">
              <a:rPr lang="ru-RU" smtClean="0"/>
              <a:t>20.12.2015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9D4DB31-A647-425C-84E8-3EF98231539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9164470B-6395-4235-ADDF-68A70255D7A5}" type="datetimeFigureOut">
              <a:rPr lang="ru-RU" smtClean="0"/>
              <a:t>20.12.2015</a:t>
            </a:fld>
            <a:endParaRPr lang="ru-RU"/>
          </a:p>
        </p:txBody>
      </p:sp>
      <p:sp>
        <p:nvSpPr>
          <p:cNvPr id="15" name="Slide Number Placeholder 14"/>
          <p:cNvSpPr>
            <a:spLocks noGrp="1"/>
          </p:cNvSpPr>
          <p:nvPr>
            <p:ph type="sldNum" sz="quarter" idx="11"/>
          </p:nvPr>
        </p:nvSpPr>
        <p:spPr/>
        <p:txBody>
          <a:bodyPr/>
          <a:lstStyle/>
          <a:p>
            <a:fld id="{39D4DB31-A647-425C-84E8-3EF982315391}"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9164470B-6395-4235-ADDF-68A70255D7A5}" type="datetimeFigureOut">
              <a:rPr lang="ru-RU" smtClean="0"/>
              <a:t>20.12.2015</a:t>
            </a:fld>
            <a:endParaRPr lang="ru-RU"/>
          </a:p>
        </p:txBody>
      </p:sp>
      <p:sp>
        <p:nvSpPr>
          <p:cNvPr id="13" name="Slide Number Placeholder 12"/>
          <p:cNvSpPr>
            <a:spLocks noGrp="1"/>
          </p:cNvSpPr>
          <p:nvPr>
            <p:ph type="sldNum" sz="quarter" idx="11"/>
          </p:nvPr>
        </p:nvSpPr>
        <p:spPr/>
        <p:txBody>
          <a:bodyPr/>
          <a:lstStyle/>
          <a:p>
            <a:fld id="{39D4DB31-A647-425C-84E8-3EF982315391}"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9164470B-6395-4235-ADDF-68A70255D7A5}" type="datetimeFigureOut">
              <a:rPr lang="ru-RU" smtClean="0"/>
              <a:t>20.12.2015</a:t>
            </a:fld>
            <a:endParaRPr lang="ru-RU"/>
          </a:p>
        </p:txBody>
      </p:sp>
      <p:sp>
        <p:nvSpPr>
          <p:cNvPr id="9" name="Slide Number Placeholder 8"/>
          <p:cNvSpPr>
            <a:spLocks noGrp="1"/>
          </p:cNvSpPr>
          <p:nvPr>
            <p:ph type="sldNum" sz="quarter" idx="11"/>
          </p:nvPr>
        </p:nvSpPr>
        <p:spPr/>
        <p:txBody>
          <a:bodyPr/>
          <a:lstStyle/>
          <a:p>
            <a:fld id="{39D4DB31-A647-425C-84E8-3EF982315391}"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9164470B-6395-4235-ADDF-68A70255D7A5}" type="datetimeFigureOut">
              <a:rPr lang="ru-RU" smtClean="0"/>
              <a:t>20.12.2015</a:t>
            </a:fld>
            <a:endParaRPr lang="ru-RU"/>
          </a:p>
        </p:txBody>
      </p:sp>
      <p:sp>
        <p:nvSpPr>
          <p:cNvPr id="15" name="Slide Number Placeholder 14"/>
          <p:cNvSpPr>
            <a:spLocks noGrp="1"/>
          </p:cNvSpPr>
          <p:nvPr>
            <p:ph type="sldNum" sz="quarter" idx="11"/>
          </p:nvPr>
        </p:nvSpPr>
        <p:spPr/>
        <p:txBody>
          <a:bodyPr/>
          <a:lstStyle/>
          <a:p>
            <a:fld id="{39D4DB31-A647-425C-84E8-3EF982315391}"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9164470B-6395-4235-ADDF-68A70255D7A5}" type="datetimeFigureOut">
              <a:rPr lang="ru-RU" smtClean="0"/>
              <a:t>20.12.2015</a:t>
            </a:fld>
            <a:endParaRPr lang="ru-RU"/>
          </a:p>
        </p:txBody>
      </p:sp>
      <p:sp>
        <p:nvSpPr>
          <p:cNvPr id="8" name="Slide Number Placeholder 7"/>
          <p:cNvSpPr>
            <a:spLocks noGrp="1"/>
          </p:cNvSpPr>
          <p:nvPr>
            <p:ph type="sldNum" sz="quarter" idx="11"/>
          </p:nvPr>
        </p:nvSpPr>
        <p:spPr/>
        <p:txBody>
          <a:bodyPr/>
          <a:lstStyle/>
          <a:p>
            <a:fld id="{39D4DB31-A647-425C-84E8-3EF982315391}"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164470B-6395-4235-ADDF-68A70255D7A5}" type="datetimeFigureOut">
              <a:rPr lang="ru-RU" smtClean="0"/>
              <a:t>20.12.2015</a:t>
            </a:fld>
            <a:endParaRPr lang="ru-RU"/>
          </a:p>
        </p:txBody>
      </p:sp>
      <p:sp>
        <p:nvSpPr>
          <p:cNvPr id="6" name="Slide Number Placeholder 5"/>
          <p:cNvSpPr>
            <a:spLocks noGrp="1"/>
          </p:cNvSpPr>
          <p:nvPr>
            <p:ph type="sldNum" sz="quarter" idx="11"/>
          </p:nvPr>
        </p:nvSpPr>
        <p:spPr/>
        <p:txBody>
          <a:bodyPr/>
          <a:lstStyle/>
          <a:p>
            <a:fld id="{39D4DB31-A647-425C-84E8-3EF982315391}"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9164470B-6395-4235-ADDF-68A70255D7A5}" type="datetimeFigureOut">
              <a:rPr lang="ru-RU" smtClean="0"/>
              <a:t>20.12.2015</a:t>
            </a:fld>
            <a:endParaRPr lang="ru-RU"/>
          </a:p>
        </p:txBody>
      </p:sp>
      <p:sp>
        <p:nvSpPr>
          <p:cNvPr id="16" name="Slide Number Placeholder 15"/>
          <p:cNvSpPr>
            <a:spLocks noGrp="1"/>
          </p:cNvSpPr>
          <p:nvPr>
            <p:ph type="sldNum" sz="quarter" idx="11"/>
          </p:nvPr>
        </p:nvSpPr>
        <p:spPr/>
        <p:txBody>
          <a:bodyPr/>
          <a:lstStyle/>
          <a:p>
            <a:fld id="{39D4DB31-A647-425C-84E8-3EF982315391}"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9164470B-6395-4235-ADDF-68A70255D7A5}" type="datetimeFigureOut">
              <a:rPr lang="ru-RU" smtClean="0"/>
              <a:t>20.12.2015</a:t>
            </a:fld>
            <a:endParaRPr lang="ru-RU"/>
          </a:p>
        </p:txBody>
      </p:sp>
      <p:sp>
        <p:nvSpPr>
          <p:cNvPr id="14" name="Slide Number Placeholder 13"/>
          <p:cNvSpPr>
            <a:spLocks noGrp="1"/>
          </p:cNvSpPr>
          <p:nvPr>
            <p:ph type="sldNum" sz="quarter" idx="11"/>
          </p:nvPr>
        </p:nvSpPr>
        <p:spPr/>
        <p:txBody>
          <a:bodyPr/>
          <a:lstStyle/>
          <a:p>
            <a:fld id="{39D4DB31-A647-425C-84E8-3EF982315391}"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9164470B-6395-4235-ADDF-68A70255D7A5}" type="datetimeFigureOut">
              <a:rPr lang="ru-RU" smtClean="0"/>
              <a:t>20.12.2015</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39D4DB31-A647-425C-84E8-3EF982315391}"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p:txBody>
          <a:bodyPr/>
          <a:lstStyle/>
          <a:p>
            <a:endParaRPr lang="ru-RU"/>
          </a:p>
        </p:txBody>
      </p:sp>
      <p:pic>
        <p:nvPicPr>
          <p:cNvPr id="9" name="Объект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5536" y="476672"/>
            <a:ext cx="4320480" cy="5760640"/>
          </a:xfrm>
        </p:spPr>
      </p:pic>
      <p:sp>
        <p:nvSpPr>
          <p:cNvPr id="7" name="Текст 6"/>
          <p:cNvSpPr>
            <a:spLocks noGrp="1"/>
          </p:cNvSpPr>
          <p:nvPr>
            <p:ph type="body" sz="quarter" idx="3"/>
          </p:nvPr>
        </p:nvSpPr>
        <p:spPr>
          <a:xfrm>
            <a:off x="5004048" y="692696"/>
            <a:ext cx="3273552" cy="639762"/>
          </a:xfrm>
        </p:spPr>
        <p:txBody>
          <a:bodyPr/>
          <a:lstStyle/>
          <a:p>
            <a:pPr algn="ctr"/>
            <a:r>
              <a:rPr lang="ru-RU" sz="2400" b="1" dirty="0" smtClean="0"/>
              <a:t>Тема:  Патриотическое воспитание  дошкольников</a:t>
            </a:r>
            <a:r>
              <a:rPr lang="ru-RU" sz="1400" b="1" dirty="0" smtClean="0"/>
              <a:t>.</a:t>
            </a:r>
            <a:endParaRPr lang="ru-RU" sz="1400" b="1" dirty="0"/>
          </a:p>
        </p:txBody>
      </p:sp>
      <p:sp>
        <p:nvSpPr>
          <p:cNvPr id="8" name="Объект 7"/>
          <p:cNvSpPr>
            <a:spLocks noGrp="1"/>
          </p:cNvSpPr>
          <p:nvPr>
            <p:ph sz="quarter" idx="4"/>
          </p:nvPr>
        </p:nvSpPr>
        <p:spPr>
          <a:xfrm>
            <a:off x="5029200" y="2420888"/>
            <a:ext cx="3273552" cy="1693912"/>
          </a:xfrm>
        </p:spPr>
        <p:txBody>
          <a:bodyPr>
            <a:normAutofit/>
          </a:bodyPr>
          <a:lstStyle/>
          <a:p>
            <a:r>
              <a:rPr lang="ru-RU" sz="1200" b="1" dirty="0" smtClean="0"/>
              <a:t>«Детство – каждодневное  открытие</a:t>
            </a:r>
          </a:p>
          <a:p>
            <a:r>
              <a:rPr lang="ru-RU" sz="1200" b="1" dirty="0"/>
              <a:t>м</a:t>
            </a:r>
            <a:r>
              <a:rPr lang="ru-RU" sz="1200" b="1" dirty="0" smtClean="0"/>
              <a:t>ира,  поэтому  надо  сделать  так,  чтобы  оно  стало  прежде  всего,  познанием  человека  и  Отечества,  их  красоты  и  величия.»</a:t>
            </a:r>
          </a:p>
          <a:p>
            <a:pPr algn="r"/>
            <a:r>
              <a:rPr lang="ru-RU" sz="1200" b="1" dirty="0" smtClean="0"/>
              <a:t>В.А.  Сухомлинский.</a:t>
            </a:r>
            <a:endParaRPr lang="ru-RU" sz="1200" b="1" dirty="0"/>
          </a:p>
        </p:txBody>
      </p:sp>
      <p:sp>
        <p:nvSpPr>
          <p:cNvPr id="4" name="Заголовок 3"/>
          <p:cNvSpPr>
            <a:spLocks noGrp="1"/>
          </p:cNvSpPr>
          <p:nvPr>
            <p:ph type="title"/>
          </p:nvPr>
        </p:nvSpPr>
        <p:spPr/>
        <p:txBody>
          <a:bodyPr>
            <a:normAutofit fontScale="90000"/>
          </a:bodyPr>
          <a:lstStyle/>
          <a:p>
            <a:pPr algn="ctr"/>
            <a:r>
              <a:rPr lang="ru-RU" sz="4400" b="1" dirty="0" smtClean="0"/>
              <a:t>«Родной  мой  край»  </a:t>
            </a:r>
            <a:br>
              <a:rPr lang="ru-RU" sz="4400" b="1" dirty="0" smtClean="0"/>
            </a:br>
            <a:r>
              <a:rPr lang="ru-RU" sz="1200" b="1" dirty="0" smtClean="0"/>
              <a:t>воспитатель  1-ой  категории  МДОАУ  д/с  «Сказка»  п. Магдагачи</a:t>
            </a:r>
            <a:br>
              <a:rPr lang="ru-RU" sz="1200" b="1" dirty="0" smtClean="0"/>
            </a:br>
            <a:r>
              <a:rPr lang="ru-RU" sz="1400" b="1" dirty="0" err="1" smtClean="0"/>
              <a:t>Бурынова</a:t>
            </a:r>
            <a:r>
              <a:rPr lang="ru-RU" sz="1400" b="1" dirty="0" smtClean="0"/>
              <a:t>  Валентина  Владимировна</a:t>
            </a:r>
            <a:endParaRPr lang="ru-RU" sz="4400" b="1" dirty="0"/>
          </a:p>
        </p:txBody>
      </p:sp>
    </p:spTree>
    <p:extLst>
      <p:ext uri="{BB962C8B-B14F-4D97-AF65-F5344CB8AC3E}">
        <p14:creationId xmlns:p14="http://schemas.microsoft.com/office/powerpoint/2010/main" val="219019002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589240"/>
            <a:ext cx="8329399" cy="936104"/>
          </a:xfrm>
        </p:spPr>
        <p:txBody>
          <a:bodyPr/>
          <a:lstStyle/>
          <a:p>
            <a:r>
              <a:rPr lang="ru-RU" sz="1400" b="1" dirty="0" smtClean="0"/>
              <a:t>Амурский  областной  краеведческий  музей  -  познавательный  центр,  я  думаю,  что  такое  место  должны  посещать  и   </a:t>
            </a:r>
            <a:r>
              <a:rPr lang="ru-RU" sz="1400" b="1" dirty="0" err="1" smtClean="0"/>
              <a:t>амурчане</a:t>
            </a:r>
            <a:r>
              <a:rPr lang="ru-RU" sz="1400" b="1" dirty="0" smtClean="0"/>
              <a:t>  и  </a:t>
            </a:r>
            <a:r>
              <a:rPr lang="ru-RU" sz="1400" b="1" dirty="0" smtClean="0"/>
              <a:t>гости,  </a:t>
            </a:r>
            <a:r>
              <a:rPr lang="ru-RU" sz="1400" b="1" dirty="0" smtClean="0"/>
              <a:t>от  мала  до  велика.  За  одно  посещение   не  возможно  осмотреть  все  экспонаты.  Я  была  дважды,  но  это  не  предел.  Было  сделано  очень  много  фотографий  из  всех  залов  музея.  Это  дало  возможность  провести  с  детьми  заочное  знакомство  с  музеем  и  вызвать  желание  побывать  там  с  родителями. </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908720"/>
            <a:ext cx="5040560" cy="36004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56896"/>
            <a:ext cx="4032448" cy="4640256"/>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4535" y="156896"/>
            <a:ext cx="3600400" cy="3384375"/>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9" y="156895"/>
            <a:ext cx="8208912" cy="5016169"/>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36692" y="2996952"/>
            <a:ext cx="45719" cy="1909327"/>
          </a:xfrm>
          <a:prstGeom prst="rect">
            <a:avLst/>
          </a:prstGeom>
        </p:spPr>
      </p:pic>
    </p:spTree>
    <p:extLst>
      <p:ext uri="{BB962C8B-B14F-4D97-AF65-F5344CB8AC3E}">
        <p14:creationId xmlns:p14="http://schemas.microsoft.com/office/powerpoint/2010/main" val="3270639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777240" y="5733256"/>
            <a:ext cx="7543800" cy="648072"/>
          </a:xfrm>
        </p:spPr>
        <p:txBody>
          <a:bodyPr/>
          <a:lstStyle/>
          <a:p>
            <a:pPr algn="ctr"/>
            <a:r>
              <a:rPr lang="ru-RU" sz="1400" b="1" dirty="0" smtClean="0"/>
              <a:t>Вам  знакомо?  Детям  было  интересно  увидеть  такой  музыкальную  технику.</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25328" y="836712"/>
            <a:ext cx="73525" cy="5078839"/>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60648"/>
            <a:ext cx="7992888" cy="532859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07715" y="4365104"/>
            <a:ext cx="45719" cy="432048"/>
          </a:xfrm>
          <a:prstGeom prst="rect">
            <a:avLst/>
          </a:prstGeom>
        </p:spPr>
      </p:pic>
    </p:spTree>
    <p:extLst>
      <p:ext uri="{BB962C8B-B14F-4D97-AF65-F5344CB8AC3E}">
        <p14:creationId xmlns:p14="http://schemas.microsoft.com/office/powerpoint/2010/main" val="3429956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733256"/>
            <a:ext cx="7543800" cy="864096"/>
          </a:xfrm>
        </p:spPr>
        <p:txBody>
          <a:bodyPr/>
          <a:lstStyle/>
          <a:p>
            <a:pPr algn="ctr"/>
            <a:r>
              <a:rPr lang="ru-RU" sz="1400" b="1" dirty="0" err="1" smtClean="0"/>
              <a:t>Антиквариатная</a:t>
            </a:r>
            <a:r>
              <a:rPr lang="ru-RU" sz="1400" b="1" dirty="0" smtClean="0"/>
              <a:t>  обстановка  в  квартире</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88641"/>
            <a:ext cx="7776864" cy="5472607"/>
          </a:xfrm>
          <a:prstGeom prst="rect">
            <a:avLst/>
          </a:prstGeom>
        </p:spPr>
      </p:pic>
    </p:spTree>
    <p:extLst>
      <p:ext uri="{BB962C8B-B14F-4D97-AF65-F5344CB8AC3E}">
        <p14:creationId xmlns:p14="http://schemas.microsoft.com/office/powerpoint/2010/main" val="3302126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805264"/>
            <a:ext cx="7543800" cy="864096"/>
          </a:xfrm>
        </p:spPr>
        <p:txBody>
          <a:bodyPr/>
          <a:lstStyle/>
          <a:p>
            <a:pPr algn="ctr"/>
            <a:r>
              <a:rPr lang="ru-RU" sz="1400" b="1" dirty="0" smtClean="0"/>
              <a:t>Такая  коляска  вызвала  улыбку  и  удивление.</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32657"/>
            <a:ext cx="8496944" cy="5256583"/>
          </a:xfrm>
          <a:prstGeom prst="rect">
            <a:avLst/>
          </a:prstGeom>
        </p:spPr>
      </p:pic>
    </p:spTree>
    <p:extLst>
      <p:ext uri="{BB962C8B-B14F-4D97-AF65-F5344CB8AC3E}">
        <p14:creationId xmlns:p14="http://schemas.microsoft.com/office/powerpoint/2010/main" val="351676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32656"/>
            <a:ext cx="8136904" cy="5858857"/>
          </a:xfrm>
          <a:prstGeom prst="rect">
            <a:avLst/>
          </a:prstGeom>
        </p:spPr>
      </p:pic>
    </p:spTree>
    <p:extLst>
      <p:ext uri="{BB962C8B-B14F-4D97-AF65-F5344CB8AC3E}">
        <p14:creationId xmlns:p14="http://schemas.microsoft.com/office/powerpoint/2010/main" val="1878597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949280"/>
            <a:ext cx="7543800" cy="648072"/>
          </a:xfrm>
        </p:spPr>
        <p:txBody>
          <a:bodyPr/>
          <a:lstStyle/>
          <a:p>
            <a:pPr algn="ctr"/>
            <a:r>
              <a:rPr lang="ru-RU" sz="1400" b="1" dirty="0" smtClean="0"/>
              <a:t>Знакомая  картина….</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60648"/>
            <a:ext cx="8280920" cy="5688632"/>
          </a:xfrm>
          <a:prstGeom prst="rect">
            <a:avLst/>
          </a:prstGeom>
        </p:spPr>
      </p:pic>
    </p:spTree>
    <p:extLst>
      <p:ext uri="{BB962C8B-B14F-4D97-AF65-F5344CB8AC3E}">
        <p14:creationId xmlns:p14="http://schemas.microsoft.com/office/powerpoint/2010/main" val="3739618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60648"/>
            <a:ext cx="8064896" cy="6048671"/>
          </a:xfrm>
          <a:prstGeom prst="rect">
            <a:avLst/>
          </a:prstGeom>
        </p:spPr>
      </p:pic>
    </p:spTree>
    <p:extLst>
      <p:ext uri="{BB962C8B-B14F-4D97-AF65-F5344CB8AC3E}">
        <p14:creationId xmlns:p14="http://schemas.microsoft.com/office/powerpoint/2010/main" val="2169582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733256"/>
            <a:ext cx="7543800" cy="720080"/>
          </a:xfrm>
        </p:spPr>
        <p:txBody>
          <a:bodyPr/>
          <a:lstStyle/>
          <a:p>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454" y="188640"/>
            <a:ext cx="8301001" cy="6480720"/>
          </a:xfrm>
          <a:prstGeom prst="rect">
            <a:avLst/>
          </a:prstGeom>
        </p:spPr>
      </p:pic>
    </p:spTree>
    <p:extLst>
      <p:ext uri="{BB962C8B-B14F-4D97-AF65-F5344CB8AC3E}">
        <p14:creationId xmlns:p14="http://schemas.microsoft.com/office/powerpoint/2010/main" val="67647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661248"/>
            <a:ext cx="7543800" cy="936104"/>
          </a:xfrm>
        </p:spPr>
        <p:txBody>
          <a:bodyPr/>
          <a:lstStyle/>
          <a:p>
            <a:pPr algn="ctr"/>
            <a:r>
              <a:rPr lang="ru-RU" sz="1400" b="1" dirty="0" smtClean="0"/>
              <a:t>Амурским  тиграм  были  посвящены  отдельные    виды  деятельности:</a:t>
            </a:r>
            <a:br>
              <a:rPr lang="ru-RU" sz="1400" b="1" dirty="0" smtClean="0"/>
            </a:br>
            <a:r>
              <a:rPr lang="ru-RU" sz="1400" b="1" dirty="0" smtClean="0"/>
              <a:t>беседы,  рисование,  совместные  работы  детей  и  родителей  « Спасите  нас  люди!»</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16633"/>
            <a:ext cx="8352928" cy="5400599"/>
          </a:xfrm>
          <a:prstGeom prst="rect">
            <a:avLst/>
          </a:prstGeom>
        </p:spPr>
      </p:pic>
    </p:spTree>
    <p:extLst>
      <p:ext uri="{BB962C8B-B14F-4D97-AF65-F5344CB8AC3E}">
        <p14:creationId xmlns:p14="http://schemas.microsoft.com/office/powerpoint/2010/main" val="358397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04664"/>
            <a:ext cx="8424936" cy="5976664"/>
          </a:xfrm>
          <a:prstGeom prst="rect">
            <a:avLst/>
          </a:prstGeom>
        </p:spPr>
      </p:pic>
    </p:spTree>
    <p:extLst>
      <p:ext uri="{BB962C8B-B14F-4D97-AF65-F5344CB8AC3E}">
        <p14:creationId xmlns:p14="http://schemas.microsoft.com/office/powerpoint/2010/main" val="116162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Текст 15"/>
          <p:cNvSpPr>
            <a:spLocks noGrp="1"/>
          </p:cNvSpPr>
          <p:nvPr>
            <p:ph type="body" idx="1"/>
          </p:nvPr>
        </p:nvSpPr>
        <p:spPr/>
        <p:txBody>
          <a:bodyPr/>
          <a:lstStyle/>
          <a:p>
            <a:endParaRPr lang="ru-RU"/>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79512" y="116632"/>
            <a:ext cx="4824536" cy="5479504"/>
          </a:xfrm>
        </p:spPr>
      </p:pic>
      <p:sp>
        <p:nvSpPr>
          <p:cNvPr id="17" name="Текст 16"/>
          <p:cNvSpPr>
            <a:spLocks noGrp="1"/>
          </p:cNvSpPr>
          <p:nvPr>
            <p:ph type="body" sz="quarter" idx="3"/>
          </p:nvPr>
        </p:nvSpPr>
        <p:spPr>
          <a:xfrm>
            <a:off x="5292080" y="692696"/>
            <a:ext cx="3273552" cy="639762"/>
          </a:xfrm>
        </p:spPr>
        <p:txBody>
          <a:bodyPr/>
          <a:lstStyle/>
          <a:p>
            <a:pPr algn="ctr"/>
            <a:r>
              <a:rPr lang="ru-RU" sz="1800" b="1" dirty="0" smtClean="0"/>
              <a:t>«Родные  просторы»</a:t>
            </a:r>
            <a:endParaRPr lang="ru-RU" sz="1800" b="1" dirty="0"/>
          </a:p>
        </p:txBody>
      </p:sp>
      <p:sp>
        <p:nvSpPr>
          <p:cNvPr id="9" name="Объект 8"/>
          <p:cNvSpPr>
            <a:spLocks noGrp="1"/>
          </p:cNvSpPr>
          <p:nvPr>
            <p:ph sz="quarter" idx="4"/>
          </p:nvPr>
        </p:nvSpPr>
        <p:spPr>
          <a:xfrm>
            <a:off x="5292080" y="1412776"/>
            <a:ext cx="3273552" cy="4001616"/>
          </a:xfrm>
        </p:spPr>
        <p:txBody>
          <a:bodyPr>
            <a:noAutofit/>
          </a:bodyPr>
          <a:lstStyle/>
          <a:p>
            <a:pPr marL="18288" indent="0">
              <a:buNone/>
            </a:pPr>
            <a:r>
              <a:rPr lang="ru-RU" sz="1200" b="1" dirty="0" smtClean="0"/>
              <a:t>Родина, Отечество… В  корнях  этих  слов  близкие  каждому  образы: мать и отец, те, кто даёт жизнь новому существу. Воспитание чувства патриотизма у дошкольников- процесс сложный и длительный. Любовь к близким людям, к  детскому саду, к родному городу,  посёлку,  деревне и родной стране играют огромную  роль в становлении личности  ребёнка. Знакомство  с родным  краем: с  историко-культурными, национальными,  географическими,  природными  особенностями  формируют у них  такие качества характера,  которые  помогут им стать  патриотами и гражданами своей  Родины.  Ведь, яркие  впечатления о родной природе, об истории родного  края , полученные в детстве,  нередко  остаются в памяти  человека  на  всю  жизнь.</a:t>
            </a:r>
            <a:endParaRPr lang="ru-RU" sz="1200" b="1" dirty="0"/>
          </a:p>
        </p:txBody>
      </p:sp>
      <p:sp>
        <p:nvSpPr>
          <p:cNvPr id="13" name="Заголовок 12"/>
          <p:cNvSpPr>
            <a:spLocks noGrp="1"/>
          </p:cNvSpPr>
          <p:nvPr>
            <p:ph type="title"/>
          </p:nvPr>
        </p:nvSpPr>
        <p:spPr>
          <a:xfrm>
            <a:off x="899592" y="5733256"/>
            <a:ext cx="7543800" cy="914400"/>
          </a:xfrm>
        </p:spPr>
        <p:txBody>
          <a:bodyPr/>
          <a:lstStyle/>
          <a:p>
            <a:r>
              <a:rPr lang="ru-RU" sz="1200" b="1" dirty="0" smtClean="0"/>
              <a:t>У  поэта  К. Симонова  есть  строки в стихотворении  « Родина» </a:t>
            </a:r>
            <a:br>
              <a:rPr lang="ru-RU" sz="1200" b="1" dirty="0" smtClean="0"/>
            </a:br>
            <a:r>
              <a:rPr lang="ru-RU" sz="1200" b="1" dirty="0" smtClean="0"/>
              <a:t>« Ты  вспоминаешь  не  страну  большую,  которую  изъездил и  узнал.</a:t>
            </a:r>
            <a:br>
              <a:rPr lang="ru-RU" sz="1200" b="1" dirty="0" smtClean="0"/>
            </a:br>
            <a:r>
              <a:rPr lang="ru-RU" sz="1200" b="1" dirty="0" smtClean="0"/>
              <a:t>Ты  вспоминаешь  Родину  такую,  какой  её  ты в  детстве  увидал!»</a:t>
            </a:r>
            <a:br>
              <a:rPr lang="ru-RU" sz="1200" b="1" dirty="0" smtClean="0"/>
            </a:br>
            <a:endParaRPr lang="ru-RU" sz="1200" b="1" dirty="0"/>
          </a:p>
        </p:txBody>
      </p:sp>
    </p:spTree>
    <p:extLst>
      <p:ext uri="{BB962C8B-B14F-4D97-AF65-F5344CB8AC3E}">
        <p14:creationId xmlns:p14="http://schemas.microsoft.com/office/powerpoint/2010/main" val="2386500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805264"/>
            <a:ext cx="7543800" cy="792088"/>
          </a:xfrm>
        </p:spPr>
        <p:txBody>
          <a:bodyPr/>
          <a:lstStyle/>
          <a:p>
            <a:pPr algn="ctr"/>
            <a:r>
              <a:rPr lang="ru-RU" sz="1400" b="1" dirty="0" smtClean="0"/>
              <a:t>Используя  фотографии  из  музея,  мною  был  изготовлен  тематический </a:t>
            </a:r>
            <a:br>
              <a:rPr lang="ru-RU" sz="1400" b="1" dirty="0" smtClean="0"/>
            </a:br>
            <a:r>
              <a:rPr lang="ru-RU" sz="1400" b="1" dirty="0" smtClean="0"/>
              <a:t>передвижной  мини-музей «Животный  мир  земли  амурской»</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32656"/>
            <a:ext cx="7920880" cy="5112568"/>
          </a:xfrm>
          <a:prstGeom prst="rect">
            <a:avLst/>
          </a:prstGeom>
        </p:spPr>
      </p:pic>
    </p:spTree>
    <p:extLst>
      <p:ext uri="{BB962C8B-B14F-4D97-AF65-F5344CB8AC3E}">
        <p14:creationId xmlns:p14="http://schemas.microsoft.com/office/powerpoint/2010/main" val="338958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0192" y="3789040"/>
            <a:ext cx="2520280" cy="2736304"/>
          </a:xfrm>
        </p:spPr>
        <p:txBody>
          <a:bodyPr/>
          <a:lstStyle/>
          <a:p>
            <a:pPr algn="ctr"/>
            <a:r>
              <a:rPr lang="ru-RU" sz="1400" b="1" dirty="0" smtClean="0"/>
              <a:t>Художественное  творчество</a:t>
            </a:r>
            <a:br>
              <a:rPr lang="ru-RU" sz="1400" b="1" dirty="0" smtClean="0"/>
            </a:br>
            <a:r>
              <a:rPr lang="ru-RU" sz="1400" b="1" dirty="0"/>
              <a:t/>
            </a:r>
            <a:br>
              <a:rPr lang="ru-RU" sz="1400" b="1" dirty="0"/>
            </a:br>
            <a:r>
              <a:rPr lang="ru-RU" sz="1400" b="1" dirty="0" smtClean="0"/>
              <a:t/>
            </a:r>
            <a:br>
              <a:rPr lang="ru-RU" sz="1400" b="1" dirty="0" smtClean="0"/>
            </a:br>
            <a:r>
              <a:rPr lang="ru-RU" sz="1400" b="1" dirty="0" smtClean="0"/>
              <a:t>«  Я  живу  в  краю  берёзовом»</a:t>
            </a:r>
            <a:br>
              <a:rPr lang="ru-RU" sz="1400" b="1" dirty="0" smtClean="0"/>
            </a:br>
            <a:r>
              <a:rPr lang="ru-RU" sz="1400" b="1" dirty="0"/>
              <a:t/>
            </a:r>
            <a:br>
              <a:rPr lang="ru-RU" sz="1400" b="1" dirty="0"/>
            </a:br>
            <a:r>
              <a:rPr lang="ru-RU" sz="1400" b="1" dirty="0" smtClean="0"/>
              <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88640"/>
            <a:ext cx="5544616" cy="6552728"/>
          </a:xfrm>
          <a:prstGeom prst="rect">
            <a:avLst/>
          </a:prstGeom>
        </p:spPr>
      </p:pic>
    </p:spTree>
    <p:extLst>
      <p:ext uri="{BB962C8B-B14F-4D97-AF65-F5344CB8AC3E}">
        <p14:creationId xmlns:p14="http://schemas.microsoft.com/office/powerpoint/2010/main" val="1231225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157192"/>
            <a:ext cx="7543800" cy="1656184"/>
          </a:xfrm>
        </p:spPr>
        <p:txBody>
          <a:bodyPr/>
          <a:lstStyle/>
          <a:p>
            <a:pPr algn="ctr"/>
            <a:r>
              <a:rPr lang="ru-RU" sz="1400" b="1" dirty="0" smtClean="0"/>
              <a:t>Весна  2015  года…  Среди  домашних  книг  в  руки  мне  попала  книга  амурского  писателя  Игоря  Игнатенко « Пора  плодов»,  подаренная  мне  в  1991году  на  встрече  в  педучилище,  в  котором  я  училась ( он  к  тому  же  мой  земляк,  из  села  Ромны).  Полистав  её,  мне  пришла  идея  провести  конкурс  стихов  амурских  поэтов « Весенние  голоса»  в  старшей  группе.  Провела  тщательный  отбор  стихов,  отрывков    из  них.</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88640"/>
            <a:ext cx="8064896" cy="5040560"/>
          </a:xfrm>
          <a:prstGeom prst="rect">
            <a:avLst/>
          </a:prstGeom>
        </p:spPr>
      </p:pic>
    </p:spTree>
    <p:extLst>
      <p:ext uri="{BB962C8B-B14F-4D97-AF65-F5344CB8AC3E}">
        <p14:creationId xmlns:p14="http://schemas.microsoft.com/office/powerpoint/2010/main" val="762509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373216"/>
            <a:ext cx="7543800" cy="1296144"/>
          </a:xfrm>
        </p:spPr>
        <p:txBody>
          <a:bodyPr/>
          <a:lstStyle/>
          <a:p>
            <a:r>
              <a:rPr lang="ru-RU" sz="1400" b="1" dirty="0" smtClean="0"/>
              <a:t>Дети  читали  стихи  Станислава  </a:t>
            </a:r>
            <a:r>
              <a:rPr lang="ru-RU" sz="1400" b="1" dirty="0" err="1" smtClean="0"/>
              <a:t>Повного</a:t>
            </a:r>
            <a:r>
              <a:rPr lang="ru-RU" sz="1400" b="1" dirty="0" smtClean="0"/>
              <a:t>,  Валерия  </a:t>
            </a:r>
            <a:r>
              <a:rPr lang="ru-RU" sz="1400" b="1" dirty="0" err="1" smtClean="0"/>
              <a:t>Шульника</a:t>
            </a:r>
            <a:r>
              <a:rPr lang="ru-RU" sz="1400" b="1" dirty="0" smtClean="0"/>
              <a:t>,  Бориса  </a:t>
            </a:r>
            <a:r>
              <a:rPr lang="ru-RU" sz="1400" b="1" dirty="0" err="1" smtClean="0"/>
              <a:t>Копалыгина</a:t>
            </a:r>
            <a:r>
              <a:rPr lang="ru-RU" sz="1400" b="1" dirty="0" smtClean="0"/>
              <a:t>,  Нины  Аникеевой  и  конечно  Игоря  Игнатенко  из его  сборников</a:t>
            </a:r>
            <a:br>
              <a:rPr lang="ru-RU" sz="1400" b="1" dirty="0" smtClean="0"/>
            </a:br>
            <a:r>
              <a:rPr lang="ru-RU" sz="1400" b="1" dirty="0" smtClean="0"/>
              <a:t>« В ритме  дыхания», « Гнездовье»,  « Простые  ритмы».  Это  был  конкурс,  на  снимке  мы  видим  победителей!    А  зрителями  и  слушателями  были  дети  подготовительной  группы.   </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88640"/>
            <a:ext cx="8279904" cy="5040560"/>
          </a:xfrm>
          <a:prstGeom prst="rect">
            <a:avLst/>
          </a:prstGeom>
        </p:spPr>
      </p:pic>
    </p:spTree>
    <p:extLst>
      <p:ext uri="{BB962C8B-B14F-4D97-AF65-F5344CB8AC3E}">
        <p14:creationId xmlns:p14="http://schemas.microsoft.com/office/powerpoint/2010/main" val="3079976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733256"/>
            <a:ext cx="7543800" cy="936104"/>
          </a:xfrm>
        </p:spPr>
        <p:txBody>
          <a:bodyPr/>
          <a:lstStyle/>
          <a:p>
            <a:r>
              <a:rPr lang="ru-RU" sz="1400" b="1" dirty="0" smtClean="0"/>
              <a:t>В  конце  мероприятия  я  предложила  детям  подготовительной  группы    под  руководством  воспитателя  Редько  Н. А.  Организовать  выставку  рисунков </a:t>
            </a:r>
            <a:br>
              <a:rPr lang="ru-RU" sz="1400" b="1" dirty="0" smtClean="0"/>
            </a:br>
            <a:r>
              <a:rPr lang="ru-RU" sz="1400" b="1" dirty="0" smtClean="0"/>
              <a:t>« Амурская  Весна».  Мы  видим  фрагмент  работ,  в  которых  дети  отобразили</a:t>
            </a:r>
            <a:br>
              <a:rPr lang="ru-RU" sz="1400" b="1" dirty="0" smtClean="0"/>
            </a:br>
            <a:r>
              <a:rPr lang="ru-RU" sz="1400" b="1" dirty="0" smtClean="0"/>
              <a:t>то,  о  чём  рассказывалось  в  стихах  амурских  поэтов. </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60648"/>
            <a:ext cx="8352928" cy="5328592"/>
          </a:xfrm>
          <a:prstGeom prst="rect">
            <a:avLst/>
          </a:prstGeom>
        </p:spPr>
      </p:pic>
    </p:spTree>
    <p:extLst>
      <p:ext uri="{BB962C8B-B14F-4D97-AF65-F5344CB8AC3E}">
        <p14:creationId xmlns:p14="http://schemas.microsoft.com/office/powerpoint/2010/main" val="680582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877272"/>
            <a:ext cx="7543800" cy="936104"/>
          </a:xfrm>
        </p:spPr>
        <p:txBody>
          <a:bodyPr/>
          <a:lstStyle/>
          <a:p>
            <a:pPr algn="ctr"/>
            <a:r>
              <a:rPr lang="ru-RU" sz="1400" b="1" dirty="0" smtClean="0"/>
              <a:t>Тема  малой  родины  проходит  красной  нитью  в  патриотическом  воспитании, ведь  в  дошкольном  возрасте  это  самое  доступное,  близкое  и  родное.  Больше  информации  дети  получают  конечно  же  о  семье,  поселке,  где родились  и  живут,  о  земляках.</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60648"/>
            <a:ext cx="8133793" cy="5544615"/>
          </a:xfrm>
          <a:prstGeom prst="rect">
            <a:avLst/>
          </a:prstGeom>
        </p:spPr>
      </p:pic>
    </p:spTree>
    <p:extLst>
      <p:ext uri="{BB962C8B-B14F-4D97-AF65-F5344CB8AC3E}">
        <p14:creationId xmlns:p14="http://schemas.microsoft.com/office/powerpoint/2010/main" val="3687955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733256"/>
            <a:ext cx="7543800" cy="864096"/>
          </a:xfrm>
        </p:spPr>
        <p:txBody>
          <a:bodyPr/>
          <a:lstStyle/>
          <a:p>
            <a:pPr algn="ctr"/>
            <a:r>
              <a:rPr lang="ru-RU" sz="1400" b="1" dirty="0" smtClean="0"/>
              <a:t>Представленные  рисунки  - это  работы  моих  выпускников  и  их  родителей</a:t>
            </a:r>
            <a:br>
              <a:rPr lang="ru-RU" sz="1400" b="1" dirty="0" smtClean="0"/>
            </a:br>
            <a:r>
              <a:rPr lang="ru-RU" sz="1400" b="1" dirty="0" smtClean="0"/>
              <a:t>«Мой  любимый  посёлок- родные  места»</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5" y="260648"/>
            <a:ext cx="8208912" cy="5328591"/>
          </a:xfrm>
          <a:prstGeom prst="rect">
            <a:avLst/>
          </a:prstGeom>
        </p:spPr>
      </p:pic>
    </p:spTree>
    <p:extLst>
      <p:ext uri="{BB962C8B-B14F-4D97-AF65-F5344CB8AC3E}">
        <p14:creationId xmlns:p14="http://schemas.microsoft.com/office/powerpoint/2010/main" val="51821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12160" y="4077072"/>
            <a:ext cx="2952328" cy="2520280"/>
          </a:xfrm>
        </p:spPr>
        <p:txBody>
          <a:bodyPr/>
          <a:lstStyle/>
          <a:p>
            <a:pPr algn="ctr"/>
            <a:r>
              <a:rPr lang="ru-RU" sz="1400" b="1" dirty="0" err="1" smtClean="0"/>
              <a:t>Магдагачинцы</a:t>
            </a:r>
            <a:r>
              <a:rPr lang="ru-RU" sz="1400" b="1" dirty="0" smtClean="0"/>
              <a:t>  </a:t>
            </a:r>
            <a:r>
              <a:rPr lang="ru-RU" sz="1400" b="1" dirty="0"/>
              <a:t>ч</a:t>
            </a:r>
            <a:r>
              <a:rPr lang="ru-RU" sz="1400" b="1" dirty="0" smtClean="0"/>
              <a:t>тят  память  погибших</a:t>
            </a:r>
            <a:br>
              <a:rPr lang="ru-RU" sz="1400" b="1" dirty="0" smtClean="0"/>
            </a:br>
            <a:r>
              <a:rPr lang="ru-RU" sz="1400" b="1" dirty="0"/>
              <a:t/>
            </a:r>
            <a:br>
              <a:rPr lang="ru-RU" sz="1400" b="1" dirty="0"/>
            </a:br>
            <a:r>
              <a:rPr lang="ru-RU" sz="1400" b="1" dirty="0" smtClean="0"/>
              <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858" y="260648"/>
            <a:ext cx="5438879" cy="6495450"/>
          </a:xfrm>
          <a:prstGeom prst="rect">
            <a:avLst/>
          </a:prstGeom>
        </p:spPr>
      </p:pic>
    </p:spTree>
    <p:extLst>
      <p:ext uri="{BB962C8B-B14F-4D97-AF65-F5344CB8AC3E}">
        <p14:creationId xmlns:p14="http://schemas.microsoft.com/office/powerpoint/2010/main" val="3246375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36296" y="2060848"/>
            <a:ext cx="1728192" cy="4248472"/>
          </a:xfrm>
        </p:spPr>
        <p:txBody>
          <a:bodyPr/>
          <a:lstStyle/>
          <a:p>
            <a:pPr algn="ctr"/>
            <a:r>
              <a:rPr lang="ru-RU" sz="1400" b="1" dirty="0" smtClean="0"/>
              <a:t>Посёлок  </a:t>
            </a:r>
            <a:r>
              <a:rPr lang="ru-RU" sz="1400" b="1" dirty="0" err="1" smtClean="0"/>
              <a:t>железнодорож</a:t>
            </a:r>
            <a:r>
              <a:rPr lang="ru-RU" sz="1400" b="1" dirty="0" smtClean="0"/>
              <a:t>-</a:t>
            </a:r>
            <a:br>
              <a:rPr lang="ru-RU" sz="1400" b="1" dirty="0" smtClean="0"/>
            </a:br>
            <a:r>
              <a:rPr lang="ru-RU" sz="1400" b="1" dirty="0" err="1" smtClean="0"/>
              <a:t>ников</a:t>
            </a:r>
            <a:r>
              <a:rPr lang="ru-RU" sz="1400" b="1" dirty="0" smtClean="0"/>
              <a:t/>
            </a:r>
            <a:br>
              <a:rPr lang="ru-RU" sz="1400" b="1" dirty="0" smtClean="0"/>
            </a:br>
            <a:r>
              <a:rPr lang="ru-RU" sz="1400" b="1" dirty="0"/>
              <a:t/>
            </a:r>
            <a:br>
              <a:rPr lang="ru-RU" sz="1400" b="1" dirty="0"/>
            </a:br>
            <a:r>
              <a:rPr lang="ru-RU" sz="1400" b="1" dirty="0" smtClean="0"/>
              <a:t/>
            </a:r>
            <a:br>
              <a:rPr lang="ru-RU" sz="1400" b="1" dirty="0" smtClean="0"/>
            </a:br>
            <a:r>
              <a:rPr lang="ru-RU" sz="1400" b="1" dirty="0"/>
              <a:t/>
            </a:r>
            <a:br>
              <a:rPr lang="ru-RU" sz="1400" b="1" dirty="0"/>
            </a:br>
            <a:r>
              <a:rPr lang="ru-RU" sz="1400" b="1" dirty="0" smtClean="0"/>
              <a:t/>
            </a:r>
            <a:br>
              <a:rPr lang="ru-RU" sz="1400" b="1" dirty="0" smtClean="0"/>
            </a:br>
            <a:r>
              <a:rPr lang="ru-RU" sz="1400" b="1" dirty="0"/>
              <a:t/>
            </a:r>
            <a:br>
              <a:rPr lang="ru-RU" sz="1400" b="1" dirty="0"/>
            </a:br>
            <a:r>
              <a:rPr lang="ru-RU" sz="1400" b="1" dirty="0" smtClean="0"/>
              <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3107"/>
            <a:ext cx="6715883" cy="677178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0670" y="2276872"/>
            <a:ext cx="72008" cy="1296145"/>
          </a:xfrm>
          <a:prstGeom prst="rect">
            <a:avLst/>
          </a:prstGeom>
        </p:spPr>
      </p:pic>
    </p:spTree>
    <p:extLst>
      <p:ext uri="{BB962C8B-B14F-4D97-AF65-F5344CB8AC3E}">
        <p14:creationId xmlns:p14="http://schemas.microsoft.com/office/powerpoint/2010/main" val="2014840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0099" y="6021288"/>
            <a:ext cx="7543800" cy="720080"/>
          </a:xfrm>
        </p:spPr>
        <p:txBody>
          <a:bodyPr/>
          <a:lstStyle/>
          <a:p>
            <a:pPr algn="ctr"/>
            <a:r>
              <a:rPr lang="ru-RU" sz="1400" b="1" dirty="0" smtClean="0"/>
              <a:t>Архитектурная  история   Магдагачи</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60648"/>
            <a:ext cx="8208912" cy="5976664"/>
          </a:xfrm>
          <a:prstGeom prst="rect">
            <a:avLst/>
          </a:prstGeom>
        </p:spPr>
      </p:pic>
    </p:spTree>
    <p:extLst>
      <p:ext uri="{BB962C8B-B14F-4D97-AF65-F5344CB8AC3E}">
        <p14:creationId xmlns:p14="http://schemas.microsoft.com/office/powerpoint/2010/main" val="1973696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323527" y="188640"/>
            <a:ext cx="4608513" cy="914400"/>
          </a:xfrm>
        </p:spPr>
        <p:txBody>
          <a:bodyPr/>
          <a:lstStyle/>
          <a:p>
            <a:pPr algn="ctr"/>
            <a:r>
              <a:rPr lang="ru-RU" sz="1200" b="1" dirty="0" smtClean="0"/>
              <a:t>Особое  место  в  программных правительственных    документах  последних  лет  уделено  воспитанию  патриотизма  у  подрастающего  поколения.  Ведь  формирование  отношения к  стране,  государству,  где  живёт  человек,  начинается  с  детства</a:t>
            </a:r>
            <a:endParaRPr lang="ru-RU" sz="1200" b="1" dirty="0"/>
          </a:p>
        </p:txBody>
      </p:sp>
      <p:sp>
        <p:nvSpPr>
          <p:cNvPr id="13" name="Объект 12"/>
          <p:cNvSpPr>
            <a:spLocks noGrp="1"/>
          </p:cNvSpPr>
          <p:nvPr>
            <p:ph sz="quarter" idx="13"/>
          </p:nvPr>
        </p:nvSpPr>
        <p:spPr>
          <a:xfrm>
            <a:off x="1187624" y="1628800"/>
            <a:ext cx="3273552" cy="4005064"/>
          </a:xfrm>
        </p:spPr>
        <p:txBody>
          <a:bodyPr>
            <a:normAutofit fontScale="92500" lnSpcReduction="10000"/>
          </a:bodyPr>
          <a:lstStyle/>
          <a:p>
            <a:r>
              <a:rPr lang="ru-RU" sz="1200" b="1" dirty="0" smtClean="0"/>
              <a:t>Мы  живём  в  большом  красивом  крае- Амурской  области.  И  должны  помочь  детям  узнать,  чем  красив  и  богат  край,  который  носит  гордое  имя. Ведь  именно  процесс  познания  своего,  родного,  близкого  связан  с  обогащением  духовного  мира  ребёнка,  его  личными  переживаниями,  дающими  основу  формирования  высоких  чувств:  любви  к  Родине,  готовности  встать  на  защиту  Отечества</a:t>
            </a:r>
          </a:p>
          <a:p>
            <a:r>
              <a:rPr lang="ru-RU" sz="1200" b="1" dirty="0" smtClean="0"/>
              <a:t>.</a:t>
            </a:r>
          </a:p>
          <a:p>
            <a:r>
              <a:rPr lang="ru-RU" sz="1200" b="1" dirty="0" smtClean="0"/>
              <a:t>Исходя  из  вышесказанного , педагоги,  работая  в  этом  направлении  должны  ставить  цель:</a:t>
            </a:r>
          </a:p>
          <a:p>
            <a:endParaRPr lang="ru-RU" sz="1200" b="1" dirty="0" smtClean="0"/>
          </a:p>
          <a:p>
            <a:r>
              <a:rPr lang="ru-RU" sz="1400" b="1" dirty="0" smtClean="0"/>
              <a:t>« Формировать  нравственно- патриотические  чувства  дошкольников  в  процессе  изучения  истории,  культуры,  природных  и  экономических  особенностей  родного  края</a:t>
            </a:r>
            <a:r>
              <a:rPr lang="ru-RU" sz="1200" b="1" dirty="0" smtClean="0"/>
              <a:t>.»</a:t>
            </a:r>
            <a:endParaRPr lang="ru-RU" sz="1200" b="1" dirty="0"/>
          </a:p>
        </p:txBody>
      </p:sp>
      <p:sp>
        <p:nvSpPr>
          <p:cNvPr id="14" name="Объект 13"/>
          <p:cNvSpPr>
            <a:spLocks noGrp="1"/>
          </p:cNvSpPr>
          <p:nvPr>
            <p:ph sz="quarter" idx="14"/>
          </p:nvPr>
        </p:nvSpPr>
        <p:spPr>
          <a:xfrm>
            <a:off x="5029200" y="1484784"/>
            <a:ext cx="3273552" cy="4896544"/>
          </a:xfrm>
        </p:spPr>
        <p:txBody>
          <a:bodyPr>
            <a:noAutofit/>
          </a:bodyPr>
          <a:lstStyle/>
          <a:p>
            <a:pPr marL="18288" indent="0" algn="ctr">
              <a:buNone/>
            </a:pPr>
            <a:r>
              <a:rPr lang="ru-RU" sz="1100" b="1" dirty="0" smtClean="0"/>
              <a:t>Данная  работа включает  целый  комплекс  задач:</a:t>
            </a:r>
          </a:p>
          <a:p>
            <a:pPr marL="18288" indent="0" algn="ctr">
              <a:buNone/>
            </a:pPr>
            <a:r>
              <a:rPr lang="ru-RU" sz="1100" b="1" dirty="0" smtClean="0"/>
              <a:t>1.Дать  представления  об  истории  нашего  края</a:t>
            </a:r>
          </a:p>
          <a:p>
            <a:pPr marL="18288" indent="0" algn="ctr">
              <a:buNone/>
            </a:pPr>
            <a:endParaRPr lang="ru-RU" sz="1100" b="1" dirty="0" smtClean="0"/>
          </a:p>
          <a:p>
            <a:pPr marL="18288" indent="0">
              <a:buNone/>
            </a:pPr>
            <a:r>
              <a:rPr lang="ru-RU" sz="1100" b="1" dirty="0"/>
              <a:t> </a:t>
            </a:r>
            <a:r>
              <a:rPr lang="ru-RU" sz="1100" b="1" dirty="0" smtClean="0"/>
              <a:t> 2.Познакомить  детей  с  символами  России  и  Амурской  области:  гербом,  флагом,  гимном.</a:t>
            </a:r>
          </a:p>
          <a:p>
            <a:pPr marL="18288" indent="0">
              <a:buNone/>
            </a:pPr>
            <a:endParaRPr lang="ru-RU" sz="1100" b="1" dirty="0" smtClean="0"/>
          </a:p>
          <a:p>
            <a:pPr marL="18288" indent="0">
              <a:buNone/>
            </a:pPr>
            <a:r>
              <a:rPr lang="ru-RU" sz="1100" b="1" dirty="0" smtClean="0"/>
              <a:t>3. Воспитывать  уважение  к  труду  людей,  чувство  гордости  за  трудовые  достижения  земляков</a:t>
            </a:r>
          </a:p>
          <a:p>
            <a:pPr marL="18288" indent="0">
              <a:buNone/>
            </a:pPr>
            <a:endParaRPr lang="ru-RU" sz="1100" b="1" dirty="0" smtClean="0"/>
          </a:p>
          <a:p>
            <a:pPr marL="18288" indent="0">
              <a:buNone/>
            </a:pPr>
            <a:r>
              <a:rPr lang="ru-RU" sz="1100" b="1" dirty="0" smtClean="0"/>
              <a:t>4. Расширять  знания  о  родном  крае,  как  о  частице  русской  земли.</a:t>
            </a:r>
          </a:p>
          <a:p>
            <a:pPr marL="18288" indent="0">
              <a:buNone/>
            </a:pPr>
            <a:endParaRPr lang="ru-RU" sz="1100" b="1" dirty="0" smtClean="0"/>
          </a:p>
          <a:p>
            <a:pPr marL="18288" indent="0">
              <a:buNone/>
            </a:pPr>
            <a:r>
              <a:rPr lang="ru-RU" sz="1100" b="1" dirty="0" smtClean="0"/>
              <a:t> 5. Развивать  интерес  к  традициям  национальной  культуры  народов ,  живущих  на  амурской  земле,  формировать  толерантность,  чувство  уважения  к  народам.</a:t>
            </a:r>
          </a:p>
          <a:p>
            <a:pPr marL="18288" indent="0">
              <a:buNone/>
            </a:pPr>
            <a:endParaRPr lang="ru-RU" sz="1100" b="1" dirty="0" smtClean="0"/>
          </a:p>
          <a:p>
            <a:pPr marL="18288" indent="0">
              <a:buNone/>
            </a:pPr>
            <a:r>
              <a:rPr lang="ru-RU" sz="1100" b="1" dirty="0" smtClean="0"/>
              <a:t>    6.Обогащать  знания  детей  о  природных богатствах  края,  их  роли  в  социальном  и  экономическом  развитии.</a:t>
            </a:r>
          </a:p>
          <a:p>
            <a:pPr marL="18288" indent="0">
              <a:buNone/>
            </a:pPr>
            <a:endParaRPr lang="ru-RU" sz="1100" b="1" dirty="0" smtClean="0"/>
          </a:p>
          <a:p>
            <a:pPr marL="18288" indent="0">
              <a:buNone/>
            </a:pPr>
            <a:r>
              <a:rPr lang="ru-RU" sz="1100" b="1" dirty="0" smtClean="0"/>
              <a:t>  7.  На  примере  жизни  знаменитых  людей  своего  края  воспитывать  чувства  гражданской  ответственности</a:t>
            </a:r>
          </a:p>
          <a:p>
            <a:pPr marL="18288" indent="0">
              <a:buNone/>
            </a:pPr>
            <a:endParaRPr lang="ru-RU" sz="1100" b="1" dirty="0"/>
          </a:p>
          <a:p>
            <a:pPr marL="18288" indent="0">
              <a:buNone/>
            </a:pPr>
            <a:r>
              <a:rPr lang="ru-RU" sz="1100" b="1" dirty="0" smtClean="0"/>
              <a:t>8.  Воспитывать  любовь  привязанность,  созидательное  отношение  к  месту  где  родился.</a:t>
            </a:r>
          </a:p>
          <a:p>
            <a:pPr marL="246888" indent="-228600">
              <a:buAutoNum type="arabicPeriod" startAt="7"/>
            </a:pPr>
            <a:endParaRPr lang="ru-RU" sz="1100" b="1" dirty="0"/>
          </a:p>
          <a:p>
            <a:pPr marL="18288" indent="0">
              <a:buNone/>
            </a:pPr>
            <a:endParaRPr lang="ru-RU" sz="1100" b="1" dirty="0" smtClean="0"/>
          </a:p>
          <a:p>
            <a:pPr marL="246888" indent="-228600">
              <a:buAutoNum type="arabicPeriod" startAt="5"/>
            </a:pPr>
            <a:endParaRPr lang="ru-RU" sz="1100" b="1" dirty="0" smtClean="0"/>
          </a:p>
          <a:p>
            <a:pPr marL="246888" indent="-228600">
              <a:buAutoNum type="arabicPeriod" startAt="4"/>
            </a:pPr>
            <a:endParaRPr lang="ru-RU" sz="1100" b="1" dirty="0" smtClean="0"/>
          </a:p>
          <a:p>
            <a:pPr marL="246888" indent="-228600">
              <a:buAutoNum type="arabicPeriod" startAt="2"/>
            </a:pPr>
            <a:endParaRPr lang="ru-RU" sz="1100" b="1" dirty="0" smtClean="0"/>
          </a:p>
          <a:p>
            <a:pPr marL="18288" indent="0">
              <a:buNone/>
            </a:pPr>
            <a:endParaRPr lang="ru-RU" sz="1100" b="1" dirty="0"/>
          </a:p>
        </p:txBody>
      </p:sp>
    </p:spTree>
    <p:extLst>
      <p:ext uri="{BB962C8B-B14F-4D97-AF65-F5344CB8AC3E}">
        <p14:creationId xmlns:p14="http://schemas.microsoft.com/office/powerpoint/2010/main" val="35196230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6093296"/>
            <a:ext cx="7543800" cy="576064"/>
          </a:xfrm>
        </p:spPr>
        <p:txBody>
          <a:bodyPr/>
          <a:lstStyle/>
          <a:p>
            <a:pPr algn="ctr"/>
            <a:r>
              <a:rPr lang="ru-RU" sz="1400" b="1" dirty="0" smtClean="0"/>
              <a:t>Вид   сверху  знакомых  мест</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06" y="116632"/>
            <a:ext cx="8352928" cy="5904656"/>
          </a:xfrm>
          <a:prstGeom prst="rect">
            <a:avLst/>
          </a:prstGeom>
        </p:spPr>
      </p:pic>
    </p:spTree>
    <p:extLst>
      <p:ext uri="{BB962C8B-B14F-4D97-AF65-F5344CB8AC3E}">
        <p14:creationId xmlns:p14="http://schemas.microsoft.com/office/powerpoint/2010/main" val="622851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805264"/>
            <a:ext cx="7543800" cy="720080"/>
          </a:xfrm>
        </p:spPr>
        <p:txBody>
          <a:bodyPr/>
          <a:lstStyle/>
          <a:p>
            <a:pPr algn="ctr"/>
            <a:r>
              <a:rPr lang="ru-RU" sz="1400" b="1" dirty="0" smtClean="0"/>
              <a:t>Все  узнают  этот  уголок  старины.  В  своей  работе  я  использовала  его  много  раз.  Ведь  в  нём  экспонаты  нашего  родного  края.  Хотелось  вспомнить  добрым  словом  создателя  избы  Журавлёву  Л.Г.  Много  чего  поменялось,  а  он  </a:t>
            </a:r>
            <a:br>
              <a:rPr lang="ru-RU" sz="1400" b="1" dirty="0" smtClean="0"/>
            </a:br>
            <a:r>
              <a:rPr lang="ru-RU" sz="1400" b="1" dirty="0" smtClean="0"/>
              <a:t>жив  и  пусть  так  будет.</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60648"/>
            <a:ext cx="7992888" cy="5256584"/>
          </a:xfrm>
          <a:prstGeom prst="rect">
            <a:avLst/>
          </a:prstGeom>
        </p:spPr>
      </p:pic>
    </p:spTree>
    <p:extLst>
      <p:ext uri="{BB962C8B-B14F-4D97-AF65-F5344CB8AC3E}">
        <p14:creationId xmlns:p14="http://schemas.microsoft.com/office/powerpoint/2010/main" val="3792730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6093296"/>
            <a:ext cx="7543800" cy="576064"/>
          </a:xfrm>
        </p:spPr>
        <p:txBody>
          <a:bodyPr/>
          <a:lstStyle/>
          <a:p>
            <a:pPr algn="ctr"/>
            <a:r>
              <a:rPr lang="ru-RU" sz="1400" b="1" dirty="0" smtClean="0"/>
              <a:t>Интерес  к  старине  у  детей  не  пропадает,  где  ещё  можно  прикоснуться  к  таким  диковинным  вещам!</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8640"/>
            <a:ext cx="8280920" cy="5832648"/>
          </a:xfrm>
          <a:prstGeom prst="rect">
            <a:avLst/>
          </a:prstGeom>
        </p:spPr>
      </p:pic>
    </p:spTree>
    <p:extLst>
      <p:ext uri="{BB962C8B-B14F-4D97-AF65-F5344CB8AC3E}">
        <p14:creationId xmlns:p14="http://schemas.microsoft.com/office/powerpoint/2010/main" val="407576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8640"/>
            <a:ext cx="8280920" cy="6408712"/>
          </a:xfrm>
          <a:prstGeom prst="rect">
            <a:avLst/>
          </a:prstGeom>
        </p:spPr>
      </p:pic>
    </p:spTree>
    <p:extLst>
      <p:ext uri="{BB962C8B-B14F-4D97-AF65-F5344CB8AC3E}">
        <p14:creationId xmlns:p14="http://schemas.microsoft.com/office/powerpoint/2010/main" val="766679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6021288"/>
            <a:ext cx="7543800" cy="576064"/>
          </a:xfrm>
        </p:spPr>
        <p:txBody>
          <a:bodyPr/>
          <a:lstStyle/>
          <a:p>
            <a:pPr algn="ctr"/>
            <a:r>
              <a:rPr lang="ru-RU" sz="1400" b="1" dirty="0" smtClean="0"/>
              <a:t>Родной  дворик</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7" y="260648"/>
            <a:ext cx="7704856" cy="5616624"/>
          </a:xfrm>
          <a:prstGeom prst="rect">
            <a:avLst/>
          </a:prstGeom>
        </p:spPr>
      </p:pic>
    </p:spTree>
    <p:extLst>
      <p:ext uri="{BB962C8B-B14F-4D97-AF65-F5344CB8AC3E}">
        <p14:creationId xmlns:p14="http://schemas.microsoft.com/office/powerpoint/2010/main" val="3384245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60648"/>
            <a:ext cx="8424936" cy="6336704"/>
          </a:xfrm>
          <a:prstGeom prst="rect">
            <a:avLst/>
          </a:prstGeom>
        </p:spPr>
      </p:pic>
    </p:spTree>
    <p:extLst>
      <p:ext uri="{BB962C8B-B14F-4D97-AF65-F5344CB8AC3E}">
        <p14:creationId xmlns:p14="http://schemas.microsoft.com/office/powerpoint/2010/main" val="4863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56176" y="4509120"/>
            <a:ext cx="2164864" cy="1584176"/>
          </a:xfrm>
        </p:spPr>
        <p:txBody>
          <a:bodyPr/>
          <a:lstStyle/>
          <a:p>
            <a:pPr algn="ctr"/>
            <a:r>
              <a:rPr lang="ru-RU" sz="1400" b="1" dirty="0" smtClean="0"/>
              <a:t>Колодец – Журавель  ни  частое  явление  в   русских  селениях</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16632"/>
            <a:ext cx="5544616" cy="6408712"/>
          </a:xfrm>
          <a:prstGeom prst="rect">
            <a:avLst/>
          </a:prstGeom>
        </p:spPr>
      </p:pic>
    </p:spTree>
    <p:extLst>
      <p:ext uri="{BB962C8B-B14F-4D97-AF65-F5344CB8AC3E}">
        <p14:creationId xmlns:p14="http://schemas.microsoft.com/office/powerpoint/2010/main" val="3142589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32240" y="3861048"/>
            <a:ext cx="1944216" cy="2448272"/>
          </a:xfrm>
        </p:spPr>
        <p:txBody>
          <a:bodyPr/>
          <a:lstStyle/>
          <a:p>
            <a:pPr algn="ctr"/>
            <a:r>
              <a:rPr lang="ru-RU" sz="1400" b="1" dirty="0" smtClean="0"/>
              <a:t>На  закате  дня.  </a:t>
            </a:r>
            <a:r>
              <a:rPr lang="ru-RU" sz="1400" b="1" dirty="0"/>
              <a:t/>
            </a:r>
            <a:br>
              <a:rPr lang="ru-RU" sz="1400" b="1" dirty="0"/>
            </a:br>
            <a:r>
              <a:rPr lang="ru-RU" sz="1400" b="1" dirty="0" smtClean="0"/>
              <a:t>На  родной  сторонушке.</a:t>
            </a:r>
            <a:br>
              <a:rPr lang="ru-RU" sz="1400" b="1" dirty="0" smtClean="0"/>
            </a:br>
            <a:r>
              <a:rPr lang="ru-RU" sz="1400" b="1" dirty="0"/>
              <a:t/>
            </a:r>
            <a:br>
              <a:rPr lang="ru-RU" sz="1400" b="1" dirty="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60648"/>
            <a:ext cx="5976664" cy="6480720"/>
          </a:xfrm>
          <a:prstGeom prst="rect">
            <a:avLst/>
          </a:prstGeom>
        </p:spPr>
      </p:pic>
    </p:spTree>
    <p:extLst>
      <p:ext uri="{BB962C8B-B14F-4D97-AF65-F5344CB8AC3E}">
        <p14:creationId xmlns:p14="http://schemas.microsoft.com/office/powerpoint/2010/main" val="3953507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877272"/>
            <a:ext cx="7543800" cy="792088"/>
          </a:xfrm>
        </p:spPr>
        <p:txBody>
          <a:bodyPr/>
          <a:lstStyle/>
          <a:p>
            <a:pPr algn="ctr"/>
            <a:r>
              <a:rPr lang="ru-RU" sz="1400" b="1" dirty="0" smtClean="0"/>
              <a:t>Заросли  камыша  притягивали  взоры  проезжающих.  А  что?  Красив  ведь!</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307" y="332656"/>
            <a:ext cx="8496943" cy="5760640"/>
          </a:xfrm>
          <a:prstGeom prst="rect">
            <a:avLst/>
          </a:prstGeom>
        </p:spPr>
      </p:pic>
    </p:spTree>
    <p:extLst>
      <p:ext uri="{BB962C8B-B14F-4D97-AF65-F5344CB8AC3E}">
        <p14:creationId xmlns:p14="http://schemas.microsoft.com/office/powerpoint/2010/main" val="2159948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5949280"/>
            <a:ext cx="7543800" cy="576064"/>
          </a:xfrm>
        </p:spPr>
        <p:txBody>
          <a:bodyPr/>
          <a:lstStyle/>
          <a:p>
            <a:pPr algn="ctr"/>
            <a:r>
              <a:rPr lang="ru-RU" sz="1400" b="1" dirty="0" smtClean="0"/>
              <a:t>В  небе  над  Магдагачами</a:t>
            </a:r>
            <a:br>
              <a:rPr lang="ru-RU" sz="1400" b="1" dirty="0" smtClean="0"/>
            </a:br>
            <a:r>
              <a:rPr lang="ru-RU" sz="1400" b="1" dirty="0" smtClean="0"/>
              <a:t>Вспоминается  название  любимого  фильма « Место  встречи  изменить  нельзя».</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88640"/>
            <a:ext cx="8136904" cy="5544616"/>
          </a:xfrm>
          <a:prstGeom prst="rect">
            <a:avLst/>
          </a:prstGeom>
        </p:spPr>
      </p:pic>
    </p:spTree>
    <p:extLst>
      <p:ext uri="{BB962C8B-B14F-4D97-AF65-F5344CB8AC3E}">
        <p14:creationId xmlns:p14="http://schemas.microsoft.com/office/powerpoint/2010/main" val="2343668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777240" y="5805264"/>
            <a:ext cx="7543800" cy="792088"/>
          </a:xfrm>
        </p:spPr>
        <p:txBody>
          <a:bodyPr/>
          <a:lstStyle/>
          <a:p>
            <a:r>
              <a:rPr lang="ru-RU" sz="1200" b="1" dirty="0" smtClean="0"/>
              <a:t>Первые  чувства  патриотизма…А  доступны  ли  они  малышам?  Исходя  из  опыта  работы</a:t>
            </a:r>
            <a:br>
              <a:rPr lang="ru-RU" sz="1200" b="1" dirty="0" smtClean="0"/>
            </a:br>
            <a:r>
              <a:rPr lang="ru-RU" sz="1200" b="1" dirty="0" smtClean="0"/>
              <a:t>могу  дать  утвердительный  ответ.  Детям,  особенно  старшего  возраста,  доступно  чувство  любви  к  родному  посёлку,  к  родной  природе,  к  своей  Родине.  Это  и есть начало  патриотизма,  который  рождается  в  познании,  а  формируется  в  процессе  целенаправленного  воспитания.</a:t>
            </a:r>
            <a:br>
              <a:rPr lang="ru-RU" sz="1200" b="1" dirty="0" smtClean="0"/>
            </a:br>
            <a:endParaRPr lang="ru-RU" sz="1200" b="1" dirty="0"/>
          </a:p>
        </p:txBody>
      </p:sp>
      <p:sp>
        <p:nvSpPr>
          <p:cNvPr id="10" name="Объект 9"/>
          <p:cNvSpPr>
            <a:spLocks noGrp="1"/>
          </p:cNvSpPr>
          <p:nvPr>
            <p:ph sz="quarter" idx="13"/>
          </p:nvPr>
        </p:nvSpPr>
        <p:spPr/>
        <p:txBody>
          <a:bodyPr/>
          <a:lstStyle/>
          <a:p>
            <a:endParaRPr lang="ru-RU"/>
          </a:p>
        </p:txBody>
      </p:sp>
      <p:sp>
        <p:nvSpPr>
          <p:cNvPr id="11" name="Объект 10"/>
          <p:cNvSpPr>
            <a:spLocks noGrp="1"/>
          </p:cNvSpPr>
          <p:nvPr>
            <p:ph sz="quarter" idx="14"/>
          </p:nvPr>
        </p:nvSpPr>
        <p:spPr>
          <a:xfrm>
            <a:off x="4860032" y="188640"/>
            <a:ext cx="3960440" cy="5328592"/>
          </a:xfrm>
        </p:spPr>
        <p:txBody>
          <a:bodyPr>
            <a:normAutofit/>
          </a:bodyPr>
          <a:lstStyle/>
          <a:p>
            <a:pPr marL="18288" indent="0">
              <a:buNone/>
            </a:pPr>
            <a:r>
              <a:rPr lang="ru-RU" sz="1200" b="1" dirty="0" smtClean="0"/>
              <a:t>1. Знакомство  с  символами  Амурской области</a:t>
            </a:r>
          </a:p>
          <a:p>
            <a:pPr marL="18288" indent="0">
              <a:buNone/>
            </a:pPr>
            <a:r>
              <a:rPr lang="ru-RU" sz="1200" b="1" dirty="0" smtClean="0"/>
              <a:t>2. Путешествие  по земле  амурской</a:t>
            </a:r>
          </a:p>
          <a:p>
            <a:pPr marL="18288" indent="0">
              <a:buNone/>
            </a:pPr>
            <a:r>
              <a:rPr lang="ru-RU" sz="1200" b="1" dirty="0" smtClean="0"/>
              <a:t>3. Растения  и животные Амурской области. Мифы и легенды.</a:t>
            </a:r>
          </a:p>
          <a:p>
            <a:pPr marL="18288" indent="0">
              <a:buNone/>
            </a:pPr>
            <a:r>
              <a:rPr lang="ru-RU" sz="1200" b="1" dirty="0" smtClean="0"/>
              <a:t>4. Амурский тигр.</a:t>
            </a:r>
          </a:p>
          <a:p>
            <a:pPr marL="18288" indent="0">
              <a:buNone/>
            </a:pPr>
            <a:r>
              <a:rPr lang="ru-RU" sz="1200" b="1" dirty="0" smtClean="0"/>
              <a:t>5. Восславим  амурскую  берёзу.</a:t>
            </a:r>
          </a:p>
          <a:p>
            <a:pPr marL="18288" indent="0">
              <a:buNone/>
            </a:pPr>
            <a:r>
              <a:rPr lang="ru-RU" sz="1200" b="1" dirty="0" smtClean="0"/>
              <a:t>6. Заповедники  и заказники  Амурской области.</a:t>
            </a:r>
          </a:p>
          <a:p>
            <a:pPr marL="18288" indent="0">
              <a:buNone/>
            </a:pPr>
            <a:r>
              <a:rPr lang="ru-RU" sz="1200" b="1" dirty="0" smtClean="0"/>
              <a:t>7. Розовое чудо  амурского края.( лотос).</a:t>
            </a:r>
          </a:p>
          <a:p>
            <a:pPr marL="18288" indent="0">
              <a:buNone/>
            </a:pPr>
            <a:r>
              <a:rPr lang="ru-RU" sz="1200" b="1" dirty="0" smtClean="0"/>
              <a:t>8. Растения  Красной  книги  Амурской области.</a:t>
            </a:r>
          </a:p>
          <a:p>
            <a:pPr marL="18288" indent="0">
              <a:buNone/>
            </a:pPr>
            <a:r>
              <a:rPr lang="ru-RU" sz="1200" b="1" dirty="0" smtClean="0"/>
              <a:t>9. Амурский  животный  мир.</a:t>
            </a:r>
          </a:p>
          <a:p>
            <a:pPr marL="18288" indent="0">
              <a:buNone/>
            </a:pPr>
            <a:r>
              <a:rPr lang="ru-RU" sz="1200" b="1" dirty="0" smtClean="0"/>
              <a:t>10. Семь  чудес  света  земли  Амурской.</a:t>
            </a:r>
          </a:p>
          <a:p>
            <a:pPr marL="18288" indent="0">
              <a:buNone/>
            </a:pPr>
            <a:r>
              <a:rPr lang="ru-RU" sz="1200" b="1" dirty="0" smtClean="0"/>
              <a:t>11. Амурские  сказки  Дмитрия  </a:t>
            </a:r>
            <a:r>
              <a:rPr lang="ru-RU" sz="1200" b="1" dirty="0" err="1" smtClean="0"/>
              <a:t>Нагишкина</a:t>
            </a:r>
            <a:r>
              <a:rPr lang="ru-RU" sz="1200" b="1" dirty="0" smtClean="0"/>
              <a:t>.</a:t>
            </a:r>
          </a:p>
          <a:p>
            <a:pPr marL="18288" indent="0">
              <a:buNone/>
            </a:pPr>
            <a:r>
              <a:rPr lang="ru-RU" sz="1200" b="1" dirty="0" smtClean="0"/>
              <a:t>12. Народные  гулянья  на  Амуре.</a:t>
            </a:r>
          </a:p>
          <a:p>
            <a:pPr marL="18288" indent="0">
              <a:buNone/>
            </a:pPr>
            <a:endParaRPr lang="ru-RU" sz="1200" b="1" dirty="0"/>
          </a:p>
          <a:p>
            <a:pPr marL="18288" indent="0">
              <a:buNone/>
            </a:pPr>
            <a:r>
              <a:rPr lang="ru-RU" sz="1200" b="1" dirty="0" smtClean="0"/>
              <a:t>Это  небольшой  перечень  из  того,  что  можно</a:t>
            </a:r>
          </a:p>
          <a:p>
            <a:pPr marL="18288" indent="0">
              <a:buNone/>
            </a:pPr>
            <a:r>
              <a:rPr lang="ru-RU" sz="1200" b="1" dirty="0"/>
              <a:t>п</a:t>
            </a:r>
            <a:r>
              <a:rPr lang="ru-RU" sz="1200" b="1" dirty="0" smtClean="0"/>
              <a:t>редложить  дошкольникам  в  образовательно-воспитательном процессе. </a:t>
            </a:r>
            <a:endParaRPr lang="ru-RU" sz="1200" b="1"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157" y="1916832"/>
            <a:ext cx="1632755" cy="504056"/>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3"/>
            <a:ext cx="4608512" cy="5184575"/>
          </a:xfrm>
          <a:prstGeom prst="rect">
            <a:avLst/>
          </a:prstGeom>
        </p:spPr>
      </p:pic>
    </p:spTree>
    <p:extLst>
      <p:ext uri="{BB962C8B-B14F-4D97-AF65-F5344CB8AC3E}">
        <p14:creationId xmlns:p14="http://schemas.microsoft.com/office/powerpoint/2010/main" val="134056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88640"/>
            <a:ext cx="8208912" cy="6408712"/>
          </a:xfrm>
          <a:prstGeom prst="rect">
            <a:avLst/>
          </a:prstGeom>
        </p:spPr>
      </p:pic>
    </p:spTree>
    <p:extLst>
      <p:ext uri="{BB962C8B-B14F-4D97-AF65-F5344CB8AC3E}">
        <p14:creationId xmlns:p14="http://schemas.microsoft.com/office/powerpoint/2010/main" val="681651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6021288"/>
            <a:ext cx="7543800" cy="720080"/>
          </a:xfrm>
        </p:spPr>
        <p:txBody>
          <a:bodyPr/>
          <a:lstStyle/>
          <a:p>
            <a:pPr algn="ctr"/>
            <a:r>
              <a:rPr lang="ru-RU" sz="1400" b="1" dirty="0" smtClean="0"/>
              <a:t>Амурские  гулянья. </a:t>
            </a:r>
            <a:r>
              <a:rPr lang="ru-RU" sz="1400" b="1" dirty="0" err="1" smtClean="0"/>
              <a:t>Масленница</a:t>
            </a:r>
            <a:r>
              <a:rPr lang="ru-RU" sz="1400" b="1" dirty="0" smtClean="0"/>
              <a:t>.</a:t>
            </a:r>
            <a:br>
              <a:rPr lang="ru-RU" sz="1400" b="1" dirty="0" smtClean="0"/>
            </a:br>
            <a:r>
              <a:rPr lang="ru-RU" sz="1400" b="1" dirty="0" err="1" smtClean="0"/>
              <a:t>Амурчане</a:t>
            </a:r>
            <a:r>
              <a:rPr lang="ru-RU" sz="1400" b="1" dirty="0" smtClean="0"/>
              <a:t>  трудятся  на  славу  и  любят  отдыхать</a:t>
            </a: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116615" y="2780928"/>
            <a:ext cx="45719" cy="173776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68405"/>
            <a:ext cx="8424936" cy="5580875"/>
          </a:xfrm>
          <a:prstGeom prst="rect">
            <a:avLst/>
          </a:prstGeom>
        </p:spPr>
      </p:pic>
    </p:spTree>
    <p:extLst>
      <p:ext uri="{BB962C8B-B14F-4D97-AF65-F5344CB8AC3E}">
        <p14:creationId xmlns:p14="http://schemas.microsoft.com/office/powerpoint/2010/main" val="3642792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6093296"/>
            <a:ext cx="7543800" cy="648072"/>
          </a:xfrm>
        </p:spPr>
        <p:txBody>
          <a:bodyPr/>
          <a:lstStyle/>
          <a:p>
            <a:pPr algn="ctr"/>
            <a:r>
              <a:rPr lang="ru-RU" sz="1400" b="1" dirty="0" smtClean="0"/>
              <a:t>Столица  Благовещенск- на –Амуре</a:t>
            </a:r>
            <a:br>
              <a:rPr lang="ru-RU" sz="1400" b="1" dirty="0" smtClean="0"/>
            </a:br>
            <a:endParaRPr lang="ru-RU" sz="14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8712968" cy="5832648"/>
          </a:xfrm>
          <a:prstGeom prst="rect">
            <a:avLst/>
          </a:prstGeom>
        </p:spPr>
      </p:pic>
    </p:spTree>
    <p:extLst>
      <p:ext uri="{BB962C8B-B14F-4D97-AF65-F5344CB8AC3E}">
        <p14:creationId xmlns:p14="http://schemas.microsoft.com/office/powerpoint/2010/main" val="1166611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0" y="4221088"/>
            <a:ext cx="4464496" cy="2520280"/>
          </a:xfrm>
        </p:spPr>
        <p:txBody>
          <a:bodyPr/>
          <a:lstStyle/>
          <a:p>
            <a:pPr algn="ctr"/>
            <a:r>
              <a:rPr lang="ru-RU" sz="1400" b="1" dirty="0" smtClean="0"/>
              <a:t>Символика  Амурской  области</a:t>
            </a:r>
            <a:br>
              <a:rPr lang="ru-RU" sz="1400" b="1" dirty="0" smtClean="0"/>
            </a:br>
            <a:r>
              <a:rPr lang="ru-RU" sz="1400" b="1" dirty="0"/>
              <a:t/>
            </a:r>
            <a:br>
              <a:rPr lang="ru-RU" sz="1400" b="1" dirty="0"/>
            </a:br>
            <a:r>
              <a:rPr lang="ru-RU" sz="1400" b="1" dirty="0" smtClean="0"/>
              <a:t>Дети  должны  знать  символику  как  своей  страны  России,  так  и  края,  где  живут.</a:t>
            </a:r>
            <a:br>
              <a:rPr lang="ru-RU" sz="1400" b="1" dirty="0" smtClean="0"/>
            </a:br>
            <a:r>
              <a:rPr lang="ru-RU" sz="1400" b="1" dirty="0"/>
              <a:t/>
            </a:r>
            <a:br>
              <a:rPr lang="ru-RU" sz="1400" b="1" dirty="0"/>
            </a:br>
            <a:r>
              <a:rPr lang="ru-RU" sz="1400" b="1" dirty="0" smtClean="0"/>
              <a:t/>
            </a:r>
            <a:br>
              <a:rPr lang="ru-RU" sz="1400" b="1" dirty="0" smtClean="0"/>
            </a:br>
            <a:r>
              <a:rPr lang="ru-RU" sz="1400" b="1" dirty="0"/>
              <a:t/>
            </a:r>
            <a:br>
              <a:rPr lang="ru-RU" sz="1400" b="1" dirty="0"/>
            </a:br>
            <a:endParaRPr lang="ru-RU" sz="1400" b="1"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88640"/>
            <a:ext cx="3168352" cy="306705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501008"/>
            <a:ext cx="3312368" cy="2304256"/>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074" y="188641"/>
            <a:ext cx="4882406" cy="3888432"/>
          </a:xfrm>
          <a:prstGeom prst="rect">
            <a:avLst/>
          </a:prstGeom>
        </p:spPr>
      </p:pic>
    </p:spTree>
    <p:extLst>
      <p:ext uri="{BB962C8B-B14F-4D97-AF65-F5344CB8AC3E}">
        <p14:creationId xmlns:p14="http://schemas.microsoft.com/office/powerpoint/2010/main" val="400036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p:txBody>
          <a:bodyPr/>
          <a:lstStyle/>
          <a:p>
            <a:endParaRPr lang="ru-RU"/>
          </a:p>
        </p:txBody>
      </p:sp>
      <p:sp>
        <p:nvSpPr>
          <p:cNvPr id="6" name="Текст 5"/>
          <p:cNvSpPr>
            <a:spLocks noGrp="1"/>
          </p:cNvSpPr>
          <p:nvPr>
            <p:ph type="body" sz="half" idx="2"/>
          </p:nvPr>
        </p:nvSpPr>
        <p:spPr>
          <a:xfrm>
            <a:off x="6084168" y="685800"/>
            <a:ext cx="2736304" cy="4183359"/>
          </a:xfrm>
        </p:spPr>
        <p:txBody>
          <a:bodyPr>
            <a:normAutofit/>
          </a:bodyPr>
          <a:lstStyle/>
          <a:p>
            <a:pPr algn="ctr"/>
            <a:r>
              <a:rPr lang="ru-RU" sz="2000" b="1" dirty="0" smtClean="0"/>
              <a:t>Ты  ясно  солнышко,</a:t>
            </a:r>
          </a:p>
          <a:p>
            <a:pPr algn="ctr"/>
            <a:r>
              <a:rPr lang="ru-RU" sz="2000" b="1" dirty="0" smtClean="0"/>
              <a:t>Моя  сторонушка, </a:t>
            </a:r>
          </a:p>
          <a:p>
            <a:pPr algn="ctr"/>
            <a:r>
              <a:rPr lang="ru-RU" sz="2000" b="1" dirty="0" smtClean="0"/>
              <a:t>На  радость  родине </a:t>
            </a:r>
          </a:p>
          <a:p>
            <a:pPr algn="ctr"/>
            <a:r>
              <a:rPr lang="ru-RU" sz="2000" b="1" dirty="0" smtClean="0"/>
              <a:t>Ты  расцветай! </a:t>
            </a:r>
          </a:p>
          <a:p>
            <a:pPr algn="ctr"/>
            <a:r>
              <a:rPr lang="ru-RU" sz="2000" b="1" dirty="0" smtClean="0"/>
              <a:t>Земля  амурская,</a:t>
            </a:r>
          </a:p>
          <a:p>
            <a:pPr algn="ctr"/>
            <a:r>
              <a:rPr lang="ru-RU" sz="2000" b="1" dirty="0" smtClean="0"/>
              <a:t>Родная,  русская,  </a:t>
            </a:r>
          </a:p>
          <a:p>
            <a:pPr algn="ctr"/>
            <a:r>
              <a:rPr lang="ru-RU" sz="2000" b="1" dirty="0" smtClean="0"/>
              <a:t>Дальневосточный  наш, </a:t>
            </a:r>
          </a:p>
          <a:p>
            <a:pPr algn="ctr"/>
            <a:r>
              <a:rPr lang="ru-RU" sz="2000" b="1" dirty="0" smtClean="0"/>
              <a:t>Любимый  край!!!</a:t>
            </a:r>
            <a:endParaRPr lang="ru-RU" sz="2000" b="1" dirty="0"/>
          </a:p>
        </p:txBody>
      </p:sp>
      <p:sp>
        <p:nvSpPr>
          <p:cNvPr id="4" name="Заголовок 3"/>
          <p:cNvSpPr>
            <a:spLocks noGrp="1"/>
          </p:cNvSpPr>
          <p:nvPr>
            <p:ph type="title"/>
          </p:nvPr>
        </p:nvSpPr>
        <p:spPr>
          <a:xfrm>
            <a:off x="346245" y="5805264"/>
            <a:ext cx="5305875" cy="648072"/>
          </a:xfrm>
        </p:spPr>
        <p:txBody>
          <a:bodyPr/>
          <a:lstStyle/>
          <a:p>
            <a:pPr algn="ctr"/>
            <a:r>
              <a:rPr lang="ru-RU" sz="2000" b="1" dirty="0" smtClean="0"/>
              <a:t>Не  нужны  ни  моря  и  ни  горы, </a:t>
            </a:r>
            <a:br>
              <a:rPr lang="ru-RU" sz="2000" b="1" dirty="0" smtClean="0"/>
            </a:br>
            <a:r>
              <a:rPr lang="ru-RU" sz="2000" b="1" dirty="0" smtClean="0"/>
              <a:t>Мне  милее  родные  просторы!</a:t>
            </a:r>
            <a:endParaRPr lang="ru-RU" sz="20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244" y="332656"/>
            <a:ext cx="5809931" cy="5256584"/>
          </a:xfrm>
          <a:prstGeom prst="rect">
            <a:avLst/>
          </a:prstGeom>
        </p:spPr>
      </p:pic>
    </p:spTree>
    <p:extLst>
      <p:ext uri="{BB962C8B-B14F-4D97-AF65-F5344CB8AC3E}">
        <p14:creationId xmlns:p14="http://schemas.microsoft.com/office/powerpoint/2010/main" val="429025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4684" b="24684"/>
          <a:stretch>
            <a:fillRect/>
          </a:stretch>
        </p:blipFill>
        <p:spPr>
          <a:xfrm rot="5400000">
            <a:off x="-756593" y="1124744"/>
            <a:ext cx="5904658" cy="3888433"/>
          </a:xfrm>
        </p:spPr>
      </p:pic>
      <p:sp>
        <p:nvSpPr>
          <p:cNvPr id="7" name="Текст 6"/>
          <p:cNvSpPr>
            <a:spLocks noGrp="1"/>
          </p:cNvSpPr>
          <p:nvPr>
            <p:ph type="body" sz="half" idx="2"/>
          </p:nvPr>
        </p:nvSpPr>
        <p:spPr>
          <a:xfrm>
            <a:off x="4427984" y="188640"/>
            <a:ext cx="4608512" cy="5760640"/>
          </a:xfrm>
        </p:spPr>
        <p:txBody>
          <a:bodyPr>
            <a:normAutofit/>
          </a:bodyPr>
          <a:lstStyle/>
          <a:p>
            <a:r>
              <a:rPr lang="ru-RU" sz="1200" b="1" dirty="0" smtClean="0"/>
              <a:t>Ведущей  формой  по  ознакомлению  с  родным  краем,  местом  где  живёшь  являются  познавательные  занятия,  которые  активизируют  мыслительную  деятельность  детей.  С  этой  целью  </a:t>
            </a:r>
            <a:r>
              <a:rPr lang="ru-RU" sz="1200" b="1" dirty="0"/>
              <a:t>м</a:t>
            </a:r>
            <a:r>
              <a:rPr lang="ru-RU" sz="1200" b="1" dirty="0" smtClean="0"/>
              <a:t>ожно  использовать  приёмы  сравнения,  вопросы  поискового  характера,  индивидуальные  занятия.  Обязательно  надо  учить  детей  анализировать,  делать  выводы.  Я  считаю,  что  важным  приёмом  подачи  информации  детям,  особенно  исторического  характера,  является  познавательный  рассказ.  Учитывая,  что  дошкольникам  свойственно  наглядно- образное  мышление,  необходимо  сопровождение  его  наглядным  материалом:  фотографиями,  иллюстрациями,  слайдами,  схемами,  а  так  же  предметами  старинного  быта.  Обращаясь  к  детям  с  вопросами  в  процессе  рассказа,  я  активизирую  их  внимание,  побуждаю  к  логическому  мышлению.  Например: Как  вы  думаете,  почему  именно  на  этом  месте  построили  наш  посёлок?  или  Почему  берёзу  считают  символом  России?  И  другие.  </a:t>
            </a:r>
          </a:p>
          <a:p>
            <a:r>
              <a:rPr lang="ru-RU" sz="1200" b="1" dirty="0" smtClean="0"/>
              <a:t>Работа  по  ознакомлению  с  трудом  земляков  перерастает  в  интересные  сюжетно-ролевые  игры,  в  которых  дети  применяют  свои  знания  и  накопленный  жизненный  опыт.</a:t>
            </a:r>
          </a:p>
          <a:p>
            <a:r>
              <a:rPr lang="ru-RU" sz="1200" b="1" dirty="0"/>
              <a:t> </a:t>
            </a:r>
            <a:r>
              <a:rPr lang="ru-RU" sz="1200" b="1" dirty="0" smtClean="0"/>
              <a:t>Знания,  полученные  детьми,  способствуют  развитию  и  их  творческой  деятельности.  Ребята  с  удовольствием  рисуют,  лепят,  изготавливают  поделки.</a:t>
            </a:r>
          </a:p>
        </p:txBody>
      </p:sp>
    </p:spTree>
    <p:extLst>
      <p:ext uri="{BB962C8B-B14F-4D97-AF65-F5344CB8AC3E}">
        <p14:creationId xmlns:p14="http://schemas.microsoft.com/office/powerpoint/2010/main" val="328851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77240" y="4509120"/>
            <a:ext cx="7543800" cy="1584176"/>
          </a:xfrm>
        </p:spPr>
        <p:txBody>
          <a:bodyPr/>
          <a:lstStyle/>
          <a:p>
            <a:r>
              <a:rPr lang="ru-RU" sz="1200" b="1" dirty="0" smtClean="0"/>
              <a:t>Следует  подчеркнуть,  что  для  ребёнка  дошкольного  возраста  характерны  кратковременность  интересов,  неустойчивое  внимание,  утомляемость.  Поэтому  обязательно  надо  разрабатывать ,  изготавливать  и  использовать  в  своей  работе  разнообразные  дидактические  игры  и  пособия,  содержание  которых  согласовывается  с  задачами  воспитания,  а  форма  доступна  каждому  ребёнку.  Дидактические  игры  являются  составной  частью  занятий  и  режимных  моментов  в  жизни  группы.</a:t>
            </a:r>
            <a:endParaRPr lang="ru-RU" sz="12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88640"/>
            <a:ext cx="7056784" cy="4176464"/>
          </a:xfrm>
          <a:prstGeom prst="rect">
            <a:avLst/>
          </a:prstGeom>
        </p:spPr>
      </p:pic>
    </p:spTree>
    <p:extLst>
      <p:ext uri="{BB962C8B-B14F-4D97-AF65-F5344CB8AC3E}">
        <p14:creationId xmlns:p14="http://schemas.microsoft.com/office/powerpoint/2010/main" val="202128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4653136"/>
            <a:ext cx="7543800" cy="1872208"/>
          </a:xfrm>
        </p:spPr>
        <p:txBody>
          <a:bodyPr/>
          <a:lstStyle/>
          <a:p>
            <a:r>
              <a:rPr lang="ru-RU" sz="1200" b="1" dirty="0" smtClean="0"/>
              <a:t>Младшие  дети  должны  знать  название  улицы,  где  живёт,  на  которой  находится  детский  сад,  название  населённого  пункта.  Внимание  детей  постарше  привлечь  к  объектам,  которые  расположены  рядом: школы,  почта, аптека,  кинотеатры,  для  чего  это  создано?</a:t>
            </a:r>
            <a:br>
              <a:rPr lang="ru-RU" sz="1200" b="1" dirty="0" smtClean="0"/>
            </a:br>
            <a:r>
              <a:rPr lang="ru-RU" sz="1200" b="1" dirty="0" err="1" smtClean="0"/>
              <a:t>Диапозон</a:t>
            </a:r>
            <a:r>
              <a:rPr lang="ru-RU" sz="1200" b="1" dirty="0" smtClean="0"/>
              <a:t>  объектов,  с  которыми  знакомят  старших  дошкольников  расширяется- это </a:t>
            </a:r>
            <a:br>
              <a:rPr lang="ru-RU" sz="1200" b="1" dirty="0" smtClean="0"/>
            </a:br>
            <a:r>
              <a:rPr lang="ru-RU" sz="1200" b="1" dirty="0"/>
              <a:t> </a:t>
            </a:r>
            <a:r>
              <a:rPr lang="ru-RU" sz="1200" b="1" dirty="0" smtClean="0"/>
              <a:t>уже  район,  города,  их  достопримечательности,  исторические  места  и</a:t>
            </a:r>
            <a:br>
              <a:rPr lang="ru-RU" sz="1200" b="1" dirty="0" smtClean="0"/>
            </a:br>
            <a:r>
              <a:rPr lang="ru-RU" sz="1200" b="1" dirty="0" smtClean="0"/>
              <a:t>памятники  своего  родного  края.  Конечно  для  этого  нужны  различные  экскурсии  по  местам  малой  родины,  на  природу,  наблюдения  за  трудом  взрослых,  где  дети  начинают  осознавать,  что  труд  объединяет  людей,  требует  от  них  слаженности,  взаимопомощи,</a:t>
            </a:r>
            <a:br>
              <a:rPr lang="ru-RU" sz="1200" b="1" dirty="0" smtClean="0"/>
            </a:br>
            <a:r>
              <a:rPr lang="ru-RU" sz="1200" b="1" dirty="0" smtClean="0"/>
              <a:t>знания  своего  дела  в  приумножении  и  процветании  родного  амурского  края. Знакомить  с  народными  промыслами края,  его  умельцами.  </a:t>
            </a:r>
            <a:endParaRPr lang="ru-RU" sz="1200" b="1"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16632"/>
            <a:ext cx="7596336" cy="4464496"/>
          </a:xfrm>
          <a:prstGeom prst="rect">
            <a:avLst/>
          </a:prstGeom>
        </p:spPr>
      </p:pic>
    </p:spTree>
    <p:extLst>
      <p:ext uri="{BB962C8B-B14F-4D97-AF65-F5344CB8AC3E}">
        <p14:creationId xmlns:p14="http://schemas.microsoft.com/office/powerpoint/2010/main" val="3357938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827584" y="4725144"/>
            <a:ext cx="7543800" cy="1930152"/>
          </a:xfrm>
        </p:spPr>
        <p:txBody>
          <a:bodyPr/>
          <a:lstStyle/>
          <a:p>
            <a:r>
              <a:rPr lang="ru-RU" sz="1200" b="1" dirty="0" smtClean="0"/>
              <a:t>Важным  условием  эффективного  осуществления  патриотического  воспитания  является  тесная  взаимосвязь  с  семьями  воспитанников. В  своей  работе  я  опираюсь  на  родителей  не  только  как  на  помощников  детского  сада,  а  как  на  равноправных  участников  формирования  личности  ребёнка. В  ознакомлении  своих  воспитанников  со  своей  малой  родиной  привлекала  все  поколения  семей  воспитанников.  Ведь  и  дедушки  наших  детей – это  живые  участники  истории  родного  края. Дети  совместно  с  родителями  и  </a:t>
            </a:r>
            <a:r>
              <a:rPr lang="ru-RU" sz="1200" b="1" dirty="0" err="1" smtClean="0"/>
              <a:t>прародите</a:t>
            </a:r>
            <a:r>
              <a:rPr lang="ru-RU" sz="1200" b="1" dirty="0" smtClean="0"/>
              <a:t>- </a:t>
            </a:r>
            <a:r>
              <a:rPr lang="ru-RU" sz="1200" b="1" dirty="0" err="1" smtClean="0"/>
              <a:t>лями</a:t>
            </a:r>
            <a:r>
              <a:rPr lang="ru-RU" sz="1200" b="1" dirty="0" smtClean="0"/>
              <a:t>  обсуждают  семейные  традиции,  реликвии,  национальные,  профессиональные  корни своего  рода.  Старые  фотографии,  рассказы  старших  членов  семьи  помогают  детям  глубже  осознать  исторические  факты и  события,  почувствовать  связь  своей  семьи  и  себя  как  её  члена  с  родной  землёй. </a:t>
            </a:r>
            <a:endParaRPr lang="ru-RU" sz="1200" b="1"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16632"/>
            <a:ext cx="6264696" cy="4464496"/>
          </a:xfrm>
          <a:prstGeom prst="rect">
            <a:avLst/>
          </a:prstGeom>
        </p:spPr>
      </p:pic>
    </p:spTree>
    <p:extLst>
      <p:ext uri="{BB962C8B-B14F-4D97-AF65-F5344CB8AC3E}">
        <p14:creationId xmlns:p14="http://schemas.microsoft.com/office/powerpoint/2010/main" val="2268861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7559" y="4941168"/>
            <a:ext cx="5602593" cy="1800200"/>
          </a:xfrm>
        </p:spPr>
        <p:txBody>
          <a:bodyPr/>
          <a:lstStyle/>
          <a:p>
            <a:r>
              <a:rPr lang="ru-RU" sz="1400" b="1" dirty="0" smtClean="0"/>
              <a:t>Семь  чудес  света  Амурской  области</a:t>
            </a:r>
            <a:br>
              <a:rPr lang="ru-RU" sz="1400" b="1" dirty="0" smtClean="0"/>
            </a:br>
            <a:r>
              <a:rPr lang="ru-RU" sz="1200" b="1" dirty="0" smtClean="0"/>
              <a:t>1. Амурские  динозавры</a:t>
            </a:r>
            <a:br>
              <a:rPr lang="ru-RU" sz="1200" b="1" dirty="0" smtClean="0"/>
            </a:br>
            <a:r>
              <a:rPr lang="ru-RU" sz="1200" b="1" dirty="0" smtClean="0"/>
              <a:t>2.Чудотворная  икона </a:t>
            </a:r>
            <a:r>
              <a:rPr lang="ru-RU" sz="1200" b="1" dirty="0" err="1" smtClean="0"/>
              <a:t>Албузинской</a:t>
            </a:r>
            <a:r>
              <a:rPr lang="ru-RU" sz="1200" b="1" dirty="0" smtClean="0"/>
              <a:t>  Божьей  Матери</a:t>
            </a:r>
            <a:br>
              <a:rPr lang="ru-RU" sz="1200" b="1" dirty="0" smtClean="0"/>
            </a:br>
            <a:r>
              <a:rPr lang="ru-RU" sz="1200" b="1" dirty="0" smtClean="0"/>
              <a:t>3.Здание  Амурского  областного  краеведческого  музея</a:t>
            </a:r>
            <a:br>
              <a:rPr lang="ru-RU" sz="1200" b="1" dirty="0" smtClean="0"/>
            </a:br>
            <a:r>
              <a:rPr lang="ru-RU" sz="1200" b="1" dirty="0" smtClean="0"/>
              <a:t>4.Горящие  горы</a:t>
            </a:r>
            <a:br>
              <a:rPr lang="ru-RU" sz="1200" b="1" dirty="0" smtClean="0"/>
            </a:br>
            <a:r>
              <a:rPr lang="ru-RU" sz="1200" b="1" dirty="0" smtClean="0"/>
              <a:t>5.Лотос Комарова</a:t>
            </a:r>
            <a:br>
              <a:rPr lang="ru-RU" sz="1200" b="1" dirty="0" smtClean="0"/>
            </a:br>
            <a:r>
              <a:rPr lang="ru-RU" sz="1200" b="1" dirty="0" smtClean="0"/>
              <a:t>6.Албазинский  острог- место  поселения  русских  на  Амуре</a:t>
            </a:r>
            <a:br>
              <a:rPr lang="ru-RU" sz="1200" b="1" dirty="0" smtClean="0"/>
            </a:br>
            <a:r>
              <a:rPr lang="ru-RU" sz="1200" b="1" dirty="0" smtClean="0"/>
              <a:t>7.Амурские  </a:t>
            </a:r>
            <a:r>
              <a:rPr lang="ru-RU" sz="1200" b="1" dirty="0" err="1" smtClean="0"/>
              <a:t>писаницы</a:t>
            </a:r>
            <a:endParaRPr lang="ru-RU" sz="1400" b="1"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975" y="188640"/>
            <a:ext cx="2304256" cy="208823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2492897"/>
            <a:ext cx="2224473" cy="2232247"/>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08" y="188640"/>
            <a:ext cx="2592288" cy="216024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116632"/>
            <a:ext cx="3024336" cy="2232248"/>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4138" y="2420888"/>
            <a:ext cx="2448272" cy="2304256"/>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559" y="2492898"/>
            <a:ext cx="2808311" cy="2264636"/>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2771" y="4757533"/>
            <a:ext cx="2751361" cy="1839820"/>
          </a:xfrm>
          <a:prstGeom prst="rect">
            <a:avLst/>
          </a:prstGeom>
        </p:spPr>
      </p:pic>
    </p:spTree>
    <p:extLst>
      <p:ext uri="{BB962C8B-B14F-4D97-AF65-F5344CB8AC3E}">
        <p14:creationId xmlns:p14="http://schemas.microsoft.com/office/powerpoint/2010/main" val="15958274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664</TotalTime>
  <Words>1374</Words>
  <Application>Microsoft Office PowerPoint</Application>
  <PresentationFormat>Экран (4:3)</PresentationFormat>
  <Paragraphs>93</Paragraphs>
  <Slides>44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Базовая</vt:lpstr>
      <vt:lpstr>«Родной  мой  край»   воспитатель  1-ой  категории  МДОАУ  д/с  «Сказка»  п. Магдагачи Бурынова  Валентина  Владимировна</vt:lpstr>
      <vt:lpstr>У  поэта  К. Симонова  есть  строки в стихотворении  « Родина»  « Ты  вспоминаешь  не  страну  большую,  которую  изъездил и  узнал. Ты  вспоминаешь  Родину  такую,  какой  её  ты в  детстве  увидал!» </vt:lpstr>
      <vt:lpstr>Особое  место  в  программных правительственных    документах  последних  лет  уделено  воспитанию  патриотизма  у  подрастающего  поколения.  Ведь  формирование  отношения к  стране,  государству,  где  живёт  человек,  начинается  с  детства</vt:lpstr>
      <vt:lpstr>Первые  чувства  патриотизма…А  доступны  ли  они  малышам?  Исходя  из  опыта  работы могу  дать  утвердительный  ответ.  Детям,  особенно  старшего  возраста,  доступно  чувство  любви  к  родному  посёлку,  к  родной  природе,  к  своей  Родине.  Это  и есть начало  патриотизма,  который  рождается  в  познании,  а  формируется  в  процессе  целенаправленного  воспитания. </vt:lpstr>
      <vt:lpstr>Презентация PowerPoint</vt:lpstr>
      <vt:lpstr>Следует  подчеркнуть,  что  для  ребёнка  дошкольного  возраста  характерны  кратковременность  интересов,  неустойчивое  внимание,  утомляемость.  Поэтому  обязательно  надо  разрабатывать ,  изготавливать  и  использовать  в  своей  работе  разнообразные  дидактические  игры  и  пособия,  содержание  которых  согласовывается  с  задачами  воспитания,  а  форма  доступна  каждому  ребёнку.  Дидактические  игры  являются  составной  частью  занятий  и  режимных  моментов  в  жизни  группы.</vt:lpstr>
      <vt:lpstr>Младшие  дети  должны  знать  название  улицы,  где  живёт,  на  которой  находится  детский  сад,  название  населённого  пункта.  Внимание  детей  постарше  привлечь  к  объектам,  которые  расположены  рядом: школы,  почта, аптека,  кинотеатры,  для  чего  это  создано? Диапозон  объектов,  с  которыми  знакомят  старших  дошкольников  расширяется- это   уже  район,  города,  их  достопримечательности,  исторические  места  и памятники  своего  родного  края.  Конечно  для  этого  нужны  различные  экскурсии  по  местам  малой  родины,  на  природу,  наблюдения  за  трудом  взрослых,  где  дети  начинают  осознавать,  что  труд  объединяет  людей,  требует  от  них  слаженности,  взаимопомощи, знания  своего  дела  в  приумножении  и  процветании  родного  амурского  края. Знакомить  с  народными  промыслами края,  его  умельцами.  </vt:lpstr>
      <vt:lpstr>Важным  условием  эффективного  осуществления  патриотического  воспитания  является  тесная  взаимосвязь  с  семьями  воспитанников. В  своей  работе  я  опираюсь  на  родителей  не  только  как  на  помощников  детского  сада,  а  как  на  равноправных  участников  формирования  личности  ребёнка. В  ознакомлении  своих  воспитанников  со  своей  малой  родиной  привлекала  все  поколения  семей  воспитанников.  Ведь  и  дедушки  наших  детей – это  живые  участники  истории  родного  края. Дети  совместно  с  родителями  и  прародите- лями  обсуждают  семейные  традиции,  реликвии,  национальные,  профессиональные  корни своего  рода.  Старые  фотографии,  рассказы  старших  членов  семьи  помогают  детям  глубже  осознать  исторические  факты и  события,  почувствовать  связь  своей  семьи  и  себя  как  её  члена  с  родной  землёй. </vt:lpstr>
      <vt:lpstr>Семь  чудес  света  Амурской  области 1. Амурские  динозавры 2.Чудотворная  икона Албузинской  Божьей  Матери 3.Здание  Амурского  областного  краеведческого  музея 4.Горящие  горы 5.Лотос Комарова 6.Албазинский  острог- место  поселения  русских  на  Амуре 7.Амурские  писаницы</vt:lpstr>
      <vt:lpstr>Амурский  областной  краеведческий  музей  -  познавательный  центр,  я  думаю,  что  такое  место  должны  посещать  и   амурчане  и  гости,  от  мала  до  велика.  За  одно  посещение   не  возможно  осмотреть  все  экспонаты.  Я  была  дважды,  но  это  не  предел.  Было  сделано  очень  много  фотографий  из  всех  залов  музея.  Это  дало  возможность  провести  с  детьми  заочное  знакомство  с  музеем  и  вызвать  желание  побывать  там  с  родителями. </vt:lpstr>
      <vt:lpstr>Вам  знакомо?  Детям  было  интересно  увидеть  такой  музыкальную  технику.</vt:lpstr>
      <vt:lpstr>Антиквариатная  обстановка  в  квартире </vt:lpstr>
      <vt:lpstr>Такая  коляска  вызвала  улыбку  и  удивление. </vt:lpstr>
      <vt:lpstr>Презентация PowerPoint</vt:lpstr>
      <vt:lpstr>Знакомая  картина….</vt:lpstr>
      <vt:lpstr>Презентация PowerPoint</vt:lpstr>
      <vt:lpstr>Презентация PowerPoint</vt:lpstr>
      <vt:lpstr>Амурским  тиграм  были  посвящены  отдельные    виды  деятельности: беседы,  рисование,  совместные  работы  детей  и  родителей  « Спасите  нас  люди!»</vt:lpstr>
      <vt:lpstr>Презентация PowerPoint</vt:lpstr>
      <vt:lpstr>Используя  фотографии  из  музея,  мною  был  изготовлен  тематический  передвижной  мини-музей «Животный  мир  земли  амурской» </vt:lpstr>
      <vt:lpstr>Художественное  творчество   «  Я  живу  в  краю  берёзовом»   </vt:lpstr>
      <vt:lpstr>Весна  2015  года…  Среди  домашних  книг  в  руки  мне  попала  книга  амурского  писателя  Игоря  Игнатенко « Пора  плодов»,  подаренная  мне  в  1991году  на  встрече  в  педучилище,  в  котором  я  училась ( он  к  тому  же  мой  земляк,  из  села  Ромны).  Полистав  её,  мне  пришла  идея  провести  конкурс  стихов  амурских  поэтов « Весенние  голоса»  в  старшей  группе.  Провела  тщательный  отбор  стихов,  отрывков    из  них. </vt:lpstr>
      <vt:lpstr>Дети  читали  стихи  Станислава  Повного,  Валерия  Шульника,  Бориса  Копалыгина,  Нины  Аникеевой  и  конечно  Игоря  Игнатенко  из его  сборников « В ритме  дыхания», « Гнездовье»,  « Простые  ритмы».  Это  был  конкурс,  на  снимке  мы  видим  победителей!    А  зрителями  и  слушателями  были  дети  подготовительной  группы.   </vt:lpstr>
      <vt:lpstr>В  конце  мероприятия  я  предложила  детям  подготовительной  группы    под  руководством  воспитателя  Редько  Н. А.  Организовать  выставку  рисунков  « Амурская  Весна».  Мы  видим  фрагмент  работ,  в  которых  дети  отобразили то,  о  чём  рассказывалось  в  стихах  амурских  поэтов. </vt:lpstr>
      <vt:lpstr>Тема  малой  родины  проходит  красной  нитью  в  патриотическом  воспитании, ведь  в  дошкольном  возрасте  это  самое  доступное,  близкое  и  родное.  Больше  информации  дети  получают  конечно  же  о  семье,  поселке,  где родились  и  живут,  о  земляках.</vt:lpstr>
      <vt:lpstr>Представленные  рисунки  - это  работы  моих  выпускников  и  их  родителей «Мой  любимый  посёлок- родные  места» </vt:lpstr>
      <vt:lpstr>Магдагачинцы  чтят  память  погибших   </vt:lpstr>
      <vt:lpstr>Посёлок  железнодорож- ников       </vt:lpstr>
      <vt:lpstr>Архитектурная  история   Магдагачи </vt:lpstr>
      <vt:lpstr>Вид   сверху  знакомых  мест </vt:lpstr>
      <vt:lpstr>Все  узнают  этот  уголок  старины.  В  своей  работе  я  использовала  его  много  раз.  Ведь  в  нём  экспонаты  нашего  родного  края.  Хотелось  вспомнить  добрым  словом  создателя  избы  Журавлёву  Л.Г.  Много  чего  поменялось,  а  он   жив  и  пусть  так  будет.</vt:lpstr>
      <vt:lpstr>Интерес  к  старине  у  детей  не  пропадает,  где  ещё  можно  прикоснуться  к  таким  диковинным  вещам!</vt:lpstr>
      <vt:lpstr>Презентация PowerPoint</vt:lpstr>
      <vt:lpstr>Родной  дворик </vt:lpstr>
      <vt:lpstr>Презентация PowerPoint</vt:lpstr>
      <vt:lpstr>Колодец – Журавель  ни  частое  явление  в   русских  селениях </vt:lpstr>
      <vt:lpstr>На  закате  дня.   На  родной  сторонушке.  </vt:lpstr>
      <vt:lpstr>Заросли  камыша  притягивали  взоры  проезжающих.  А  что?  Красив  ведь! </vt:lpstr>
      <vt:lpstr>В  небе  над  Магдагачами Вспоминается  название  любимого  фильма « Место  встречи  изменить  нельзя».</vt:lpstr>
      <vt:lpstr>Презентация PowerPoint</vt:lpstr>
      <vt:lpstr>Амурские  гулянья. Масленница. Амурчане  трудятся  на  славу  и  любят  отдыхать</vt:lpstr>
      <vt:lpstr>Столица  Благовещенск- на –Амуре </vt:lpstr>
      <vt:lpstr>Символика  Амурской  области  Дети  должны  знать  символику  как  своей  страны  России,  так  и  края,  где  живут.    </vt:lpstr>
      <vt:lpstr>Не  нужны  ни  моря  и  ни  горы,  Мне  милее  родные  просторы!</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Край  ты  мой  любимый</dc:title>
  <dc:creator>Пользователь</dc:creator>
  <cp:lastModifiedBy>Пользователь</cp:lastModifiedBy>
  <cp:revision>68</cp:revision>
  <dcterms:created xsi:type="dcterms:W3CDTF">2015-10-03T23:56:00Z</dcterms:created>
  <dcterms:modified xsi:type="dcterms:W3CDTF">2015-12-20T08:21:21Z</dcterms:modified>
</cp:coreProperties>
</file>