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59" r:id="rId23"/>
    <p:sldId id="260" r:id="rId24"/>
    <p:sldId id="261" r:id="rId25"/>
    <p:sldId id="262" r:id="rId26"/>
    <p:sldId id="263" r:id="rId27"/>
    <p:sldId id="26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9D8C-EB9F-4D74-B6A7-B5B7B1EA528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58CA-E39B-48B9-89E5-062A6BE3A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C7718-5700-4F22-9696-4764B7A68EA1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3252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8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1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6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A5E2-88EE-4202-8EC8-C5C7A27FB43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A5B4-5B0E-4223-84FC-B1D13DBE9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ponge%20Bob\Documents\&#1058;&#1072;&#1085;&#1103;%20&#1096;&#1082;&#1086;&#1083;&#1072;\spotlight\5-9%20&#1082;&#1083;&#1072;&#1089;&#1089;&#1099;\8%20&#1082;&#1083;&#1072;&#1089;&#1089;\05-Module%205\03%20-%20Unit%205b.%20Ex.%203,%20p.%2076.mp3" TargetMode="External"/><Relationship Id="rId1" Type="http://schemas.microsoft.com/office/2007/relationships/media" Target="file:///C:\Users\Sponge%20Bob\Documents\&#1058;&#1072;&#1085;&#1103;%20&#1096;&#1082;&#1086;&#1083;&#1072;\spotlight\5-9%20&#1082;&#1083;&#1072;&#1089;&#1089;&#1099;\8%20&#1082;&#1083;&#1072;&#1089;&#1089;\05-Module%205\03%20-%20Unit%205b.%20Ex.%203,%20p.%2076.mp3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W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211" y="42862"/>
            <a:ext cx="8543926" cy="4505325"/>
          </a:xfrm>
          <a:noFill/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09" y="4061637"/>
            <a:ext cx="4920591" cy="2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2660"/>
            <a:ext cx="4756048" cy="30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84" y="4834064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0375" y="1125539"/>
            <a:ext cx="4611688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chemeClr val="accent5"/>
                </a:solidFill>
              </a:rPr>
              <a:t>WAR</a:t>
            </a:r>
            <a:endParaRPr lang="ru-RU" sz="6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133601" y="0"/>
            <a:ext cx="6348413" cy="1930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Listen and match the speakers to the statements. </a:t>
            </a:r>
            <a:b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Which global issue are they talking about?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53157"/>
              </p:ext>
            </p:extLst>
          </p:nvPr>
        </p:nvGraphicFramePr>
        <p:xfrm>
          <a:off x="1658678" y="1916113"/>
          <a:ext cx="8701349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46"/>
                <a:gridCol w="1104759"/>
                <a:gridCol w="1104759"/>
                <a:gridCol w="1104759"/>
                <a:gridCol w="1104759"/>
                <a:gridCol w="1104759"/>
                <a:gridCol w="1031108"/>
              </a:tblGrid>
              <a:tr h="1158875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Speaker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</a:tr>
              <a:tr h="1158875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Statement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5" marB="45745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02125" y="3141664"/>
            <a:ext cx="508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0066"/>
                </a:solidFill>
                <a:latin typeface="Calibri" panose="020F0502020204030204" pitchFamily="34" charset="0"/>
              </a:rPr>
              <a:t>D</a:t>
            </a:r>
            <a:endParaRPr lang="ru-RU" altLang="ru-RU" sz="4000" b="1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03839" y="3170239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ru-RU" altLang="ru-RU" sz="4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83339" y="3182939"/>
            <a:ext cx="420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8000"/>
                </a:solidFill>
                <a:latin typeface="Calibri" panose="020F0502020204030204" pitchFamily="34" charset="0"/>
              </a:rPr>
              <a:t>F</a:t>
            </a:r>
            <a:endParaRPr lang="ru-RU" altLang="ru-RU" sz="40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64426" y="3197226"/>
            <a:ext cx="43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F1740D"/>
                </a:solidFill>
                <a:latin typeface="Calibri" panose="020F0502020204030204" pitchFamily="34" charset="0"/>
              </a:rPr>
              <a:t>E</a:t>
            </a:r>
            <a:endParaRPr lang="ru-RU" altLang="ru-RU" sz="4000" b="1">
              <a:solidFill>
                <a:srgbClr val="F1740D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43926" y="3198814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endParaRPr lang="ru-RU" altLang="ru-RU" sz="40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625013" y="3170239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F709E6"/>
                </a:solidFill>
                <a:latin typeface="Calibri" panose="020F0502020204030204" pitchFamily="34" charset="0"/>
              </a:rPr>
              <a:t>A</a:t>
            </a:r>
            <a:endParaRPr lang="ru-RU" altLang="ru-RU" sz="4000" b="1">
              <a:solidFill>
                <a:srgbClr val="F709E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2522927">
            <a:off x="3046414" y="4298950"/>
            <a:ext cx="1635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>
                <a:solidFill>
                  <a:srgbClr val="000066"/>
                </a:solidFill>
                <a:latin typeface="Calibri" panose="020F0502020204030204" pitchFamily="34" charset="0"/>
              </a:rPr>
              <a:t>pollution</a:t>
            </a:r>
            <a:endParaRPr lang="ru-RU" altLang="ru-RU" sz="3000" b="1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2504204">
            <a:off x="3452814" y="4560889"/>
            <a:ext cx="240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>
                <a:solidFill>
                  <a:srgbClr val="FF0000"/>
                </a:solidFill>
                <a:latin typeface="Calibri" panose="020F0502020204030204" pitchFamily="34" charset="0"/>
              </a:rPr>
              <a:t>homelessness</a:t>
            </a:r>
            <a:endParaRPr lang="ru-RU" altLang="ru-RU" sz="3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2429239">
            <a:off x="4381500" y="4600575"/>
            <a:ext cx="2781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 dirty="0">
                <a:solidFill>
                  <a:srgbClr val="008000"/>
                </a:solidFill>
                <a:latin typeface="Calibri" panose="020F0502020204030204" pitchFamily="34" charset="0"/>
              </a:rPr>
              <a:t>global warming</a:t>
            </a:r>
            <a:endParaRPr lang="ru-RU" altLang="ru-RU" sz="30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-2573688">
            <a:off x="6049964" y="4813300"/>
            <a:ext cx="3411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>
                <a:solidFill>
                  <a:srgbClr val="0070C0"/>
                </a:solidFill>
                <a:latin typeface="Calibri" panose="020F0502020204030204" pitchFamily="34" charset="0"/>
              </a:rPr>
              <a:t>endangered species</a:t>
            </a:r>
            <a:endParaRPr lang="ru-RU" altLang="ru-RU" sz="30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2620389">
            <a:off x="6027738" y="4451350"/>
            <a:ext cx="20748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>
                <a:solidFill>
                  <a:srgbClr val="F1740D"/>
                </a:solidFill>
                <a:latin typeface="Calibri" panose="020F0502020204030204" pitchFamily="34" charset="0"/>
              </a:rPr>
              <a:t>child labour</a:t>
            </a:r>
            <a:endParaRPr lang="ru-RU" altLang="ru-RU" sz="3000" b="1">
              <a:solidFill>
                <a:srgbClr val="F1740D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2543147">
            <a:off x="9244013" y="4100514"/>
            <a:ext cx="7921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000" b="1">
                <a:solidFill>
                  <a:srgbClr val="F709E6"/>
                </a:solidFill>
                <a:latin typeface="Calibri" panose="020F0502020204030204" pitchFamily="34" charset="0"/>
              </a:rPr>
              <a:t>war</a:t>
            </a:r>
          </a:p>
        </p:txBody>
      </p:sp>
      <p:pic>
        <p:nvPicPr>
          <p:cNvPr id="2" name="03 - Unit 5b. Ex. 3, p. 7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585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7" grpId="0"/>
      <p:bldP spid="31" grpId="0"/>
      <p:bldP spid="34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/>
              <a:t>Complete the words </a:t>
            </a:r>
            <a:r>
              <a:rPr lang="en-US" b="1" dirty="0" smtClean="0"/>
              <a:t>using the </a:t>
            </a:r>
            <a:r>
              <a:rPr lang="en-US" b="1" dirty="0" smtClean="0"/>
              <a:t>clues in brackets</a:t>
            </a:r>
            <a:endParaRPr lang="ru-RU" b="1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127051" y="1093788"/>
            <a:ext cx="9540949" cy="576421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natural </a:t>
            </a:r>
            <a:r>
              <a:rPr lang="en-US" altLang="ru-RU" dirty="0" err="1" smtClean="0"/>
              <a:t>d______s</a:t>
            </a:r>
            <a:r>
              <a:rPr lang="en-US" altLang="ru-RU" dirty="0" smtClean="0"/>
              <a:t> (like floods, fires, earthquakes)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p _____</a:t>
            </a:r>
            <a:r>
              <a:rPr lang="en-US" altLang="ru-RU" sz="200" dirty="0"/>
              <a:t> </a:t>
            </a:r>
            <a:r>
              <a:rPr lang="en-US" altLang="ru-RU" dirty="0" smtClean="0"/>
              <a:t>n (dirty air and water)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home________ (no home)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err="1" smtClean="0"/>
              <a:t>po</a:t>
            </a:r>
            <a:r>
              <a:rPr lang="en-US" altLang="ru-RU" dirty="0" smtClean="0"/>
              <a:t>____y (no money)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f_____</a:t>
            </a:r>
            <a:r>
              <a:rPr lang="en-US" altLang="ru-RU" sz="200" dirty="0"/>
              <a:t> </a:t>
            </a:r>
            <a:r>
              <a:rPr lang="en-US" altLang="ru-RU" dirty="0" smtClean="0"/>
              <a:t>e (no food)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global w_______ (when the air around the world becomes warmer because of pollution)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w___ (fighting, using soldiers and weapons)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smtClean="0"/>
              <a:t>child </a:t>
            </a:r>
            <a:r>
              <a:rPr lang="en-US" altLang="ru-RU" dirty="0" err="1" smtClean="0"/>
              <a:t>l____</a:t>
            </a:r>
            <a:r>
              <a:rPr lang="en-US" altLang="ru-RU" sz="2400" dirty="0" err="1"/>
              <a:t>_</a:t>
            </a:r>
            <a:r>
              <a:rPr lang="en-US" altLang="ru-RU" dirty="0" err="1" smtClean="0"/>
              <a:t>r</a:t>
            </a:r>
            <a:r>
              <a:rPr lang="en-US" altLang="ru-RU" dirty="0" smtClean="0"/>
              <a:t> (the use of children to do work that should be done by adults)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ru-RU" dirty="0" err="1" smtClean="0"/>
              <a:t>en</a:t>
            </a:r>
            <a:r>
              <a:rPr lang="en-US" altLang="ru-RU" dirty="0" smtClean="0"/>
              <a:t>_________ species (animals or plants that may soon not exist because there are very few now alive)</a:t>
            </a:r>
            <a:endParaRPr lang="ru-RU" altLang="ru-RU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2913" y="1093788"/>
            <a:ext cx="168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FF0000"/>
                </a:solidFill>
                <a:latin typeface="Calibri" panose="020F0502020204030204" pitchFamily="34" charset="0"/>
              </a:rPr>
              <a:t>isaster</a:t>
            </a:r>
            <a:endParaRPr lang="ru-RU" altLang="ru-RU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0833" y="1528762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ollutio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3969" y="2170779"/>
            <a:ext cx="1395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lessness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62163" y="2654300"/>
            <a:ext cx="85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vert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57819" y="3178803"/>
            <a:ext cx="108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amin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82913" y="3629838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arming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85571" y="4605005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ar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81811" y="5062351"/>
            <a:ext cx="122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abou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61419" y="5904393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dangered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1. Which day is observed as World Earth Day?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A) April 22</a:t>
            </a:r>
          </a:p>
          <a:p>
            <a:endParaRPr lang="en-US" sz="3200" b="1" dirty="0"/>
          </a:p>
          <a:p>
            <a:r>
              <a:rPr lang="en-US" sz="3200" b="1" dirty="0" smtClean="0"/>
              <a:t>B) September 15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C) </a:t>
            </a:r>
            <a:r>
              <a:rPr lang="en-US" sz="3200" b="1" dirty="0" err="1" smtClean="0"/>
              <a:t>Augusut</a:t>
            </a:r>
            <a:r>
              <a:rPr lang="en-US" sz="3200" b="1" dirty="0" smtClean="0"/>
              <a:t> 3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26" y="2020185"/>
            <a:ext cx="5519182" cy="41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2. How many “ecological “ words can you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find in the table?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44486"/>
              </p:ext>
            </p:extLst>
          </p:nvPr>
        </p:nvGraphicFramePr>
        <p:xfrm>
          <a:off x="838200" y="1825625"/>
          <a:ext cx="10515600" cy="478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2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3. What does this sign mean?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A) the thing is made  from recycled materials</a:t>
            </a:r>
          </a:p>
          <a:p>
            <a:endParaRPr lang="en-US" sz="3600" b="1" dirty="0"/>
          </a:p>
          <a:p>
            <a:r>
              <a:rPr lang="en-US" sz="3600" b="1" dirty="0" smtClean="0"/>
              <a:t>B) the thing can be recycled</a:t>
            </a:r>
          </a:p>
          <a:p>
            <a:endParaRPr lang="en-US" sz="3600" b="1" dirty="0"/>
          </a:p>
          <a:p>
            <a:pPr marL="0" indent="0">
              <a:buNone/>
            </a:pPr>
            <a:r>
              <a:rPr lang="ru-RU" sz="3600" b="1" dirty="0" smtClean="0"/>
              <a:t>   С) </a:t>
            </a:r>
            <a:r>
              <a:rPr lang="en-US" sz="3600" b="1" dirty="0" smtClean="0"/>
              <a:t>Traffic sign “Roundabout”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8" y="2679405"/>
            <a:ext cx="3836248" cy="36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What do you call the rain that contains chemicals waste and causes damage to plants and animals?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260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b="1" dirty="0" smtClean="0"/>
              <a:t>A) </a:t>
            </a:r>
            <a:r>
              <a:rPr lang="en-US" sz="3600" b="1" dirty="0" err="1" smtClean="0"/>
              <a:t>Mashroom</a:t>
            </a:r>
            <a:r>
              <a:rPr lang="en-US" sz="3600" b="1" dirty="0" smtClean="0"/>
              <a:t> rain</a:t>
            </a:r>
          </a:p>
          <a:p>
            <a:endParaRPr lang="en-US" sz="3600" b="1" dirty="0"/>
          </a:p>
          <a:p>
            <a:r>
              <a:rPr lang="en-US" sz="3600" b="1" dirty="0" smtClean="0"/>
              <a:t>B) Smog</a:t>
            </a:r>
          </a:p>
          <a:p>
            <a:endParaRPr lang="en-US" sz="3600" b="1" dirty="0"/>
          </a:p>
          <a:p>
            <a:r>
              <a:rPr lang="en-US" sz="3600" b="1" dirty="0" smtClean="0"/>
              <a:t>C) Acid rain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72" y="3715401"/>
            <a:ext cx="5414536" cy="303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51" y="1690688"/>
            <a:ext cx="4886989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5. Which way saves more energy?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A) turning your computer off</a:t>
            </a:r>
          </a:p>
          <a:p>
            <a:endParaRPr lang="en-US" sz="3600" b="1" dirty="0"/>
          </a:p>
          <a:p>
            <a:r>
              <a:rPr lang="en-US" sz="3600" b="1" dirty="0" smtClean="0"/>
              <a:t>B) putting it in sleep mode</a:t>
            </a:r>
          </a:p>
          <a:p>
            <a:endParaRPr lang="en-US" sz="3600" b="1" dirty="0"/>
          </a:p>
          <a:p>
            <a:r>
              <a:rPr lang="en-US" sz="3600" b="1" dirty="0" smtClean="0"/>
              <a:t>C) leaving the computer plugged in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02" y="1240813"/>
            <a:ext cx="4869712" cy="51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6. What country consumes more energy in the world?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356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A) China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200" b="1" dirty="0" smtClean="0"/>
              <a:t>B) Russia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C) the USA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69" y="1729710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69" y="3472785"/>
            <a:ext cx="2705100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69" y="5158710"/>
            <a:ext cx="285628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7. What is the most polluted city in the world?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A) Shanghai, China</a:t>
            </a:r>
          </a:p>
          <a:p>
            <a:endParaRPr lang="en-US" sz="3600" b="1" dirty="0"/>
          </a:p>
          <a:p>
            <a:r>
              <a:rPr lang="en-US" sz="3600" b="1" dirty="0" smtClean="0"/>
              <a:t>B) Mexico City, Mexico</a:t>
            </a:r>
          </a:p>
          <a:p>
            <a:endParaRPr lang="en-US" sz="3600" b="1" dirty="0"/>
          </a:p>
          <a:p>
            <a:r>
              <a:rPr lang="en-US" sz="3600" b="1" dirty="0" smtClean="0"/>
              <a:t>C) New Delhi, India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316" y="1998921"/>
            <a:ext cx="6344177" cy="42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21" y="609601"/>
            <a:ext cx="12021879" cy="109061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Match the names of natural disasters with their descriptions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304757"/>
              </p:ext>
            </p:extLst>
          </p:nvPr>
        </p:nvGraphicFramePr>
        <p:xfrm>
          <a:off x="637953" y="1762667"/>
          <a:ext cx="10994066" cy="437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688"/>
                <a:gridCol w="1842978"/>
                <a:gridCol w="5486400"/>
              </a:tblGrid>
              <a:tr h="5736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Drought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 A violent tropical storm</a:t>
                      </a:r>
                      <a:r>
                        <a:rPr lang="en-US" sz="1400" baseline="0" dirty="0" smtClean="0"/>
                        <a:t> in which the air goes round and round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4652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 Flood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 A period of time with no rain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5736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 Tornado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</a:t>
                      </a:r>
                      <a:r>
                        <a:rPr lang="en-US" sz="1400" baseline="0" dirty="0" smtClean="0"/>
                        <a:t> Large amount of water that covers an area which is usually dry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4652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</a:t>
                      </a:r>
                      <a:r>
                        <a:rPr lang="en-US" sz="1800" dirty="0" err="1" smtClean="0"/>
                        <a:t>Tsunamy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 extremely</a:t>
                      </a:r>
                      <a:r>
                        <a:rPr lang="en-US" sz="1400" baseline="0" dirty="0" smtClean="0"/>
                        <a:t> violent wind or storm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6875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 Earthquake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</a:t>
                      </a:r>
                      <a:r>
                        <a:rPr lang="en-US" sz="1400" baseline="0" dirty="0" smtClean="0"/>
                        <a:t> A violent wind storm which consists of a tall column of air spinning around very fast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5736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 Cyclone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f. A large mass of snow falling down the side of a</a:t>
                      </a:r>
                      <a:r>
                        <a:rPr lang="en-US" sz="1400" baseline="0" dirty="0" smtClean="0"/>
                        <a:t> mountain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4652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 Avalanche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g. A </a:t>
                      </a:r>
                      <a:r>
                        <a:rPr lang="en-US" sz="1400" dirty="0" err="1" smtClean="0"/>
                        <a:t>shakin</a:t>
                      </a:r>
                      <a:r>
                        <a:rPr lang="en-US" sz="1400" dirty="0" smtClean="0"/>
                        <a:t> of the ground</a:t>
                      </a:r>
                      <a:endParaRPr lang="ru-RU" sz="1400" dirty="0"/>
                    </a:p>
                  </a:txBody>
                  <a:tcPr marL="91449" marR="91449"/>
                </a:tc>
              </a:tr>
              <a:tr h="5736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 Hurricane</a:t>
                      </a:r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h. A huge wave caused by an earthquake which flows onto land</a:t>
                      </a:r>
                      <a:endParaRPr lang="ru-RU" sz="1400" dirty="0"/>
                    </a:p>
                  </a:txBody>
                  <a:tcPr marL="91449" marR="91449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5775" y="17018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4350" y="2303464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2913" y="2847975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95776" y="3417889"/>
            <a:ext cx="21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92601" y="3937000"/>
            <a:ext cx="21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92601" y="4667250"/>
            <a:ext cx="21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16414" y="5249864"/>
            <a:ext cx="21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21175" y="5772150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25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07" y="365125"/>
            <a:ext cx="1099229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8. Name the phenomenon because of which the earth’s atmospheric temperature is increasing?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1695814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A) Greenhouse effect</a:t>
            </a:r>
          </a:p>
          <a:p>
            <a:endParaRPr lang="en-US" sz="3600" b="1" dirty="0"/>
          </a:p>
          <a:p>
            <a:r>
              <a:rPr lang="en-US" sz="3600" b="1" dirty="0" smtClean="0"/>
              <a:t>B) </a:t>
            </a:r>
            <a:r>
              <a:rPr lang="en-US" sz="3600" b="1" dirty="0" err="1" smtClean="0"/>
              <a:t>Bluehouse</a:t>
            </a:r>
            <a:r>
              <a:rPr lang="en-US" sz="3600" b="1" dirty="0" smtClean="0"/>
              <a:t> effect</a:t>
            </a:r>
          </a:p>
          <a:p>
            <a:endParaRPr lang="en-US" sz="3600" b="1" dirty="0"/>
          </a:p>
          <a:p>
            <a:r>
              <a:rPr lang="en-US" sz="3600" b="1" dirty="0" smtClean="0"/>
              <a:t>C) </a:t>
            </a:r>
            <a:r>
              <a:rPr lang="en-US" sz="3600" b="1" dirty="0" err="1" smtClean="0"/>
              <a:t>Redhouse</a:t>
            </a:r>
            <a:r>
              <a:rPr lang="en-US" sz="3600" b="1" dirty="0" smtClean="0"/>
              <a:t> effect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67" y="1920948"/>
            <a:ext cx="6023814" cy="4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9. Which layer of the earth’s atmosphere protects the earth from dangerous ultraviolet radiation of the sun?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A) </a:t>
            </a:r>
            <a:r>
              <a:rPr lang="en-US" sz="4400" b="1" dirty="0"/>
              <a:t>I</a:t>
            </a:r>
            <a:r>
              <a:rPr lang="en-US" sz="4400" b="1" dirty="0" smtClean="0"/>
              <a:t>onosphere</a:t>
            </a:r>
          </a:p>
          <a:p>
            <a:endParaRPr lang="en-US" sz="4400" b="1" dirty="0"/>
          </a:p>
          <a:p>
            <a:r>
              <a:rPr lang="en-US" sz="4400" b="1" dirty="0" smtClean="0"/>
              <a:t>B) Ozonosphere</a:t>
            </a:r>
          </a:p>
          <a:p>
            <a:endParaRPr lang="en-US" sz="4400" b="1" dirty="0"/>
          </a:p>
          <a:p>
            <a:r>
              <a:rPr lang="en-US" sz="4400" b="1" dirty="0" smtClean="0"/>
              <a:t>C) Troposphere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4" y="1690689"/>
            <a:ext cx="6768748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8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4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86400" cy="3252955"/>
          </a:xfrm>
        </p:spPr>
      </p:pic>
      <p:pic>
        <p:nvPicPr>
          <p:cNvPr id="921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79" y="2390577"/>
            <a:ext cx="5961321" cy="446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955"/>
            <a:ext cx="3827721" cy="36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0921" y="404813"/>
            <a:ext cx="4274287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b="1" dirty="0">
                <a:solidFill>
                  <a:schemeClr val="accent5"/>
                </a:solidFill>
              </a:rPr>
              <a:t>POVERTY</a:t>
            </a:r>
            <a:endParaRPr lang="ru-RU" sz="7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9957" y="3399318"/>
            <a:ext cx="4762500" cy="3398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7" y="127701"/>
            <a:ext cx="6483543" cy="47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" y="1812187"/>
            <a:ext cx="4869910" cy="27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Картинки по запросу FAM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36" y="4171757"/>
            <a:ext cx="3685246" cy="270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260351"/>
            <a:ext cx="4444408" cy="144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chemeClr val="accent5"/>
                </a:solidFill>
              </a:rPr>
              <a:t>FAMINE</a:t>
            </a:r>
            <a:endParaRPr lang="ru-RU" sz="8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35" y="2312553"/>
            <a:ext cx="2848528" cy="45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10" y="3861641"/>
            <a:ext cx="3371850" cy="29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46301"/>
            <a:ext cx="44037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676"/>
            <a:ext cx="4144146" cy="2733324"/>
          </a:xfrm>
        </p:spPr>
      </p:pic>
      <p:pic>
        <p:nvPicPr>
          <p:cNvPr id="1127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1" y="-174625"/>
            <a:ext cx="601186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800" b="1" dirty="0">
                <a:solidFill>
                  <a:schemeClr val="accent5"/>
                </a:solidFill>
              </a:rPr>
              <a:t>GLOBAL WARMING</a:t>
            </a:r>
            <a:endParaRPr lang="ru-RU" sz="8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6" y="160338"/>
            <a:ext cx="371951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5" y="1966973"/>
            <a:ext cx="270510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833813"/>
            <a:ext cx="445770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AutoShape 11" descr="Картинки по запросу endangered species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40" y="2679699"/>
            <a:ext cx="3783010" cy="251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0864" y="548680"/>
            <a:ext cx="722746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ENDANGERED SPECIES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1999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412876"/>
            <a:ext cx="481806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38614" y="260350"/>
            <a:ext cx="4600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7200" b="1">
                <a:solidFill>
                  <a:srgbClr val="E5F608"/>
                </a:solidFill>
                <a:latin typeface="Calibri" panose="020F0502020204030204" pitchFamily="34" charset="0"/>
              </a:rPr>
              <a:t>POLLUTION</a:t>
            </a:r>
            <a:endParaRPr lang="ru-RU" altLang="ru-RU" sz="7200" b="1">
              <a:solidFill>
                <a:srgbClr val="E5F6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iloserdie.ru/pic/18-02-201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414714"/>
            <a:ext cx="52324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3"/>
            <a:ext cx="5324475" cy="3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8075" y="3317875"/>
            <a:ext cx="627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7200" b="1">
                <a:solidFill>
                  <a:srgbClr val="FF0000"/>
                </a:solidFill>
                <a:latin typeface="Calibri" panose="020F0502020204030204" pitchFamily="34" charset="0"/>
              </a:rPr>
              <a:t>HOMELESSNESS</a:t>
            </a:r>
            <a:endParaRPr lang="ru-RU" altLang="ru-RU" sz="7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376" y="2492376"/>
            <a:ext cx="67675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0" b="1" dirty="0">
                <a:solidFill>
                  <a:schemeClr val="accent5"/>
                </a:solidFill>
              </a:rPr>
              <a:t>CHILD LABOUR</a:t>
            </a:r>
            <a:endParaRPr lang="ru-RU" sz="8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527</Words>
  <Application>Microsoft Office PowerPoint</Application>
  <PresentationFormat>Широкоэкранный</PresentationFormat>
  <Paragraphs>178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Match the names of natural disasters with their descriptions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Listen and match the speakers to the statements.  Which global issue are they talking about?</vt:lpstr>
      <vt:lpstr>Complete the words using the clues in brackets</vt:lpstr>
      <vt:lpstr>1. Which day is observed as World Earth Day?</vt:lpstr>
      <vt:lpstr>2. How many “ecological “ words can you  find in the table?</vt:lpstr>
      <vt:lpstr>3. What does this sign mean?</vt:lpstr>
      <vt:lpstr>4. What do you call the rain that contains chemicals waste and causes damage to plants and animals?</vt:lpstr>
      <vt:lpstr>5. Which way saves more energy?</vt:lpstr>
      <vt:lpstr>6. What country consumes more energy in the world?</vt:lpstr>
      <vt:lpstr>7. What is the most polluted city in the world?</vt:lpstr>
      <vt:lpstr>8. Name the phenomenon because of which the earth’s atmospheric temperature is increasing?</vt:lpstr>
      <vt:lpstr>9. Which layer of the earth’s atmosphere protects the earth from dangerous ultraviolet radiation of the sun?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Sponge Bob</dc:creator>
  <cp:lastModifiedBy>Sponge Bob</cp:lastModifiedBy>
  <cp:revision>8</cp:revision>
  <dcterms:created xsi:type="dcterms:W3CDTF">2016-01-21T20:28:46Z</dcterms:created>
  <dcterms:modified xsi:type="dcterms:W3CDTF">2016-01-21T21:25:51Z</dcterms:modified>
</cp:coreProperties>
</file>