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68" r:id="rId8"/>
    <p:sldMasterId id="2147483780" r:id="rId9"/>
  </p:sldMasterIdLst>
  <p:notesMasterIdLst>
    <p:notesMasterId r:id="rId40"/>
  </p:notesMasterIdLst>
  <p:sldIdLst>
    <p:sldId id="259" r:id="rId10"/>
    <p:sldId id="256" r:id="rId11"/>
    <p:sldId id="257" r:id="rId12"/>
    <p:sldId id="258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70" r:id="rId21"/>
    <p:sldId id="267" r:id="rId22"/>
    <p:sldId id="272" r:id="rId23"/>
    <p:sldId id="269" r:id="rId24"/>
    <p:sldId id="271" r:id="rId25"/>
    <p:sldId id="280" r:id="rId26"/>
    <p:sldId id="283" r:id="rId27"/>
    <p:sldId id="284" r:id="rId28"/>
    <p:sldId id="285" r:id="rId29"/>
    <p:sldId id="286" r:id="rId30"/>
    <p:sldId id="287" r:id="rId31"/>
    <p:sldId id="288" r:id="rId32"/>
    <p:sldId id="290" r:id="rId33"/>
    <p:sldId id="291" r:id="rId34"/>
    <p:sldId id="281" r:id="rId35"/>
    <p:sldId id="282" r:id="rId36"/>
    <p:sldId id="278" r:id="rId37"/>
    <p:sldId id="279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77" autoAdjust="0"/>
    <p:restoredTop sz="94660"/>
  </p:normalViewPr>
  <p:slideViewPr>
    <p:cSldViewPr>
      <p:cViewPr varScale="1">
        <p:scale>
          <a:sx n="52" d="100"/>
          <a:sy n="52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28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78%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7.5293542019461424E-2"/>
                  <c:y val="7.3125830761154059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21%</a:t>
                    </a:r>
                  </a:p>
                </c:rich>
              </c:tx>
              <c:showPercent val="1"/>
            </c:dLbl>
            <c:dLbl>
              <c:idx val="2"/>
              <c:layout>
                <c:manualLayout>
                  <c:x val="-0.10729040768758603"/>
                  <c:y val="-4.4457589759437796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0,03</a:t>
                    </a:r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1600" dirty="0">
                        <a:latin typeface="Times New Roman" pitchFamily="18" charset="0"/>
                        <a:cs typeface="Times New Roman" pitchFamily="18" charset="0"/>
                      </a:rPr>
                      <a:t>0,97</a:t>
                    </a:r>
                    <a:r>
                      <a:rPr lang="en-US" sz="1600" dirty="0">
                        <a:latin typeface="Times New Roman" pitchFamily="18" charset="0"/>
                        <a:cs typeface="Times New Roman" pitchFamily="18" charset="0"/>
                      </a:rPr>
                      <a:t>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Лист1!$A$1:$A$4</c:f>
              <c:strCache>
                <c:ptCount val="4"/>
                <c:pt idx="0">
                  <c:v>АЗОТ</c:v>
                </c:pt>
                <c:pt idx="1">
                  <c:v>КИСЛОРОД</c:v>
                </c:pt>
                <c:pt idx="2">
                  <c:v>УГЛЕКИСЛЫЙ ГАЗ</c:v>
                </c:pt>
                <c:pt idx="3">
                  <c:v>ДРУГИЕ ГАЗЫ</c:v>
                </c:pt>
              </c:strCache>
            </c:strRef>
          </c:cat>
          <c:val>
            <c:numRef>
              <c:f>Лист1!$B$1:$B$4</c:f>
              <c:numCache>
                <c:formatCode>General</c:formatCode>
                <c:ptCount val="4"/>
                <c:pt idx="0">
                  <c:v>78</c:v>
                </c:pt>
                <c:pt idx="1">
                  <c:v>21</c:v>
                </c:pt>
                <c:pt idx="2">
                  <c:v>3.0000000000000065E-2</c:v>
                </c:pt>
                <c:pt idx="3">
                  <c:v>0.97</c:v>
                </c:pt>
              </c:numCache>
            </c:numRef>
          </c:val>
        </c:ser>
        <c:dLbls>
          <c:showPercent val="1"/>
        </c:dLbls>
      </c:pie3DChart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47A6DA-74EB-43E2-84D4-394177A4A6AF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1B43F-B0E3-42AE-A986-2E33CB3CB4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B43F-B0E3-42AE-A986-2E33CB3CB4D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1B43F-B0E3-42AE-A986-2E33CB3CB4D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D2862A-2716-4FCC-8305-B14335B34DA0}" type="datetimeFigureOut">
              <a:rPr lang="ru-RU" smtClean="0"/>
              <a:pPr/>
              <a:t>10.02.2016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B084A0E-112C-4207-BDA9-83DDB48496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3.xml"/><Relationship Id="rId1" Type="http://schemas.openxmlformats.org/officeDocument/2006/relationships/themeOverride" Target="../theme/themeOverrid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slide" Target="slide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39552" y="332656"/>
            <a:ext cx="5976664" cy="4680520"/>
          </a:xfrm>
          <a:noFill/>
          <a:effectLst>
            <a:glow rad="101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Ребята, отгадайте загадку: 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Есть ли, дети, одеяло,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Чтоб всю Землю укрывало?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Чтоб его на всех хватало,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Да притом не видно было?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 сложить, ни развернуть,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Ни пощупать, ни взглянуть?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Пропускает  дождь и свет,</a:t>
            </a:r>
          </a:p>
          <a:p>
            <a:pPr>
              <a:buNone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Есть, а вроде бы и нет?!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763688" y="2276872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7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Атмосфера</a:t>
            </a:r>
            <a:endParaRPr lang="ru-RU" sz="72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Примеси воздуха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51920" y="1700808"/>
            <a:ext cx="5183488" cy="2160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i="1" dirty="0" smtClean="0">
                <a:latin typeface="Times New Roman" pitchFamily="18" charset="0"/>
                <a:cs typeface="Times New Roman" pitchFamily="18" charset="0"/>
              </a:rPr>
              <a:t>        Озон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– это видоизмененный кислород, его молекулы состоят не из двух, а из трех атомов химического элемента кислорода.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трелка влево 3">
            <a:hlinkClick r:id="rId2" action="ppaction://hlinksldjump"/>
          </p:cNvPr>
          <p:cNvSpPr/>
          <p:nvPr/>
        </p:nvSpPr>
        <p:spPr>
          <a:xfrm>
            <a:off x="323528" y="6165304"/>
            <a:ext cx="576064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http://www.voprosy-kak-i-pochemu.ru/wp-content/uploads/2010/08/ozone-layer.jpg"/>
          <p:cNvPicPr>
            <a:picLocks noChangeAspect="1" noChangeArrowheads="1"/>
          </p:cNvPicPr>
          <p:nvPr/>
        </p:nvPicPr>
        <p:blipFill>
          <a:blip r:embed="rId3" cstate="print"/>
          <a:srcRect b="1257"/>
          <a:stretch>
            <a:fillRect/>
          </a:stretch>
        </p:blipFill>
        <p:spPr bwMode="auto">
          <a:xfrm>
            <a:off x="827584" y="1700808"/>
            <a:ext cx="3264363" cy="2448272"/>
          </a:xfrm>
          <a:prstGeom prst="rect">
            <a:avLst/>
          </a:prstGeom>
          <a:ln w="1905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4221089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атмосфере озон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образуется из кислорода при грозе.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Его роль очень важна: образует озоновый слой на высоте 20-30 км, этот озоновый экран защищает все живое от губительного излучения солнца.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атмосферы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115616" y="1268760"/>
          <a:ext cx="7344817" cy="48768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468689"/>
                <a:gridCol w="1468689"/>
                <a:gridCol w="1468689"/>
                <a:gridCol w="1469375"/>
                <a:gridCol w="1469375"/>
              </a:tblGrid>
              <a:tr h="3434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Слои атмосферы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67" marR="277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Верхняя граница (км)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67" marR="277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Особенности воздуха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67" marR="277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Наличие влаги и облаков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67" marR="27767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Особенности температуры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767" marR="27767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115616" y="1772816"/>
          <a:ext cx="7344815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8963"/>
                <a:gridCol w="1468963"/>
                <a:gridCol w="1468963"/>
                <a:gridCol w="1468963"/>
                <a:gridCol w="14689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Тропосфера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8-10 или 16-18 км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Содержит 4/5 всего воздуха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Содержится почти вся влага и много облаков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высотой понижается, достигая -55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15616" y="3068960"/>
          <a:ext cx="7344815" cy="1066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68963"/>
                <a:gridCol w="1468963"/>
                <a:gridCol w="1468963"/>
                <a:gridCol w="1468963"/>
                <a:gridCol w="14689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Стратосфера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55 км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Содержит разреженный воздух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Очень мало влаги, почти нет облаков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 высотой повышается, достигая 0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15616" y="4077072"/>
          <a:ext cx="7344815" cy="13106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68963"/>
                <a:gridCol w="1468963"/>
                <a:gridCol w="1468963"/>
                <a:gridCol w="1468963"/>
                <a:gridCol w="146896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Верхние слои атмосферы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Примерно 1000 км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Воздуха почти нет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Влаги и облаков нет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Температура с высотой понижается до -270</a:t>
                      </a:r>
                      <a:r>
                        <a:rPr lang="ru-RU" sz="1600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</a:p>
                    <a:p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атмосферы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http://bigslide.ru/images/8/7919/960/img3.jpg"/>
          <p:cNvPicPr>
            <a:picLocks noChangeAspect="1" noChangeArrowheads="1"/>
          </p:cNvPicPr>
          <p:nvPr/>
        </p:nvPicPr>
        <p:blipFill>
          <a:blip r:embed="rId2" cstate="print"/>
          <a:srcRect l="33862" t="15099" r="-11" b="251"/>
          <a:stretch>
            <a:fillRect/>
          </a:stretch>
        </p:blipFill>
        <p:spPr bwMode="auto">
          <a:xfrm>
            <a:off x="1691680" y="1628800"/>
            <a:ext cx="5184576" cy="49759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80528" y="1700808"/>
            <a:ext cx="5580112" cy="2304256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На </a:t>
            </a:r>
            <a:r>
              <a:rPr lang="ru-RU" sz="2800" dirty="0">
                <a:latin typeface="Mistral" pitchFamily="66" charset="0"/>
                <a:cs typeface="Times New Roman" pitchFamily="18" charset="0"/>
              </a:rPr>
              <a:t>какую высоту поднялся самолет, </a:t>
            </a:r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если за его </a:t>
            </a:r>
            <a:r>
              <a:rPr lang="ru-RU" sz="2800" dirty="0">
                <a:latin typeface="Mistral" pitchFamily="66" charset="0"/>
                <a:cs typeface="Times New Roman" pitchFamily="18" charset="0"/>
              </a:rPr>
              <a:t>бортом температура -30</a:t>
            </a:r>
            <a:r>
              <a:rPr lang="ru-RU" sz="2800" baseline="30000" dirty="0">
                <a:latin typeface="Mistral" pitchFamily="66" charset="0"/>
                <a:cs typeface="Times New Roman" pitchFamily="18" charset="0"/>
              </a:rPr>
              <a:t>0 </a:t>
            </a:r>
            <a:r>
              <a:rPr lang="ru-RU" sz="2800" dirty="0">
                <a:latin typeface="Mistral" pitchFamily="66" charset="0"/>
                <a:cs typeface="Times New Roman" pitchFamily="18" charset="0"/>
              </a:rPr>
              <a:t>С, а у поверхности +12</a:t>
            </a:r>
            <a:r>
              <a:rPr lang="ru-RU" sz="2800" baseline="30000" dirty="0">
                <a:latin typeface="Mistral" pitchFamily="66" charset="0"/>
                <a:cs typeface="Times New Roman" pitchFamily="18" charset="0"/>
              </a:rPr>
              <a:t>0 </a:t>
            </a:r>
            <a:r>
              <a:rPr lang="ru-RU" sz="2800" dirty="0">
                <a:latin typeface="Mistral" pitchFamily="66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?</a:t>
            </a:r>
            <a:endParaRPr lang="ru-RU" dirty="0" smtClean="0">
              <a:latin typeface="Mistral" pitchFamily="66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8032" y="1844824"/>
            <a:ext cx="58326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      Какова температура на Памире, если в июле у подножия она составляет +36 </a:t>
            </a:r>
            <a:r>
              <a:rPr lang="ru-RU" sz="2800" baseline="30000" dirty="0" smtClean="0">
                <a:latin typeface="Mistral" pitchFamily="66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С? Высота Памира 6 километров.</a:t>
            </a:r>
            <a:endParaRPr lang="ru-RU" sz="2800" dirty="0">
              <a:latin typeface="Mistral" pitchFamily="66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5760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         Какова высота горы, если у подножия температура +26</a:t>
            </a:r>
            <a:r>
              <a:rPr lang="ru-RU" sz="2800" baseline="30000" dirty="0" smtClean="0">
                <a:latin typeface="Mistral" pitchFamily="66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С, а на вершине равна -10 </a:t>
            </a:r>
            <a:r>
              <a:rPr lang="ru-RU" sz="2800" baseline="30000" dirty="0" smtClean="0">
                <a:latin typeface="Mistral" pitchFamily="66" charset="0"/>
                <a:cs typeface="Times New Roman" pitchFamily="18" charset="0"/>
              </a:rPr>
              <a:t>0 </a:t>
            </a:r>
            <a:r>
              <a:rPr lang="ru-RU" sz="2800" dirty="0" smtClean="0">
                <a:latin typeface="Mistral" pitchFamily="66" charset="0"/>
                <a:cs typeface="Times New Roman" pitchFamily="18" charset="0"/>
              </a:rPr>
              <a:t>С? </a:t>
            </a:r>
          </a:p>
        </p:txBody>
      </p:sp>
      <p:sp>
        <p:nvSpPr>
          <p:cNvPr id="48130" name="AutoShape 2" descr="синий и белый самолет вектор Бесплатные вектор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8132" name="Picture 4" descr="http://qvectors.net/downloads/images/vector/misc/14494-civilian-airliner-vector-material-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680" y="1916832"/>
            <a:ext cx="2943391" cy="20162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008112" y="3356992"/>
            <a:ext cx="4680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( 30+12=42, 42:6=7 км)</a:t>
            </a:r>
            <a:endParaRPr lang="ru-RU" sz="28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8112" y="3429000"/>
            <a:ext cx="31838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( 26+10= 36, 36: 6=6км)</a:t>
            </a:r>
            <a:endParaRPr lang="ru-RU" sz="28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48134" name="Picture 6" descr="http://orig10.deviantart.net/bc59/f/2012/221/6/9/free_vector_of_the_day__98__mountain_emblem_by_pixel77_freebies-d5af22k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92688" y="1916832"/>
            <a:ext cx="2808312" cy="1722431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92088" y="3284984"/>
            <a:ext cx="49320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(6*6=36( на столько измениться Т), 36-36=0</a:t>
            </a:r>
            <a:r>
              <a:rPr lang="ru-RU" sz="2800" baseline="30000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0 </a:t>
            </a:r>
            <a:r>
              <a:rPr lang="ru-RU" sz="2800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С)</a:t>
            </a:r>
            <a:endParaRPr lang="ru-RU" sz="28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6165304"/>
            <a:ext cx="7200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*Температура понижается с высотой – на каждый 1 км на 6˚С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/>
      <p:bldP spid="5" grpId="0"/>
      <p:bldP spid="5" grpId="1"/>
      <p:bldP spid="8" grpId="0"/>
      <p:bldP spid="8" grpId="1"/>
      <p:bldP spid="9" grpId="0"/>
      <p:bldP spid="9" grpId="1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i.ytimg.com/vi/fMGfIh7Uyks/maxresdefault.jpg"/>
          <p:cNvPicPr>
            <a:picLocks noChangeAspect="1" noChangeArrowheads="1"/>
          </p:cNvPicPr>
          <p:nvPr/>
        </p:nvPicPr>
        <p:blipFill>
          <a:blip r:embed="rId2" cstate="print"/>
          <a:srcRect t="-3881" r="16560"/>
          <a:stretch>
            <a:fillRect/>
          </a:stretch>
        </p:blipFill>
        <p:spPr bwMode="auto">
          <a:xfrm>
            <a:off x="0" y="-243408"/>
            <a:ext cx="9144000" cy="7101409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BF9AE-337C-489C-B75C-14264042E26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03648" y="116632"/>
            <a:ext cx="6480720" cy="908720"/>
          </a:xfrm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ЗНАЧЕНИЕ АТМОСФЕРЫ</a:t>
            </a:r>
            <a:endParaRPr lang="ru-RU" b="1" dirty="0">
              <a:ln w="18000">
                <a:solidFill>
                  <a:schemeClr val="accent1">
                    <a:lumMod val="20000"/>
                    <a:lumOff val="8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w.voprosy-kak-i-pochemu.ru/wp-content/uploads/2010/08/ozone-layer.jpg"/>
          <p:cNvPicPr>
            <a:picLocks noChangeAspect="1" noChangeArrowheads="1"/>
          </p:cNvPicPr>
          <p:nvPr/>
        </p:nvPicPr>
        <p:blipFill>
          <a:blip r:embed="rId3" cstate="print"/>
          <a:srcRect b="1257"/>
          <a:stretch>
            <a:fillRect/>
          </a:stretch>
        </p:blipFill>
        <p:spPr bwMode="auto">
          <a:xfrm>
            <a:off x="539552" y="1052736"/>
            <a:ext cx="2232248" cy="1674186"/>
          </a:xfrm>
          <a:prstGeom prst="rect">
            <a:avLst/>
          </a:prstGeom>
          <a:ln w="1905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Содержимое 3" descr="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5395" y="3789040"/>
            <a:ext cx="1543029" cy="2160240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46" name="Picture 2" descr="http://www.16x10.ru/_ph/4/2/803873331.jpg"/>
          <p:cNvPicPr>
            <a:picLocks noChangeAspect="1" noChangeArrowheads="1"/>
          </p:cNvPicPr>
          <p:nvPr/>
        </p:nvPicPr>
        <p:blipFill>
          <a:blip r:embed="rId5" cstate="print"/>
          <a:srcRect l="9529" r="16622" b="2449"/>
          <a:stretch>
            <a:fillRect/>
          </a:stretch>
        </p:blipFill>
        <p:spPr bwMode="auto">
          <a:xfrm>
            <a:off x="6444208" y="1124744"/>
            <a:ext cx="2232248" cy="1656184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0" name="Picture 6" descr="http://twilightsaga.ru/uploads/posts/2010-04/thumbs/1270762157_38.jpg"/>
          <p:cNvPicPr>
            <a:picLocks noChangeAspect="1" noChangeArrowheads="1"/>
          </p:cNvPicPr>
          <p:nvPr/>
        </p:nvPicPr>
        <p:blipFill>
          <a:blip r:embed="rId6" cstate="print"/>
          <a:srcRect r="4062" b="6761"/>
          <a:stretch>
            <a:fillRect/>
          </a:stretch>
        </p:blipFill>
        <p:spPr bwMode="auto">
          <a:xfrm>
            <a:off x="899592" y="3789040"/>
            <a:ext cx="1512168" cy="2238009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2" name="Picture 8" descr="http://images.kuzin.multiply.com/image/1/photos/upload/orig/RdSB8woKClsAADBQxg43374/19.jpeg?et=63N2X%2C8ee0GQNK5ebpET5Q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149080"/>
            <a:ext cx="2496277" cy="1872208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154" name="Picture 10" descr="http://900igr.net/datai/astronomija/Komety-3/0011-006-Meteorit.jpg"/>
          <p:cNvPicPr>
            <a:picLocks noChangeAspect="1" noChangeArrowheads="1"/>
          </p:cNvPicPr>
          <p:nvPr/>
        </p:nvPicPr>
        <p:blipFill>
          <a:blip r:embed="rId8" cstate="print"/>
          <a:srcRect l="53655" t="34295" r="14361" b="1587"/>
          <a:stretch>
            <a:fillRect/>
          </a:stretch>
        </p:blipFill>
        <p:spPr bwMode="auto">
          <a:xfrm>
            <a:off x="3707904" y="1052736"/>
            <a:ext cx="1632386" cy="2160240"/>
          </a:xfrm>
          <a:prstGeom prst="rect">
            <a:avLst/>
          </a:prstGeom>
          <a:ln w="1905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TextBox 17"/>
          <p:cNvSpPr txBox="1"/>
          <p:nvPr/>
        </p:nvSpPr>
        <p:spPr>
          <a:xfrm>
            <a:off x="176364" y="2852936"/>
            <a:ext cx="30425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от вредных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космических  излучений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07046" y="6027003"/>
            <a:ext cx="2809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от резких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колебаний температур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90018" y="2852936"/>
            <a:ext cx="2750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для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существования жизни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6610" y="6027003"/>
            <a:ext cx="27797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осадков,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ветра, звука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685363" y="6027003"/>
            <a:ext cx="1967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Выветривание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горных пород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5214" y="3212976"/>
            <a:ext cx="15149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 от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метеоритов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5400" b="1" dirty="0" smtClean="0">
                <a:solidFill>
                  <a:srgbClr val="FF99CC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54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95536" y="1196753"/>
            <a:ext cx="8136904" cy="6480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Необходимо разгадать ребусы про явления природы, происходящие в атмосфере.</a:t>
            </a:r>
          </a:p>
          <a:p>
            <a:endParaRPr lang="ru-RU" dirty="0"/>
          </a:p>
        </p:txBody>
      </p:sp>
      <p:pic>
        <p:nvPicPr>
          <p:cNvPr id="4" name="Рисунок 3" descr="img1.jpg (23791 bytes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2856"/>
            <a:ext cx="64087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995936" y="4437112"/>
            <a:ext cx="26003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istral" pitchFamily="66" charset="0"/>
              </a:rPr>
              <a:t>Температура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Заморозок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772816"/>
            <a:ext cx="47625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11960" y="4437112"/>
            <a:ext cx="21259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istral" pitchFamily="66" charset="0"/>
                <a:cs typeface="Times New Roman" pitchFamily="18" charset="0"/>
              </a:rPr>
              <a:t>Заморозок</a:t>
            </a:r>
            <a:endParaRPr lang="ru-RU" sz="4400" dirty="0">
              <a:solidFill>
                <a:srgbClr val="FF0000"/>
              </a:solidFill>
              <a:latin typeface="Mistral" pitchFamily="66" charset="0"/>
              <a:cs typeface="Times New Roman" pitchFamily="18" charset="0"/>
            </a:endParaRPr>
          </a:p>
        </p:txBody>
      </p:sp>
      <p:pic>
        <p:nvPicPr>
          <p:cNvPr id="10" name="Рисунок 9" descr="Влажность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132856"/>
            <a:ext cx="47625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355976" y="4581128"/>
            <a:ext cx="2007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stral" pitchFamily="66" charset="0"/>
              </a:rPr>
              <a:t>Влажность</a:t>
            </a:r>
            <a:endParaRPr lang="ru-RU" sz="36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2" name="Рисунок 11" descr="Облако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988840"/>
            <a:ext cx="47625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355976" y="4509120"/>
            <a:ext cx="14975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Mistral" pitchFamily="66" charset="0"/>
              </a:rPr>
              <a:t>Облако</a:t>
            </a:r>
            <a:endParaRPr lang="ru-RU" sz="44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4" name="Рисунок 13" descr="Туман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0750" y="2471737"/>
            <a:ext cx="4762500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572000" y="4365104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stral" pitchFamily="66" charset="0"/>
              </a:rPr>
              <a:t>Туман</a:t>
            </a:r>
            <a:endParaRPr lang="ru-RU" sz="36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6" name="Рисунок 15" descr="Жара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1916832"/>
            <a:ext cx="4762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644008" y="4293096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stral" pitchFamily="66" charset="0"/>
              </a:rPr>
              <a:t>Жара</a:t>
            </a:r>
            <a:endParaRPr lang="ru-RU" sz="3600" dirty="0">
              <a:solidFill>
                <a:srgbClr val="FF0000"/>
              </a:solidFill>
              <a:latin typeface="Mistral" pitchFamily="66" charset="0"/>
            </a:endParaRPr>
          </a:p>
        </p:txBody>
      </p:sp>
      <p:pic>
        <p:nvPicPr>
          <p:cNvPr id="18" name="Рисунок 17" descr="Воздух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1844824"/>
            <a:ext cx="4762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572000" y="4437112"/>
            <a:ext cx="1266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Mistral" pitchFamily="66" charset="0"/>
              </a:rPr>
              <a:t>Воздух</a:t>
            </a:r>
            <a:endParaRPr lang="ru-RU" sz="3600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/>
      <p:bldP spid="9" grpId="1"/>
      <p:bldP spid="11" grpId="0" build="allAtOnce"/>
      <p:bldP spid="13" grpId="0"/>
      <p:bldP spid="13" grpId="1"/>
      <p:bldP spid="15" grpId="0"/>
      <p:bldP spid="15" grpId="1"/>
      <p:bldP spid="17" grpId="0"/>
      <p:bldP spid="17" grpId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какие вы знаете приборы для изучения атмосферы?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://a.mytrend.it/al/2012/05/402483/o.111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163589" cy="1622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573017"/>
            <a:ext cx="2672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Барометр – прибор для измерения атмосферного давления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http://st13.stpulscen.ru/images/product/073/541/522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556792"/>
            <a:ext cx="1718144" cy="2485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788024" y="3933056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Термометр – прибор для измерения температуры воздуха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6" name="Picture 8" descr="http://gotomart.ru/image/cache/data/btgrp/825935-1000x1000.jpeg"/>
          <p:cNvPicPr>
            <a:picLocks noChangeAspect="1" noChangeArrowheads="1"/>
          </p:cNvPicPr>
          <p:nvPr/>
        </p:nvPicPr>
        <p:blipFill>
          <a:blip r:embed="rId4" cstate="print"/>
          <a:srcRect l="39394" r="39394"/>
          <a:stretch>
            <a:fillRect/>
          </a:stretch>
        </p:blipFill>
        <p:spPr bwMode="auto">
          <a:xfrm>
            <a:off x="5292080" y="1556792"/>
            <a:ext cx="445445" cy="20999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699792" y="4149080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Гигрометр – прибор для измерения влажности воздуха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8" name="Picture 10" descr="http://omskmeteo.com/sites/default/files/imagecache/productimage/_dsc172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484784"/>
            <a:ext cx="2088232" cy="20822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04248" y="3789040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Флюгер – прибор для определения направления и  измерения скорости ветра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0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исарр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100392" cy="687574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4048" y="764704"/>
            <a:ext cx="4318248" cy="11545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Закрепление  изученного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340768"/>
            <a:ext cx="4064496" cy="141500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  <a:cs typeface="Times New Roman" pitchFamily="18" charset="0"/>
              </a:rPr>
              <a:t>Тест по теме </a:t>
            </a:r>
          </a:p>
          <a:p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istral" pitchFamily="66" charset="0"/>
                <a:cs typeface="Times New Roman" pitchFamily="18" charset="0"/>
              </a:rPr>
              <a:t>«Атмосфера»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  <a:latin typeface="Mistral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type="subTitle" idx="4294967295"/>
          </p:nvPr>
        </p:nvSpPr>
        <p:spPr>
          <a:xfrm>
            <a:off x="0" y="457200"/>
            <a:ext cx="7924800" cy="990600"/>
          </a:xfrm>
          <a:ln>
            <a:noFill/>
          </a:ln>
        </p:spPr>
        <p:txBody>
          <a:bodyPr>
            <a:normAutofit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dirty="0" smtClean="0">
                <a:solidFill>
                  <a:srgbClr val="FF0000"/>
                </a:solidFill>
              </a:rPr>
              <a:t>     </a:t>
            </a:r>
            <a:r>
              <a:rPr lang="ru-RU" sz="3500" i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Вопрос 1. Атмосфера – это оболочка</a:t>
            </a:r>
            <a:endParaRPr lang="ru-RU" sz="3500" dirty="0" smtClean="0"/>
          </a:p>
          <a:p>
            <a:pPr eaLnBrk="1" hangingPunct="1">
              <a:buFont typeface="Wingdings 2" pitchFamily="18" charset="2"/>
              <a:buNone/>
            </a:pPr>
            <a:endParaRPr lang="ru-RU" sz="4300" dirty="0" smtClean="0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685800" y="1828800"/>
            <a:ext cx="28956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твердая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685800" y="2895600"/>
            <a:ext cx="28956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водная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>
            <a:off x="685800" y="3962400"/>
            <a:ext cx="28956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газовая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>
            <a:off x="685800" y="5029200"/>
            <a:ext cx="2895600" cy="8382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соленая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5029200" y="4038600"/>
            <a:ext cx="2971800" cy="1752600"/>
          </a:xfrm>
          <a:prstGeom prst="cloudCallout">
            <a:avLst>
              <a:gd name="adj1" fmla="val -45194"/>
              <a:gd name="adj2" fmla="val 4220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sz="2800" b="0" i="1" dirty="0">
                <a:solidFill>
                  <a:schemeClr val="tx1"/>
                </a:solidFill>
                <a:latin typeface="Arial" charset="0"/>
              </a:rPr>
              <a:t>УВЫ...</a:t>
            </a:r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953000" y="1676400"/>
            <a:ext cx="2971800" cy="19812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МОЛОДЕЦ!</a:t>
            </a:r>
          </a:p>
        </p:txBody>
      </p:sp>
      <p:sp>
        <p:nvSpPr>
          <p:cNvPr id="3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467600" y="5943600"/>
            <a:ext cx="1219200" cy="609600"/>
          </a:xfrm>
          <a:prstGeom prst="actionButtonForwardNex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4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xit" presetSubtype="2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8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xit" presetSubtype="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xit" presetSubtype="2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80"/>
                  </p:tgtEl>
                </p:cond>
              </p:nextCondLst>
            </p:seq>
          </p:childTnLst>
        </p:cTn>
      </p:par>
    </p:tnLst>
    <p:bldLst>
      <p:bldP spid="7181" grpId="0" animBg="1"/>
      <p:bldP spid="7181" grpId="1" animBg="1"/>
      <p:bldP spid="7181" grpId="2" animBg="1"/>
      <p:bldP spid="7181" grpId="3" animBg="1"/>
      <p:bldP spid="7181" grpId="4" animBg="1"/>
      <p:bldP spid="7181" grpId="5" animBg="1"/>
      <p:bldP spid="7182" grpId="0" animBg="1"/>
      <p:bldP spid="718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381000"/>
            <a:ext cx="8183562" cy="1066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4294967295"/>
          </p:nvPr>
        </p:nvSpPr>
        <p:spPr>
          <a:xfrm>
            <a:off x="685800" y="457200"/>
            <a:ext cx="8458200" cy="1066800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 Вопрос 2</a:t>
            </a:r>
            <a:r>
              <a:rPr lang="ru-RU" sz="59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900" i="1" dirty="0" smtClean="0">
                <a:latin typeface="Times New Roman" pitchFamily="18" charset="0"/>
                <a:cs typeface="Times New Roman" pitchFamily="18" charset="0"/>
              </a:rPr>
              <a:t>Каким  прибором измеряют влажность воздуха?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  <p:sp>
        <p:nvSpPr>
          <p:cNvPr id="78852" name="AutoShape 4"/>
          <p:cNvSpPr>
            <a:spLocks noChangeArrowheads="1"/>
          </p:cNvSpPr>
          <p:nvPr/>
        </p:nvSpPr>
        <p:spPr bwMode="auto">
          <a:xfrm>
            <a:off x="685800" y="17526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флюгер</a:t>
            </a:r>
          </a:p>
        </p:txBody>
      </p:sp>
      <p:sp>
        <p:nvSpPr>
          <p:cNvPr id="78853" name="AutoShape 5"/>
          <p:cNvSpPr>
            <a:spLocks noChangeArrowheads="1"/>
          </p:cNvSpPr>
          <p:nvPr/>
        </p:nvSpPr>
        <p:spPr bwMode="auto">
          <a:xfrm>
            <a:off x="685800" y="28194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гигрометр</a:t>
            </a: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685800" y="38862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анемометр</a:t>
            </a:r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auto">
          <a:xfrm>
            <a:off x="685800" y="49530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барометр</a:t>
            </a:r>
          </a:p>
        </p:txBody>
      </p:sp>
      <p:sp>
        <p:nvSpPr>
          <p:cNvPr id="78856" name="AutoShape 8"/>
          <p:cNvSpPr>
            <a:spLocks noChangeArrowheads="1"/>
          </p:cNvSpPr>
          <p:nvPr/>
        </p:nvSpPr>
        <p:spPr bwMode="auto">
          <a:xfrm>
            <a:off x="5029200" y="4038600"/>
            <a:ext cx="2971800" cy="1752600"/>
          </a:xfrm>
          <a:prstGeom prst="cloudCallout">
            <a:avLst>
              <a:gd name="adj1" fmla="val -45194"/>
              <a:gd name="adj2" fmla="val 4220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 dirty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sz="2800" b="0" i="1" dirty="0">
                <a:solidFill>
                  <a:schemeClr val="tx1"/>
                </a:solidFill>
                <a:latin typeface="Arial" charset="0"/>
              </a:rPr>
              <a:t>Ай-ай-ай!</a:t>
            </a:r>
          </a:p>
        </p:txBody>
      </p:sp>
      <p:sp>
        <p:nvSpPr>
          <p:cNvPr id="78857" name="AutoShape 9"/>
          <p:cNvSpPr>
            <a:spLocks noChangeArrowheads="1"/>
          </p:cNvSpPr>
          <p:nvPr/>
        </p:nvSpPr>
        <p:spPr bwMode="auto">
          <a:xfrm>
            <a:off x="4953000" y="1676400"/>
            <a:ext cx="3276600" cy="2133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УМНИЦА!</a:t>
            </a:r>
          </a:p>
        </p:txBody>
      </p:sp>
      <p:sp>
        <p:nvSpPr>
          <p:cNvPr id="82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1219200" cy="609600"/>
          </a:xfrm>
          <a:prstGeom prst="actionButtonForwardNex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88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88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8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88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788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88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88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5"/>
                  </p:tgtEl>
                </p:cond>
              </p:nextCondLst>
            </p:seq>
          </p:childTnLst>
        </p:cTn>
      </p:par>
    </p:tnLst>
    <p:bldLst>
      <p:bldP spid="78856" grpId="0" animBg="1"/>
      <p:bldP spid="78856" grpId="1" animBg="1"/>
      <p:bldP spid="78856" grpId="2" animBg="1"/>
      <p:bldP spid="78856" grpId="3" animBg="1"/>
      <p:bldP spid="78856" grpId="4" animBg="1"/>
      <p:bldP spid="78856" grpId="5" animBg="1"/>
      <p:bldP spid="78857" grpId="0" animBg="1"/>
      <p:bldP spid="7885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img01.deviantart.net/50ef/a/large/wallpaper/wscenery/terragen_outer_atmosph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340768"/>
            <a:ext cx="6912768" cy="1944215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«Атмосфера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ее состав, строение и значение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Урок географии в 6 классе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5373216"/>
            <a:ext cx="4968552" cy="1152128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l"/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Бочковская 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Антонина </a:t>
            </a:r>
            <a:r>
              <a:rPr lang="ru-RU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Григорьевна,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географии МОУ «Меловская ООШ»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Ракитянского  района Белгородской  области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19672" y="332656"/>
            <a:ext cx="5934638" cy="36933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МОУ «Меловская основная общеобразовательная школа»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304800"/>
            <a:ext cx="8183562" cy="1066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4294967295"/>
          </p:nvPr>
        </p:nvSpPr>
        <p:spPr>
          <a:xfrm>
            <a:off x="0" y="381000"/>
            <a:ext cx="8077200" cy="1066800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Вопрос 3. Какую часть атмосферы называют «кухней погоды»?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6" name="AutoShape 4"/>
          <p:cNvSpPr>
            <a:spLocks noChangeArrowheads="1"/>
          </p:cNvSpPr>
          <p:nvPr/>
        </p:nvSpPr>
        <p:spPr bwMode="auto">
          <a:xfrm>
            <a:off x="685800" y="17526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термосферу</a:t>
            </a:r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685800" y="28194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стратосферу</a:t>
            </a: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685800" y="38862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тропосферу</a:t>
            </a:r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685800" y="49530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экзосферу</a:t>
            </a:r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5029200" y="4038600"/>
            <a:ext cx="2971800" cy="1752600"/>
          </a:xfrm>
          <a:prstGeom prst="cloudCallout">
            <a:avLst>
              <a:gd name="adj1" fmla="val -45194"/>
              <a:gd name="adj2" fmla="val 4220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Нет, очень жаль!</a:t>
            </a:r>
          </a:p>
        </p:txBody>
      </p:sp>
      <p:sp>
        <p:nvSpPr>
          <p:cNvPr id="79881" name="AutoShape 9"/>
          <p:cNvSpPr>
            <a:spLocks noChangeArrowheads="1"/>
          </p:cNvSpPr>
          <p:nvPr/>
        </p:nvSpPr>
        <p:spPr bwMode="auto">
          <a:xfrm>
            <a:off x="4953000" y="1676400"/>
            <a:ext cx="3276600" cy="21336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 i="1" dirty="0">
                <a:solidFill>
                  <a:schemeClr val="tx1"/>
                </a:solidFill>
                <a:latin typeface="Arial" charset="0"/>
              </a:rPr>
              <a:t>ОТЛИЧНО!</a:t>
            </a:r>
          </a:p>
        </p:txBody>
      </p:sp>
      <p:sp>
        <p:nvSpPr>
          <p:cNvPr id="922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1219200" cy="609600"/>
          </a:xfrm>
          <a:prstGeom prst="actionButtonForwardNex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98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9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98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798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8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" presetClass="exit" presetSubtype="1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98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79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798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8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xit" presetSubtype="1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879"/>
                  </p:tgtEl>
                </p:cond>
              </p:nextCondLst>
            </p:seq>
          </p:childTnLst>
        </p:cTn>
      </p:par>
    </p:tnLst>
    <p:bldLst>
      <p:bldP spid="79880" grpId="0" animBg="1"/>
      <p:bldP spid="79880" grpId="1" animBg="1"/>
      <p:bldP spid="79880" grpId="2" animBg="1"/>
      <p:bldP spid="79880" grpId="3" animBg="1"/>
      <p:bldP spid="79880" grpId="4" animBg="1"/>
      <p:bldP spid="79880" grpId="5" animBg="1"/>
      <p:bldP spid="79881" grpId="0" animBg="1"/>
      <p:bldP spid="7988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4294967295"/>
          </p:nvPr>
        </p:nvSpPr>
        <p:spPr>
          <a:xfrm>
            <a:off x="1066800" y="381000"/>
            <a:ext cx="8077200" cy="609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Вопрос 4. В тропосфере образуются</a:t>
            </a:r>
            <a:r>
              <a:rPr lang="ru-RU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685800" y="1752600"/>
            <a:ext cx="32004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льтрафиолетовые лучи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685800" y="2819400"/>
            <a:ext cx="3276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грунтовые воды 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685800" y="3886200"/>
            <a:ext cx="3276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облака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904" name="AutoShape 8"/>
          <p:cNvSpPr>
            <a:spLocks noChangeArrowheads="1"/>
          </p:cNvSpPr>
          <p:nvPr/>
        </p:nvSpPr>
        <p:spPr bwMode="auto">
          <a:xfrm>
            <a:off x="5029200" y="4038600"/>
            <a:ext cx="2971800" cy="1752600"/>
          </a:xfrm>
          <a:prstGeom prst="cloudCallout">
            <a:avLst>
              <a:gd name="adj1" fmla="val -45194"/>
              <a:gd name="adj2" fmla="val 4220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0" i="1" dirty="0">
                <a:solidFill>
                  <a:schemeClr val="tx1"/>
                </a:solidFill>
                <a:latin typeface="Arial" charset="0"/>
              </a:rPr>
              <a:t>Подумай ещё!</a:t>
            </a:r>
          </a:p>
        </p:txBody>
      </p:sp>
      <p:sp>
        <p:nvSpPr>
          <p:cNvPr id="80905" name="AutoShape 9"/>
          <p:cNvSpPr>
            <a:spLocks noChangeArrowheads="1"/>
          </p:cNvSpPr>
          <p:nvPr/>
        </p:nvSpPr>
        <p:spPr bwMode="auto">
          <a:xfrm>
            <a:off x="4953000" y="1676400"/>
            <a:ext cx="3276600" cy="2133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 i="1" dirty="0">
                <a:solidFill>
                  <a:schemeClr val="tx1"/>
                </a:solidFill>
                <a:latin typeface="Arial" charset="0"/>
              </a:rPr>
              <a:t>Да-да-да!!!</a:t>
            </a:r>
          </a:p>
        </p:txBody>
      </p:sp>
      <p:sp>
        <p:nvSpPr>
          <p:cNvPr id="1025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1219200" cy="609600"/>
          </a:xfrm>
          <a:prstGeom prst="actionButtonForwardNex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0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09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xit" presetSubtype="16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09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09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xit" presetSubtype="16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500"/>
                                        <p:tgtEl>
                                          <p:spTgt spid="809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09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09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xit" presetSubtype="16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5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2"/>
                  </p:tgtEl>
                </p:cond>
              </p:nextCondLst>
            </p:seq>
          </p:childTnLst>
        </p:cTn>
      </p:par>
    </p:tnLst>
    <p:bldLst>
      <p:bldP spid="80904" grpId="0" animBg="1"/>
      <p:bldP spid="80904" grpId="1" animBg="1"/>
      <p:bldP spid="80904" grpId="2" animBg="1"/>
      <p:bldP spid="80904" grpId="3" animBg="1"/>
      <p:bldP spid="80905" grpId="0" animBg="1"/>
      <p:bldP spid="8090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304800"/>
            <a:ext cx="8183562" cy="10668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4294967295"/>
          </p:nvPr>
        </p:nvSpPr>
        <p:spPr>
          <a:xfrm>
            <a:off x="990600" y="228600"/>
            <a:ext cx="8153400" cy="9906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Вопрос 5. Температура в тропосфере на каждые 1000 м высоты:</a:t>
            </a:r>
            <a:r>
              <a:rPr lang="ru-RU" sz="3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  <p:sp>
        <p:nvSpPr>
          <p:cNvPr id="81924" name="AutoShape 4"/>
          <p:cNvSpPr>
            <a:spLocks noChangeArrowheads="1"/>
          </p:cNvSpPr>
          <p:nvPr/>
        </p:nvSpPr>
        <p:spPr bwMode="auto">
          <a:xfrm>
            <a:off x="685800" y="1752600"/>
            <a:ext cx="41910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понижается на 10 градусов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5" name="AutoShape 5"/>
          <p:cNvSpPr>
            <a:spLocks noChangeArrowheads="1"/>
          </p:cNvSpPr>
          <p:nvPr/>
        </p:nvSpPr>
        <p:spPr bwMode="auto">
          <a:xfrm>
            <a:off x="685800" y="2819400"/>
            <a:ext cx="4191000" cy="990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понижается на 6 градусов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685800" y="3886200"/>
            <a:ext cx="4191000" cy="9906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повышается на 6 градусов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5715000" y="3733800"/>
            <a:ext cx="2590800" cy="1752600"/>
          </a:xfrm>
          <a:prstGeom prst="cloudCallout">
            <a:avLst>
              <a:gd name="adj1" fmla="val -45194"/>
              <a:gd name="adj2" fmla="val 42208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 sz="1800" b="0">
              <a:solidFill>
                <a:schemeClr val="tx1"/>
              </a:solidFill>
              <a:latin typeface="Arial" charset="0"/>
            </a:endParaRPr>
          </a:p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УВЫ!</a:t>
            </a:r>
          </a:p>
        </p:txBody>
      </p:sp>
      <p:sp>
        <p:nvSpPr>
          <p:cNvPr id="81929" name="AutoShape 9"/>
          <p:cNvSpPr>
            <a:spLocks noChangeArrowheads="1"/>
          </p:cNvSpPr>
          <p:nvPr/>
        </p:nvSpPr>
        <p:spPr bwMode="auto">
          <a:xfrm>
            <a:off x="5562600" y="1295400"/>
            <a:ext cx="2971800" cy="1905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0" i="1" dirty="0">
                <a:solidFill>
                  <a:schemeClr val="tx1"/>
                </a:solidFill>
                <a:latin typeface="Arial" charset="0"/>
              </a:rPr>
              <a:t>ПРЕВОСХОДНО!</a:t>
            </a:r>
          </a:p>
        </p:txBody>
      </p:sp>
      <p:sp>
        <p:nvSpPr>
          <p:cNvPr id="112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1219200" cy="609600"/>
          </a:xfrm>
          <a:prstGeom prst="actionButtonForwardNex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1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9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19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81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9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26"/>
                  </p:tgtEl>
                </p:cond>
              </p:nextCondLst>
            </p:seq>
          </p:childTnLst>
        </p:cTn>
      </p:par>
    </p:tnLst>
    <p:bldLst>
      <p:bldP spid="81928" grpId="0" animBg="1"/>
      <p:bldP spid="81928" grpId="1" animBg="1"/>
      <p:bldP spid="81928" grpId="2" animBg="1"/>
      <p:bldP spid="81928" grpId="3" animBg="1"/>
      <p:bldP spid="81929" grpId="0" animBg="1"/>
      <p:bldP spid="8192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381000" y="304800"/>
            <a:ext cx="8763000" cy="1066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Вопрос 6. Какого газа в атмосфере содержится больше всего?</a:t>
            </a:r>
            <a:r>
              <a:rPr lang="ru-RU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  <p:sp>
        <p:nvSpPr>
          <p:cNvPr id="82948" name="AutoShape 4"/>
          <p:cNvSpPr>
            <a:spLocks noChangeArrowheads="1"/>
          </p:cNvSpPr>
          <p:nvPr/>
        </p:nvSpPr>
        <p:spPr bwMode="auto">
          <a:xfrm>
            <a:off x="685800" y="17526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азота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49" name="AutoShape 5"/>
          <p:cNvSpPr>
            <a:spLocks noChangeArrowheads="1"/>
          </p:cNvSpPr>
          <p:nvPr/>
        </p:nvSpPr>
        <p:spPr bwMode="auto">
          <a:xfrm>
            <a:off x="685800" y="28194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кислорода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685800" y="3886200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углекислого газа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1" name="AutoShape 7"/>
          <p:cNvSpPr>
            <a:spLocks noChangeArrowheads="1"/>
          </p:cNvSpPr>
          <p:nvPr/>
        </p:nvSpPr>
        <p:spPr bwMode="auto">
          <a:xfrm>
            <a:off x="683568" y="4941168"/>
            <a:ext cx="28956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аргона</a:t>
            </a:r>
            <a:endParaRPr lang="ru-RU" sz="28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952" name="AutoShape 8"/>
          <p:cNvSpPr>
            <a:spLocks noChangeArrowheads="1"/>
          </p:cNvSpPr>
          <p:nvPr/>
        </p:nvSpPr>
        <p:spPr bwMode="auto">
          <a:xfrm>
            <a:off x="5029200" y="4038600"/>
            <a:ext cx="3276600" cy="1905000"/>
          </a:xfrm>
          <a:prstGeom prst="cloudCallout">
            <a:avLst>
              <a:gd name="adj1" fmla="val -45639"/>
              <a:gd name="adj2" fmla="val 34833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0" i="1" dirty="0">
                <a:solidFill>
                  <a:schemeClr val="tx1"/>
                </a:solidFill>
                <a:latin typeface="Arial" charset="0"/>
              </a:rPr>
              <a:t>Придётся подумать получше...</a:t>
            </a:r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4953000" y="1676400"/>
            <a:ext cx="3276600" cy="21336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ВЕРНО!</a:t>
            </a:r>
          </a:p>
        </p:txBody>
      </p:sp>
      <p:sp>
        <p:nvSpPr>
          <p:cNvPr id="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1219200" cy="609600"/>
          </a:xfrm>
          <a:prstGeom prst="actionButtonForwardNex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9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29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0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8" presetClass="exit" presetSubtype="32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" dur="10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29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29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23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8" presetClass="exit" presetSubtype="16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4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29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3" presetClass="entr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36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8" presetClass="exit" presetSubtype="16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29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3" presetClass="entr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49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8" presetClass="exit" presetSubtype="16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2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951"/>
                  </p:tgtEl>
                </p:cond>
              </p:nextCondLst>
            </p:seq>
          </p:childTnLst>
        </p:cTn>
      </p:par>
    </p:tnLst>
    <p:bldLst>
      <p:bldP spid="82952" grpId="0" animBg="1"/>
      <p:bldP spid="82952" grpId="1" animBg="1"/>
      <p:bldP spid="82952" grpId="2" animBg="1"/>
      <p:bldP spid="82952" grpId="3" animBg="1"/>
      <p:bldP spid="82952" grpId="4" animBg="1"/>
      <p:bldP spid="82952" grpId="5" animBg="1"/>
      <p:bldP spid="82953" grpId="0" animBg="1"/>
      <p:bldP spid="8295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685800"/>
            <a:ext cx="8183562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3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260648"/>
            <a:ext cx="7884368" cy="1091208"/>
          </a:xfrm>
        </p:spPr>
        <p:txBody>
          <a:bodyPr>
            <a:normAutofit fontScale="700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Вопрос 7. Как называется разница между самой высокой и самой низкой температурой воздуха?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685800" y="1752600"/>
            <a:ext cx="39624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суточная</a:t>
            </a:r>
          </a:p>
          <a:p>
            <a:pPr algn="ctr"/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температура</a:t>
            </a:r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685800" y="2819400"/>
            <a:ext cx="39624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амплитуда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685800" y="3886200"/>
            <a:ext cx="39624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годовая </a:t>
            </a:r>
          </a:p>
          <a:p>
            <a:pPr algn="ctr"/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685800" y="4953000"/>
            <a:ext cx="396240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Абсолютная влажность</a:t>
            </a:r>
          </a:p>
        </p:txBody>
      </p:sp>
      <p:sp>
        <p:nvSpPr>
          <p:cNvPr id="86024" name="AutoShape 8"/>
          <p:cNvSpPr>
            <a:spLocks noChangeArrowheads="1"/>
          </p:cNvSpPr>
          <p:nvPr/>
        </p:nvSpPr>
        <p:spPr bwMode="auto">
          <a:xfrm>
            <a:off x="5029200" y="4038600"/>
            <a:ext cx="3352800" cy="1981200"/>
          </a:xfrm>
          <a:prstGeom prst="cloudCallout">
            <a:avLst>
              <a:gd name="adj1" fmla="val -45741"/>
              <a:gd name="adj2" fmla="val 31569"/>
            </a:avLst>
          </a:prstGeom>
          <a:solidFill>
            <a:schemeClr val="tx1">
              <a:lumMod val="65000"/>
              <a:lumOff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Ой, здесь есть ошибки!</a:t>
            </a:r>
          </a:p>
        </p:txBody>
      </p:sp>
      <p:sp>
        <p:nvSpPr>
          <p:cNvPr id="86025" name="AutoShape 9"/>
          <p:cNvSpPr>
            <a:spLocks noChangeArrowheads="1"/>
          </p:cNvSpPr>
          <p:nvPr/>
        </p:nvSpPr>
        <p:spPr bwMode="auto">
          <a:xfrm>
            <a:off x="4953000" y="1524000"/>
            <a:ext cx="3352800" cy="2286000"/>
          </a:xfrm>
          <a:prstGeom prst="irregularSeal2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Разумеется!</a:t>
            </a:r>
          </a:p>
        </p:txBody>
      </p:sp>
      <p:sp>
        <p:nvSpPr>
          <p:cNvPr id="1537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543800" y="5943600"/>
            <a:ext cx="1219200" cy="609600"/>
          </a:xfrm>
          <a:prstGeom prst="actionButtonForwardNex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0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86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60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9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0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860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60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xit" presetSubtype="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023"/>
                  </p:tgtEl>
                </p:cond>
              </p:nextCondLst>
            </p:seq>
          </p:childTnLst>
        </p:cTn>
      </p:par>
    </p:tnLst>
    <p:bldLst>
      <p:bldP spid="86024" grpId="0" animBg="1"/>
      <p:bldP spid="86024" grpId="1" animBg="1"/>
      <p:bldP spid="86024" grpId="2" animBg="1"/>
      <p:bldP spid="86024" grpId="3" animBg="1"/>
      <p:bldP spid="86024" grpId="4" animBg="1"/>
      <p:bldP spid="86024" grpId="5" animBg="1"/>
      <p:bldP spid="86025" grpId="0" animBg="1"/>
      <p:bldP spid="860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Содержимое 2"/>
          <p:cNvSpPr>
            <a:spLocks noGrp="1"/>
          </p:cNvSpPr>
          <p:nvPr>
            <p:ph idx="4294967295"/>
          </p:nvPr>
        </p:nvSpPr>
        <p:spPr>
          <a:xfrm>
            <a:off x="323528" y="476672"/>
            <a:ext cx="8352928" cy="108012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Вопрос 8. С помощью какого прибора измеряется атмосферное давление?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dirty="0" smtClean="0"/>
          </a:p>
        </p:txBody>
      </p:sp>
      <p:sp>
        <p:nvSpPr>
          <p:cNvPr id="87044" name="AutoShape 4"/>
          <p:cNvSpPr>
            <a:spLocks noChangeArrowheads="1"/>
          </p:cNvSpPr>
          <p:nvPr/>
        </p:nvSpPr>
        <p:spPr bwMode="auto">
          <a:xfrm>
            <a:off x="683568" y="1700808"/>
            <a:ext cx="3528392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dirty="0" smtClean="0"/>
              <a:t>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  гигрометра</a:t>
            </a:r>
          </a:p>
        </p:txBody>
      </p:sp>
      <p:sp>
        <p:nvSpPr>
          <p:cNvPr id="87045" name="AutoShape 5"/>
          <p:cNvSpPr>
            <a:spLocks noChangeArrowheads="1"/>
          </p:cNvSpPr>
          <p:nvPr/>
        </p:nvSpPr>
        <p:spPr bwMode="auto">
          <a:xfrm>
            <a:off x="685800" y="2819400"/>
            <a:ext cx="3526160" cy="914400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барометра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685800" y="3886200"/>
            <a:ext cx="3526160" cy="910952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линейки</a:t>
            </a:r>
            <a:r>
              <a:rPr lang="ru-RU" sz="32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7" name="AutoShape 7"/>
          <p:cNvSpPr>
            <a:spLocks noChangeArrowheads="1"/>
          </p:cNvSpPr>
          <p:nvPr/>
        </p:nvSpPr>
        <p:spPr bwMode="auto">
          <a:xfrm>
            <a:off x="685800" y="4953000"/>
            <a:ext cx="3526160" cy="780256"/>
          </a:xfrm>
          <a:prstGeom prst="flowChartAlternateProcess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термометра</a:t>
            </a:r>
            <a:endParaRPr lang="ru-RU" sz="3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8" name="AutoShape 8"/>
          <p:cNvSpPr>
            <a:spLocks noChangeArrowheads="1"/>
          </p:cNvSpPr>
          <p:nvPr/>
        </p:nvSpPr>
        <p:spPr bwMode="auto">
          <a:xfrm>
            <a:off x="4800600" y="3962400"/>
            <a:ext cx="3657600" cy="1828800"/>
          </a:xfrm>
          <a:prstGeom prst="cloudCallout">
            <a:avLst>
              <a:gd name="adj1" fmla="val -39843"/>
              <a:gd name="adj2" fmla="val 42537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2400" b="0" i="1">
                <a:solidFill>
                  <a:schemeClr val="tx1"/>
                </a:solidFill>
                <a:latin typeface="Arial" charset="0"/>
              </a:rPr>
              <a:t>Мне грустно...что-то не так...</a:t>
            </a:r>
          </a:p>
        </p:txBody>
      </p:sp>
      <p:sp>
        <p:nvSpPr>
          <p:cNvPr id="87049" name="AutoShape 9"/>
          <p:cNvSpPr>
            <a:spLocks noChangeArrowheads="1"/>
          </p:cNvSpPr>
          <p:nvPr/>
        </p:nvSpPr>
        <p:spPr bwMode="auto">
          <a:xfrm>
            <a:off x="4953000" y="1524000"/>
            <a:ext cx="3276600" cy="22860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0" i="1">
                <a:solidFill>
                  <a:schemeClr val="tx1"/>
                </a:solidFill>
                <a:latin typeface="Arial" charset="0"/>
              </a:rPr>
              <a:t>УМНИЧКА!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7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7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87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" presetClass="exit" presetSubtype="1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7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87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xit" presetSubtype="10" fill="hold" grpId="3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7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87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1" presetClass="entr" presetSubtype="4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xit" presetSubtype="10" fill="hold" grpId="5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047"/>
                  </p:tgtEl>
                </p:cond>
              </p:nextCondLst>
            </p:seq>
          </p:childTnLst>
        </p:cTn>
      </p:par>
    </p:tnLst>
    <p:bldLst>
      <p:bldP spid="87048" grpId="0" animBg="1"/>
      <p:bldP spid="87048" grpId="1" animBg="1"/>
      <p:bldP spid="87048" grpId="2" animBg="1"/>
      <p:bldP spid="87048" grpId="3" animBg="1"/>
      <p:bldP spid="87048" grpId="4" animBg="1"/>
      <p:bldP spid="87048" grpId="5" animBg="1"/>
      <p:bldP spid="87049" grpId="0" animBg="1"/>
      <p:bldP spid="8704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fs00.infourok.ru/images/doc/103/121843/img16.jpg"/>
          <p:cNvPicPr>
            <a:picLocks noChangeAspect="1" noChangeArrowheads="1"/>
          </p:cNvPicPr>
          <p:nvPr/>
        </p:nvPicPr>
        <p:blipFill>
          <a:blip r:embed="rId2" cstate="print"/>
          <a:srcRect l="12811" t="-231" r="66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pcy;&amp;ocy;&amp;khcy;&amp;ucy;&amp;dcy;&amp;iecy;&amp;ncy;&amp;icy;&amp;iecy; &amp;Zcy;&amp;acy;&amp;pcy;&amp;icy;&amp;scy;&amp;icy; &amp;scy; &amp;mcy;&amp;iecy;&amp;tcy;&amp;kcy;&amp;ocy;&amp;jcy; &amp;pcy;&amp;ocy;&amp;khcy;&amp;ucy;&amp;dcy;&amp;iecy;&amp;ncy;&amp;icy;&amp;iecy; &amp;vcy;&amp;scy;&amp;iocy; &amp;ocy; &amp;tcy;&amp;ocy;&amp;mcy; &amp;kcy;&amp;acy;&amp;kcy; &amp;zhcy;&amp;icy;&amp;tcy;&amp;softcy; &amp;zcy;&amp;dcy;&amp;ocy;&amp;rcy;&amp;ocy;&amp;vcy;&amp;ocy;&amp;jcy; &amp;zhcy;&amp;icy;&amp;zcy;&amp;ncy;&amp;softcy;&amp;yu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04864"/>
            <a:ext cx="6264696" cy="443749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Рефлексивный экран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00192" y="3501008"/>
            <a:ext cx="2664296" cy="3168352"/>
          </a:xfrm>
        </p:spPr>
        <p:txBody>
          <a:bodyPr>
            <a:normAutofit/>
          </a:bodyPr>
          <a:lstStyle/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научился…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меня получилось 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смог…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 попробую…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захотелось…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1412776"/>
            <a:ext cx="34563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сегодня я узнал…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было интересно…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было трудно…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я выполнял задания…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я понял, что…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484784"/>
            <a:ext cx="5112568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Задание на «3»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§ 23 прочитать и пересказать.</a:t>
            </a:r>
          </a:p>
          <a:p>
            <a:endParaRPr lang="ru-RU" dirty="0"/>
          </a:p>
        </p:txBody>
      </p:sp>
      <p:pic>
        <p:nvPicPr>
          <p:cNvPr id="14338" name="Picture 2" descr="http://uch.znate.ru/tw_files2/urls_8/16/d-15156/15156_html_3077ec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2699792" cy="27706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419872" y="2924944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Задание на «4»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§ 23, § 24 (стр.90-91) прочитать и пересказать.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4371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Задание на «5»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§ 23, § 24 (стр.90-91) прочитать и пересказать.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Найти в интернете информацию о названии более высоких слоев атмосферы и их характеристиках.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humbs.dreamstime.com/z/smiling-balls-8989849.jpg"/>
          <p:cNvPicPr>
            <a:picLocks noChangeAspect="1" noChangeArrowheads="1"/>
          </p:cNvPicPr>
          <p:nvPr/>
        </p:nvPicPr>
        <p:blipFill>
          <a:blip r:embed="rId3" cstate="print"/>
          <a:srcRect r="8109"/>
          <a:stretch>
            <a:fillRect/>
          </a:stretch>
        </p:blipFill>
        <p:spPr bwMode="auto">
          <a:xfrm>
            <a:off x="5004048" y="2492896"/>
            <a:ext cx="3888432" cy="396044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59632" y="1700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9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Mistral" pitchFamily="66" charset="0"/>
              </a:rPr>
              <a:t>СПАСИБО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 урока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углубить знания об атмосфере, изучить состав воздуха, строение атмосферы и характеристики слоев, значение атмосферы для природы Земли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универсальные учебные действия: умение самостоятельно ставить цели и планировать работу, работать с учебником, заполнять таблицы, анализировать, сравнивать;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воспитательные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продолжить формирование экологического мышления и интереса к естественным наукам, развивать умение работать в парах, давать оценку работы товарищей и самооценку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8382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Литература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География . Землеведение В.П. Дронов, Л.Е. Савельева – Дрофа, 2011 год.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Интернет – ресурсы.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131840" y="2420888"/>
            <a:ext cx="2304256" cy="1800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ИЗУЧЕНИЯ НОВОГО МАТЕРИАЛА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19217815">
            <a:off x="5176202" y="2082684"/>
            <a:ext cx="1152128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716016" y="548680"/>
            <a:ext cx="4176464" cy="1298377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АТМОСФЕРА – ВОЗДУШНАЯ ОБОЛОЧКА ЗЕМЛИ</a:t>
            </a:r>
          </a:p>
        </p:txBody>
      </p:sp>
      <p:sp>
        <p:nvSpPr>
          <p:cNvPr id="8" name="Овал 7"/>
          <p:cNvSpPr/>
          <p:nvPr/>
        </p:nvSpPr>
        <p:spPr>
          <a:xfrm>
            <a:off x="5220072" y="4293096"/>
            <a:ext cx="3816424" cy="519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 АТМОСФЕРЫ</a:t>
            </a:r>
          </a:p>
        </p:txBody>
      </p:sp>
      <p:sp>
        <p:nvSpPr>
          <p:cNvPr id="9" name="Овал 8"/>
          <p:cNvSpPr/>
          <p:nvPr/>
        </p:nvSpPr>
        <p:spPr>
          <a:xfrm>
            <a:off x="107504" y="4365104"/>
            <a:ext cx="4211960" cy="90886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ЗНАЧЕНИЕ АТМОСФЕРЫ ДЛЯ НАШЕЙ ПЛАНЕТЫ</a:t>
            </a:r>
          </a:p>
        </p:txBody>
      </p:sp>
      <p:sp>
        <p:nvSpPr>
          <p:cNvPr id="10" name="Овал 9"/>
          <p:cNvSpPr/>
          <p:nvPr/>
        </p:nvSpPr>
        <p:spPr>
          <a:xfrm>
            <a:off x="4067944" y="5373216"/>
            <a:ext cx="4248472" cy="519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АТМОСФЕРЫ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1268760"/>
            <a:ext cx="4104456" cy="519351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АТМОСФЕРЫ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58518">
            <a:off x="1960408" y="3641700"/>
            <a:ext cx="1152128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3105071">
            <a:off x="2083609" y="2076212"/>
            <a:ext cx="1152128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34616">
            <a:off x="5481721" y="3625468"/>
            <a:ext cx="1152128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3496334">
            <a:off x="4130098" y="4570485"/>
            <a:ext cx="1152128" cy="504056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11960" y="1556792"/>
            <a:ext cx="4716016" cy="396044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М. В. Ломоносов 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(1711 – 1765)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– первый русский учёный-естествоиспытатель мирового значения, энциклопедист, химик и физик. 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Предложил термин атмосфера.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7410" name="Picture 2" descr="http://www.universalrus.ru/sites/default/files/4939.jpg"/>
          <p:cNvPicPr>
            <a:picLocks noChangeAspect="1" noChangeArrowheads="1"/>
          </p:cNvPicPr>
          <p:nvPr/>
        </p:nvPicPr>
        <p:blipFill>
          <a:blip r:embed="rId2" cstate="print"/>
          <a:srcRect l="4481" t="1250" r="4411" b="2500"/>
          <a:stretch>
            <a:fillRect/>
          </a:stretch>
        </p:blipFill>
        <p:spPr bwMode="auto">
          <a:xfrm>
            <a:off x="467544" y="692696"/>
            <a:ext cx="3879080" cy="4896544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oxarc.com/c-blog/wp-content/uploads/2014/12/Nature-Background-Cirrostratus-Tightens-the-Sky.jpg"/>
          <p:cNvPicPr>
            <a:picLocks noChangeAspect="1" noChangeArrowheads="1"/>
          </p:cNvPicPr>
          <p:nvPr/>
        </p:nvPicPr>
        <p:blipFill>
          <a:blip r:embed="rId2" cstate="print"/>
          <a:srcRect r="10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Диаграмма состава воздуха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1600" y="2060848"/>
          <a:ext cx="7128792" cy="429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Прямая со стрелкой 15"/>
          <p:cNvCxnSpPr/>
          <p:nvPr/>
        </p:nvCxnSpPr>
        <p:spPr>
          <a:xfrm flipH="1">
            <a:off x="6228184" y="2420888"/>
            <a:ext cx="93610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164288" y="2420888"/>
            <a:ext cx="7200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64288" y="2060848"/>
            <a:ext cx="768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АЗОТ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1763688" y="2276872"/>
            <a:ext cx="64807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83568" y="2276872"/>
            <a:ext cx="10801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4572000" y="2132856"/>
            <a:ext cx="21602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88024" y="2132856"/>
            <a:ext cx="13681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39552" y="1916832"/>
            <a:ext cx="142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КИСЛОРОД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788024" y="1772816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ДРУГИЕ ГАЗЫ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267744" y="1556792"/>
            <a:ext cx="175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УГЛЕКИСЛЫЙ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 ГАЗ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Кислород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5-bal.ru/pars_docs/refs/34/33193/33193_html_42af3d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204864"/>
            <a:ext cx="3888432" cy="3353592"/>
          </a:xfrm>
          <a:prstGeom prst="rect">
            <a:avLst/>
          </a:prstGeom>
          <a:noFill/>
        </p:spPr>
      </p:pic>
      <p:pic>
        <p:nvPicPr>
          <p:cNvPr id="54274" name="Picture 2" descr="http://world.epolotsk.com/image/101415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916832"/>
            <a:ext cx="2915816" cy="3786673"/>
          </a:xfrm>
          <a:prstGeom prst="rect">
            <a:avLst/>
          </a:prstGeom>
          <a:noFill/>
        </p:spPr>
      </p:pic>
      <p:pic>
        <p:nvPicPr>
          <p:cNvPr id="6" name="Рисунок 5" descr="Безымянный.png"/>
          <p:cNvPicPr>
            <a:picLocks noChangeAspect="1"/>
          </p:cNvPicPr>
          <p:nvPr/>
        </p:nvPicPr>
        <p:blipFill>
          <a:blip r:embed="rId5" cstate="print"/>
          <a:srcRect b="2441"/>
          <a:stretch>
            <a:fillRect/>
          </a:stretch>
        </p:blipFill>
        <p:spPr>
          <a:xfrm>
            <a:off x="1115616" y="1844824"/>
            <a:ext cx="1944216" cy="41670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5856" y="1556792"/>
            <a:ext cx="5581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Качественный состав воздуха можно доказать в следующем опыте.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19872" y="299695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Сжигают фосфор под колоколом.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этом вода в колоколе поднимается на 1/5, так как при горении фосфора расходуется только кислород, азот в реакцию не вступает.</a:t>
            </a:r>
            <a:r>
              <a:rPr lang="ru-RU" sz="2000" dirty="0" smtClean="0"/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Вода в колоколе поднялась на 1/5 часть, значит на 20%, а точнее – 21%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5373216"/>
            <a:ext cx="18558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Джозеф Пристли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(1733 – 1804)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>
            <a:hlinkClick r:id="rId6" action="ppaction://hlinksldjump"/>
          </p:cNvPr>
          <p:cNvSpPr/>
          <p:nvPr/>
        </p:nvSpPr>
        <p:spPr>
          <a:xfrm>
            <a:off x="323528" y="6165304"/>
            <a:ext cx="576064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778098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Азот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4968552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Даниэль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Резерфорд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(1749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1819)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шотландский химик, ботаник и врач.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Впервые описал газ азот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(1772). Азот в переводе значит «безжизненный».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0" name="Picture 4" descr="Джозеф Блэ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772816"/>
            <a:ext cx="3240360" cy="3960440"/>
          </a:xfrm>
          <a:prstGeom prst="rect">
            <a:avLst/>
          </a:prstGeom>
          <a:noFill/>
        </p:spPr>
      </p:pic>
      <p:sp>
        <p:nvSpPr>
          <p:cNvPr id="5" name="Стрелка влево 4">
            <a:hlinkClick r:id="rId3" action="ppaction://hlinksldjump"/>
          </p:cNvPr>
          <p:cNvSpPr/>
          <p:nvPr/>
        </p:nvSpPr>
        <p:spPr>
          <a:xfrm>
            <a:off x="323528" y="6165304"/>
            <a:ext cx="576064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Углекислый газ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427984" y="1600201"/>
            <a:ext cx="4176464" cy="161277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Жан-Батист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Жозеф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Фурье (1768 – 1830)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французский математик и физик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3717032"/>
            <a:ext cx="4788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Впервые изложил идею о механизме парникового эффекта (1827) 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статье «Записка о температурах земного шара и других планет», в которой он рассматривал различные механизмы формирования климата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Земли.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8" name="Picture 6" descr="http://file2.answcdn.com/answ-cld/image/upload/w_760,c_fill,g_faces:center,fl_lossy,q_60/v1400882197/tqizbmznbsscxzjn0n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1560" y="1628800"/>
            <a:ext cx="3384376" cy="3820783"/>
          </a:xfrm>
          <a:prstGeom prst="rect">
            <a:avLst/>
          </a:prstGeom>
          <a:noFill/>
        </p:spPr>
      </p:pic>
      <p:sp>
        <p:nvSpPr>
          <p:cNvPr id="7" name="Стрелка влево 6">
            <a:hlinkClick r:id="rId3" action="ppaction://hlinksldjump"/>
          </p:cNvPr>
          <p:cNvSpPr/>
          <p:nvPr/>
        </p:nvSpPr>
        <p:spPr>
          <a:xfrm>
            <a:off x="323528" y="6165304"/>
            <a:ext cx="576064" cy="43204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ppt/theme/themeOverride2.xml><?xml version="1.0" encoding="utf-8"?>
<a:themeOverride xmlns:a="http://schemas.openxmlformats.org/drawingml/2006/main">
  <a:clrScheme name="Официальная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1370</TotalTime>
  <Words>938</Words>
  <Application>Microsoft Office PowerPoint</Application>
  <PresentationFormat>Экран (4:3)</PresentationFormat>
  <Paragraphs>212</Paragraphs>
  <Slides>30</Slides>
  <Notes>2</Notes>
  <HiddenSlides>4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Тема Office</vt:lpstr>
      <vt:lpstr>Метро</vt:lpstr>
      <vt:lpstr>Обычная</vt:lpstr>
      <vt:lpstr>1_Обычная</vt:lpstr>
      <vt:lpstr>2_Обычная</vt:lpstr>
      <vt:lpstr>3_Обычная</vt:lpstr>
      <vt:lpstr>Справедливость</vt:lpstr>
      <vt:lpstr>Трек</vt:lpstr>
      <vt:lpstr>Открытая</vt:lpstr>
      <vt:lpstr>Слайд 1</vt:lpstr>
      <vt:lpstr> «Атмосфера, ее состав, строение и значение»  Урок географии в 6 классе  </vt:lpstr>
      <vt:lpstr>Цели урока</vt:lpstr>
      <vt:lpstr>Слайд 4</vt:lpstr>
      <vt:lpstr>Слайд 5</vt:lpstr>
      <vt:lpstr>Диаграмма состава воздуха</vt:lpstr>
      <vt:lpstr>Кислород</vt:lpstr>
      <vt:lpstr>Азот</vt:lpstr>
      <vt:lpstr>Углекислый газ</vt:lpstr>
      <vt:lpstr>Примеси воздуха</vt:lpstr>
      <vt:lpstr>Строение атмосферы</vt:lpstr>
      <vt:lpstr>Строение атмосферы</vt:lpstr>
      <vt:lpstr>Решение задач</vt:lpstr>
      <vt:lpstr>ЗНАЧЕНИЕ АТМОСФЕРЫ</vt:lpstr>
      <vt:lpstr>Ребусы </vt:lpstr>
      <vt:lpstr>А какие вы знаете приборы для изучения атмосферы?</vt:lpstr>
      <vt:lpstr>Закрепление  изученного материала</vt:lpstr>
      <vt:lpstr>Слайд 18</vt:lpstr>
      <vt:lpstr> </vt:lpstr>
      <vt:lpstr> </vt:lpstr>
      <vt:lpstr>Слайд 21</vt:lpstr>
      <vt:lpstr> </vt:lpstr>
      <vt:lpstr>Слайд 23</vt:lpstr>
      <vt:lpstr> </vt:lpstr>
      <vt:lpstr>Слайд 25</vt:lpstr>
      <vt:lpstr>Рефлексия</vt:lpstr>
      <vt:lpstr>Рефлексивный экран </vt:lpstr>
      <vt:lpstr>Домашнее задание</vt:lpstr>
      <vt:lpstr>СПАСИБО ЗА ВНИМАНИЕ! 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Batya</dc:creator>
  <cp:lastModifiedBy>Batya</cp:lastModifiedBy>
  <cp:revision>121</cp:revision>
  <dcterms:created xsi:type="dcterms:W3CDTF">2016-01-31T08:26:33Z</dcterms:created>
  <dcterms:modified xsi:type="dcterms:W3CDTF">2016-02-10T18:54:33Z</dcterms:modified>
</cp:coreProperties>
</file>