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67" r:id="rId4"/>
    <p:sldId id="269" r:id="rId5"/>
    <p:sldId id="270" r:id="rId6"/>
    <p:sldId id="271" r:id="rId7"/>
    <p:sldId id="272" r:id="rId8"/>
    <p:sldId id="288" r:id="rId9"/>
    <p:sldId id="287" r:id="rId10"/>
    <p:sldId id="276" r:id="rId11"/>
    <p:sldId id="277" r:id="rId12"/>
    <p:sldId id="290" r:id="rId13"/>
    <p:sldId id="289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75" r:id="rId23"/>
    <p:sldId id="278" r:id="rId24"/>
    <p:sldId id="26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3" d="100"/>
          <a:sy n="63" d="100"/>
        </p:scale>
        <p:origin x="1403" y="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87B740-A8A6-4572-8B9B-1237379EB8E1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EA1328-B626-4E4D-8CF7-3F56F4523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5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EA1328-B626-4E4D-8CF7-3F56F45231C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D8ED-AB76-4540-AF86-669A764E771C}" type="datetimeFigureOut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241B-7E73-4D76-8B72-1C8B052A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72DB-2F44-43D0-996B-98ED52A4F902}" type="datetimeFigureOut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7BA8-6E69-411F-817F-936C67DB2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ECEC-CA29-47C2-AAB5-8624C816DD51}" type="datetimeFigureOut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0F56-7ADA-4596-B97F-1ABC99B16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B9EA2-E9CD-407B-B4BA-DFBFDD41C99C}" type="datetimeFigureOut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F1A2-4D45-4533-BD59-604599A7C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56269-92D2-40B8-BFFC-D327EAE3B9CA}" type="datetimeFigureOut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B1F0-A7C1-46B9-8860-FE98286DC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A92F-DC3F-4426-BC02-A7F9B54F9550}" type="datetimeFigureOut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CD2F-5CF0-49FF-85F4-BD12D581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7E02-1761-41C0-933B-DA7931E3823D}" type="datetimeFigureOut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E233-7FB4-48FE-8A2F-126605409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C7DA-7A9B-435E-A7B8-2DC49B39B72F}" type="datetimeFigureOut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2B3C-48F9-4F5A-8850-8BC80F5C3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8EAE-0B53-4415-97CF-B9CAECD32DDE}" type="datetimeFigureOut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13C4-3796-4DDD-BA8D-603D5DDC8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0261-F339-4129-BAE7-52668EB79596}" type="datetimeFigureOut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0B83-8F91-46F4-98F7-341EC4B5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5589-05B5-455A-AE91-C22CE081F862}" type="datetimeFigureOut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2FDE-C035-4809-B429-988C8508A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1EB4D4-C84B-4059-AC5C-4ADEFFD56366}" type="datetimeFigureOut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AB97B-1176-48E4-95C2-6080FBD7B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40324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Детский </a:t>
            </a:r>
            <a:r>
              <a:rPr lang="ru-RU" sz="2400" dirty="0"/>
              <a:t>сад  №170 </a:t>
            </a:r>
            <a:br>
              <a:rPr lang="ru-RU" sz="2400" dirty="0"/>
            </a:br>
            <a:r>
              <a:rPr lang="ru-RU" sz="2400"/>
              <a:t>ОАО </a:t>
            </a:r>
            <a:r>
              <a:rPr lang="ru-RU" sz="2400" smtClean="0"/>
              <a:t>«РЖД»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обучению грамоте детей старшего дошкольного возраста</a:t>
            </a:r>
            <a:endParaRPr lang="en-US" dirty="0" smtClean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797152"/>
            <a:ext cx="6840760" cy="1080120"/>
          </a:xfrm>
        </p:spPr>
        <p:txBody>
          <a:bodyPr rtlCol="0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Учитель–логопед:  Мотина Дарья Николаевна</a:t>
            </a:r>
            <a:endParaRPr lang="en-US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001000" cy="5616624"/>
          </a:xfrm>
        </p:spPr>
        <p:txBody>
          <a:bodyPr/>
          <a:lstStyle/>
          <a:p>
            <a:pPr marL="0" indent="0" algn="ctr">
              <a:buNone/>
            </a:pPr>
            <a:endParaRPr lang="ru-RU" sz="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Знакомство с буквой</a:t>
            </a:r>
          </a:p>
          <a:p>
            <a:pPr marL="0" indent="0" algn="ctr">
              <a:buNone/>
            </a:pPr>
            <a:endParaRPr lang="ru-RU" sz="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Рассматривание,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сравнение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 предметами окружающей действительности (на что буква похожа)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Выделение ее элементов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Прослушивание стихотворения о букве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Прорисовывание буквы пальцем в воздухе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Прорисовывание буквы на листке по образцу, выкладывание буквы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Чтение слогов с изучаемой буквой развитие слогового чтения)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DSC04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2145" y="1958611"/>
            <a:ext cx="5256584" cy="3942438"/>
          </a:xfrm>
          <a:prstGeom prst="rect">
            <a:avLst/>
          </a:prstGeom>
        </p:spPr>
      </p:pic>
      <p:pic>
        <p:nvPicPr>
          <p:cNvPr id="5" name="Рисунок 4" descr="DSC046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140968"/>
            <a:ext cx="4751512" cy="35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001000" cy="576064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Запоминание образа буквы можно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организовать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использованием различных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анализаторов: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800" dirty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Написать букву в воздухе, на столе;</a:t>
            </a:r>
          </a:p>
          <a:p>
            <a:pPr lvl="0">
              <a:spcBef>
                <a:spcPts val="0"/>
              </a:spcBef>
            </a:pPr>
            <a:endParaRPr lang="ru-RU" sz="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Выложить печатную букву из карандашей, счётных палочек, шнурков, верёвочек;</a:t>
            </a:r>
          </a:p>
          <a:p>
            <a:pPr lvl="0">
              <a:spcBef>
                <a:spcPts val="0"/>
              </a:spcBef>
            </a:pPr>
            <a:endParaRPr lang="ru-RU" sz="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Написать букву пальчиком на манке или другой мелкой крупе;</a:t>
            </a:r>
          </a:p>
          <a:p>
            <a:pPr lvl="0">
              <a:spcBef>
                <a:spcPts val="0"/>
              </a:spcBef>
            </a:pPr>
            <a:endParaRPr lang="ru-RU" sz="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Выложить букву из крупных и мелких пуговиц, бусинок;</a:t>
            </a:r>
          </a:p>
          <a:p>
            <a:pPr lvl="0">
              <a:spcBef>
                <a:spcPts val="0"/>
              </a:spcBef>
            </a:pPr>
            <a:endParaRPr lang="ru-RU" sz="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800" dirty="0">
                <a:solidFill>
                  <a:srgbClr val="C00000"/>
                </a:solidFill>
                <a:latin typeface="Arial Black" pitchFamily="34" charset="0"/>
              </a:rPr>
              <a:t>Ф</a:t>
            </a: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асоли и другие мелкие предметы;</a:t>
            </a:r>
          </a:p>
          <a:p>
            <a:pPr lvl="0">
              <a:spcBef>
                <a:spcPts val="0"/>
              </a:spcBef>
            </a:pPr>
            <a:endParaRPr lang="ru-RU" sz="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Вырывать из бумаги образ буквы;</a:t>
            </a:r>
          </a:p>
          <a:p>
            <a:pPr lvl="0">
              <a:spcBef>
                <a:spcPts val="0"/>
              </a:spcBef>
            </a:pPr>
            <a:endParaRPr lang="ru-RU" sz="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Получить в подарок букву;</a:t>
            </a:r>
          </a:p>
          <a:p>
            <a:pPr lvl="0">
              <a:spcBef>
                <a:spcPts val="0"/>
              </a:spcBef>
            </a:pPr>
            <a:endParaRPr lang="ru-RU" sz="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Угостить фигурным печеньем в виде буквы;</a:t>
            </a:r>
          </a:p>
          <a:p>
            <a:pPr lvl="0">
              <a:spcBef>
                <a:spcPts val="0"/>
              </a:spcBef>
            </a:pPr>
            <a:endParaRPr lang="ru-RU" sz="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Вылепить из пластилина, теста;</a:t>
            </a:r>
          </a:p>
          <a:p>
            <a:pPr lvl="0">
              <a:spcBef>
                <a:spcPts val="0"/>
              </a:spcBef>
            </a:pPr>
            <a:endParaRPr lang="ru-RU" sz="5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Написать на плакате букву разных размеров, разного цвета;</a:t>
            </a:r>
          </a:p>
          <a:p>
            <a:pPr lvl="0">
              <a:spcBef>
                <a:spcPts val="0"/>
              </a:spcBef>
            </a:pPr>
            <a:endParaRPr lang="ru-RU" sz="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Выбрать (подчеркнуть) нужную букву в тексте.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92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о обучению грамоте\Фотки\DSC04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3643338" cy="2732504"/>
          </a:xfrm>
          <a:prstGeom prst="rect">
            <a:avLst/>
          </a:prstGeom>
          <a:noFill/>
        </p:spPr>
      </p:pic>
      <p:pic>
        <p:nvPicPr>
          <p:cNvPr id="1027" name="Picture 3" descr="F:\по обучению грамоте\Фотки\DSC04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85794"/>
            <a:ext cx="3619526" cy="2714644"/>
          </a:xfrm>
          <a:prstGeom prst="rect">
            <a:avLst/>
          </a:prstGeom>
          <a:noFill/>
        </p:spPr>
      </p:pic>
      <p:pic>
        <p:nvPicPr>
          <p:cNvPr id="1028" name="Picture 4" descr="F:\по обучению грамоте\Фотки\DSC04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429000"/>
            <a:ext cx="3857652" cy="2893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0010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Структура НОД</a:t>
            </a:r>
          </a:p>
          <a:p>
            <a:pPr marL="0" indent="0" algn="ctr">
              <a:buNone/>
            </a:pPr>
            <a:endParaRPr lang="ru-RU" sz="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188913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1. Организационный момент</a:t>
            </a:r>
          </a:p>
          <a:p>
            <a:pPr marL="188913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2. Знакомство и работа со звуком</a:t>
            </a:r>
          </a:p>
          <a:p>
            <a:pPr marL="188913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3. </a:t>
            </a:r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Физминутка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marL="188913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4. Знакомство и работа с буквой</a:t>
            </a:r>
          </a:p>
          <a:p>
            <a:pPr marL="188913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(печатание и выкладывание буквы)</a:t>
            </a:r>
          </a:p>
          <a:p>
            <a:pPr marL="188913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5. Итог занятия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920880" cy="4525963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b="1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4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Игры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4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по </a:t>
            </a:r>
            <a:r>
              <a:rPr lang="ru-RU" sz="44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обучению </a:t>
            </a:r>
            <a:endParaRPr lang="ru-RU" sz="4400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4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грамоте</a:t>
            </a:r>
            <a:endParaRPr lang="ru-RU" sz="4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6094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01000" cy="648072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Какая буква выглянула в окошко?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4" name="Picture 3" descr="adalin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840760" cy="468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1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01000" cy="576064"/>
          </a:xfrm>
        </p:spPr>
        <p:txBody>
          <a:bodyPr/>
          <a:lstStyle/>
          <a:p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«Какое </a:t>
            </a: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слово </a:t>
            </a: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спряталось?»</a:t>
            </a:r>
            <a:r>
              <a:rPr lang="ru-RU" sz="32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2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</a:br>
            <a:endParaRPr lang="ru-RU" sz="3200" dirty="0">
              <a:ln w="10541" cmpd="sng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Picture 5" descr="C:\Users\root\Pictures\i2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root\Pictures\i24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r="21185"/>
          <a:stretch/>
        </p:blipFill>
        <p:spPr bwMode="auto">
          <a:xfrm>
            <a:off x="3707904" y="1822804"/>
            <a:ext cx="1327426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root\Pictures\i20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4"/>
          <a:stretch/>
        </p:blipFill>
        <p:spPr bwMode="auto">
          <a:xfrm>
            <a:off x="6084168" y="1930754"/>
            <a:ext cx="18571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0"/>
          <p:cNvSpPr txBox="1">
            <a:spLocks/>
          </p:cNvSpPr>
          <p:nvPr/>
        </p:nvSpPr>
        <p:spPr bwMode="auto">
          <a:xfrm>
            <a:off x="1043607" y="3861048"/>
            <a:ext cx="689769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600" dirty="0" smtClean="0"/>
              <a:t>Ш      А       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6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«Допиши букву»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3" descr="adalin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556792"/>
            <a:ext cx="7940354" cy="3456384"/>
          </a:xfrm>
          <a:ln/>
        </p:spPr>
      </p:pic>
    </p:spTree>
    <p:extLst>
      <p:ext uri="{BB962C8B-B14F-4D97-AF65-F5344CB8AC3E}">
        <p14:creationId xmlns:p14="http://schemas.microsoft.com/office/powerpoint/2010/main" val="5957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010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«Составь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слово из букв разрезной азбуки, магнитных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букв»</a:t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07684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8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Лепим буквы из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пластилина,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выкладываем из шнурков, веревочек, пуговиц</a:t>
            </a:r>
          </a:p>
        </p:txBody>
      </p:sp>
      <p:pic>
        <p:nvPicPr>
          <p:cNvPr id="5" name="Picture 3" descr="Image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1"/>
            <a:ext cx="5472608" cy="39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Рисунок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50099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исунок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28872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Рисунок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270827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Рисунок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35756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Рисунок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97" y="396716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Рисунок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38626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Рисунок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14" y="408146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001000" cy="4968552"/>
          </a:xfrm>
        </p:spPr>
        <p:txBody>
          <a:bodyPr/>
          <a:lstStyle/>
          <a:p>
            <a:pPr algn="ctr">
              <a:lnSpc>
                <a:spcPct val="120000"/>
              </a:lnSpc>
              <a:buNone/>
            </a:pPr>
            <a:endParaRPr lang="ru-RU" sz="1400" b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Обучение </a:t>
            </a:r>
            <a:r>
              <a:rPr lang="ru-RU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грамоте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 детском саду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- это целенаправленный, систематический процесс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по подготовке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к </a:t>
            </a:r>
            <a:r>
              <a:rPr lang="ru-RU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овладению письмом и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чтением</a:t>
            </a:r>
            <a:endParaRPr lang="ru-RU" dirty="0"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2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Arial Black" pitchFamily="34" charset="0"/>
              </a:rPr>
              <a:t>«Зашифрованное слово»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650" y="4149080"/>
            <a:ext cx="7712968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С   Л   О   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700808"/>
            <a:ext cx="5168876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  <a:cs typeface="+mn-cs"/>
              </a:rPr>
              <a:t>С   Л   Н   О</a:t>
            </a:r>
            <a:endParaRPr lang="ru-RU" sz="5400" dirty="0">
              <a:solidFill>
                <a:srgbClr val="0070C0"/>
              </a:solidFill>
              <a:latin typeface="Arial Black" pitchFamily="34" charset="0"/>
              <a:cs typeface="+mn-cs"/>
            </a:endParaRPr>
          </a:p>
          <a:p>
            <a:pPr lvl="0" algn="ctr">
              <a:spcBef>
                <a:spcPct val="20000"/>
              </a:spcBef>
            </a:pPr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  <a:cs typeface="+mn-cs"/>
              </a:rPr>
              <a:t>1   2    4   3</a:t>
            </a:r>
            <a:endParaRPr lang="ru-RU" sz="5400" dirty="0">
              <a:solidFill>
                <a:srgbClr val="0070C0"/>
              </a:solidFill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4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«Найди дом для животных»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9155"/>
          <a:stretch/>
        </p:blipFill>
        <p:spPr bwMode="auto">
          <a:xfrm>
            <a:off x="827584" y="1340768"/>
            <a:ext cx="7488832" cy="470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6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00100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 концу подготовительной группы дети умеют:</a:t>
            </a:r>
          </a:p>
          <a:p>
            <a:pPr marL="0" indent="0" algn="ctr">
              <a:buNone/>
            </a:pPr>
            <a:endParaRPr lang="ru-RU" sz="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4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Различить звуки: гласные -согласные, твердые - мягкие, звонкие – глухие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Определять место заданного звука в слове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Записывать звуки, слова, предложения условными обозначениями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Делить слова на слоги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Проводить фонетический, слоговой анализ и синтез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Соотносить звук и букву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Печатать и читать слоги, слова и предложения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7856984" cy="424847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2800" b="1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smtClean="0">
                <a:solidFill>
                  <a:srgbClr val="C00000"/>
                </a:solidFill>
                <a:latin typeface="Arial Black" pitchFamily="34" charset="0"/>
              </a:rPr>
              <a:t>Обучение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грамоте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–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ответственный период в жизни ребенка.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И то, насколько благополучно он будет проходить, во многом зависит от нас, нашего терпения и доброжелательности. 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4"/>
          <p:cNvSpPr>
            <a:spLocks noGrp="1"/>
          </p:cNvSpPr>
          <p:nvPr>
            <p:ph type="title"/>
          </p:nvPr>
        </p:nvSpPr>
        <p:spPr>
          <a:xfrm>
            <a:off x="571500" y="1341438"/>
            <a:ext cx="8001000" cy="3167062"/>
          </a:xfrm>
        </p:spPr>
        <p:txBody>
          <a:bodyPr/>
          <a:lstStyle/>
          <a:p>
            <a:r>
              <a:rPr lang="ru-RU" sz="6000" b="1" smtClean="0">
                <a:latin typeface="Arial Black" pitchFamily="34" charset="0"/>
              </a:rPr>
              <a:t>Спасибо </a:t>
            </a:r>
            <a:br>
              <a:rPr lang="ru-RU" sz="6000" b="1" smtClean="0">
                <a:latin typeface="Arial Black" pitchFamily="34" charset="0"/>
              </a:rPr>
            </a:br>
            <a:r>
              <a:rPr lang="ru-RU" sz="6000" b="1" smtClean="0">
                <a:latin typeface="Arial Black" pitchFamily="34" charset="0"/>
              </a:rPr>
              <a:t>за внимание!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80920" cy="5400600"/>
          </a:xfrm>
        </p:spPr>
        <p:txBody>
          <a:bodyPr/>
          <a:lstStyle/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Основные компоненты, которые входят в процесс обучения грамоте:</a:t>
            </a:r>
          </a:p>
          <a:p>
            <a:pPr marL="0" lvl="0" indent="0">
              <a:buNone/>
            </a:pPr>
            <a:endParaRPr lang="ru-RU" sz="2000" dirty="0">
              <a:latin typeface="Arial Black" pitchFamily="34" charset="0"/>
            </a:endParaRPr>
          </a:p>
          <a:p>
            <a:pPr lvl="0">
              <a:lnSpc>
                <a:spcPct val="114000"/>
              </a:lnSpc>
            </a:pPr>
            <a:r>
              <a:rPr lang="ru-RU" sz="2400" dirty="0" err="1" smtClean="0">
                <a:solidFill>
                  <a:srgbClr val="C00000"/>
                </a:solidFill>
                <a:latin typeface="Arial Black" pitchFamily="34" charset="0"/>
              </a:rPr>
              <a:t>Сформированность</a:t>
            </a:r>
            <a:r>
              <a:rPr lang="ru-RU" sz="2400" u="sng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u="sng" dirty="0">
                <a:solidFill>
                  <a:srgbClr val="C00000"/>
                </a:solidFill>
                <a:latin typeface="Arial Black" pitchFamily="34" charset="0"/>
              </a:rPr>
              <a:t>звуковой стороны </a:t>
            </a:r>
            <a:r>
              <a:rPr lang="ru-RU" sz="2400" u="sng" dirty="0" smtClean="0">
                <a:solidFill>
                  <a:srgbClr val="C00000"/>
                </a:solidFill>
                <a:latin typeface="Arial Black" pitchFamily="34" charset="0"/>
              </a:rPr>
              <a:t>речи;</a:t>
            </a:r>
          </a:p>
          <a:p>
            <a:pPr lvl="0">
              <a:lnSpc>
                <a:spcPct val="114000"/>
              </a:lnSpc>
            </a:pP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lnSpc>
                <a:spcPct val="114000"/>
              </a:lnSpc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Полная </a:t>
            </a:r>
            <a:r>
              <a:rPr lang="ru-RU" sz="2400" dirty="0" err="1">
                <a:solidFill>
                  <a:srgbClr val="C00000"/>
                </a:solidFill>
                <a:latin typeface="Arial Black" pitchFamily="34" charset="0"/>
              </a:rPr>
              <a:t>сформированность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u="sng" dirty="0">
                <a:solidFill>
                  <a:srgbClr val="C00000"/>
                </a:solidFill>
                <a:latin typeface="Arial Black" pitchFamily="34" charset="0"/>
              </a:rPr>
              <a:t>фонематических </a:t>
            </a:r>
            <a:r>
              <a:rPr lang="ru-RU" sz="2400" u="sng" dirty="0" smtClean="0">
                <a:solidFill>
                  <a:srgbClr val="C00000"/>
                </a:solidFill>
                <a:latin typeface="Arial Black" pitchFamily="34" charset="0"/>
              </a:rPr>
              <a:t> процессов;</a:t>
            </a:r>
          </a:p>
          <a:p>
            <a:pPr lvl="0">
              <a:lnSpc>
                <a:spcPct val="114000"/>
              </a:lnSpc>
            </a:pP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lnSpc>
                <a:spcPct val="114000"/>
              </a:lnSpc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Готовность к </a:t>
            </a:r>
            <a:r>
              <a:rPr lang="ru-RU" sz="2400" u="sng" dirty="0">
                <a:solidFill>
                  <a:srgbClr val="C00000"/>
                </a:solidFill>
                <a:latin typeface="Arial Black" pitchFamily="34" charset="0"/>
              </a:rPr>
              <a:t>звукобуквенному анализу и синтезу звукового состава </a:t>
            </a:r>
            <a:r>
              <a:rPr lang="ru-RU" sz="2400" u="sng" dirty="0" smtClean="0">
                <a:solidFill>
                  <a:srgbClr val="C00000"/>
                </a:solidFill>
                <a:latin typeface="Arial Black" pitchFamily="34" charset="0"/>
              </a:rPr>
              <a:t>речи;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4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476673"/>
            <a:ext cx="8001000" cy="4752528"/>
          </a:xfrm>
        </p:spPr>
        <p:txBody>
          <a:bodyPr/>
          <a:lstStyle/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Подготовительный этап</a:t>
            </a:r>
          </a:p>
          <a:p>
            <a:pPr marL="0" indent="0" algn="ctr">
              <a:buNone/>
            </a:pPr>
            <a:endParaRPr lang="ru-RU" sz="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Работа с неречевыми звуками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Понятие «Звук»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Понятие «Слог»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Понятие «Слово»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Понятие                     «Предложение»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ru-RU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8" name="Рисунок 7" descr="DSC04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8711" y="2348880"/>
            <a:ext cx="4225289" cy="31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529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064896" cy="59046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Arial Black" pitchFamily="34" charset="0"/>
              </a:rPr>
              <a:t>I </a:t>
            </a: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этап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Знакомство с гласными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звуками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4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1. Характеристика звука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2. Выделение 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данного звука среди других звуков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с показом артикуляции, позднее без показа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)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. Выделение 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данного звука из ряда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слогов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4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. Выделение 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данного звука среди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слов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4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5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. Выделение 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слов из текста на заданный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звук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6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Обучение детей умению слышать и выделять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первый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звук в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слове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7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Обучение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детей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умению слышать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и выделять звук в конце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слова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8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Обучение детей умению слышать и выделять звук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 середине слова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9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. Звуковой анализ звукосочетаний типа: </a:t>
            </a:r>
            <a:r>
              <a:rPr lang="ru-RU" sz="2000" b="1" dirty="0" err="1" smtClean="0">
                <a:solidFill>
                  <a:srgbClr val="C00000"/>
                </a:solidFill>
                <a:latin typeface="Arial Black" pitchFamily="34" charset="0"/>
              </a:rPr>
              <a:t>ио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  <a:latin typeface="Arial Black" pitchFamily="34" charset="0"/>
              </a:rPr>
              <a:t>ауи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и </a:t>
            </a:r>
            <a:r>
              <a:rPr lang="ru-RU" sz="2000" b="1" dirty="0" err="1" smtClean="0">
                <a:solidFill>
                  <a:srgbClr val="C00000"/>
                </a:solidFill>
                <a:latin typeface="Arial Black" pitchFamily="34" charset="0"/>
              </a:rPr>
              <a:t>т.д</a:t>
            </a:r>
            <a:endParaRPr lang="ru-RU" sz="2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10. Называние слов на заданный звук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DSC04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40590">
            <a:off x="1468472" y="1246379"/>
            <a:ext cx="5544616" cy="4550707"/>
          </a:xfrm>
          <a:prstGeom prst="rect">
            <a:avLst/>
          </a:prstGeom>
        </p:spPr>
      </p:pic>
      <p:pic>
        <p:nvPicPr>
          <p:cNvPr id="5" name="Рисунок 4" descr="DSC04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4491548" cy="3825182"/>
          </a:xfrm>
          <a:prstGeom prst="rect">
            <a:avLst/>
          </a:prstGeom>
        </p:spPr>
      </p:pic>
      <p:pic>
        <p:nvPicPr>
          <p:cNvPr id="6" name="Рисунок 5" descr="DSC046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636912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97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001000" cy="59046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II этап. </a:t>
            </a:r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Знакомство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с согласными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звуками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3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Характеристика звука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2. Выделение 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данного звука среди других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звуков.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Выделение данного звука из ряда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слогов.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Выделение данного звука среди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слов.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5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Выделение слов из текста на заданный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звук.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6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Обучение детей умению слышать и выделять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звук в начале, конце, середине слова.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7. Составление слогов, слов на заданный звук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8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. Звуковой анализ слов: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обратные слоги;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прямые слоги;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односложные слова без стечения согласных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rgbClr val="C00000"/>
                </a:solidFill>
                <a:latin typeface="Arial Black" pitchFamily="34" charset="0"/>
              </a:rPr>
              <a:t>двусложные слова с прямыми открытыми </a:t>
            </a: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словами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rgbClr val="C00000"/>
                </a:solidFill>
                <a:latin typeface="Arial Black" pitchFamily="34" charset="0"/>
              </a:rPr>
              <a:t>односложные со стечением согласных</a:t>
            </a:r>
            <a:endParaRPr lang="ru-RU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rgbClr val="C00000"/>
                </a:solidFill>
                <a:latin typeface="Arial Black" pitchFamily="34" charset="0"/>
              </a:rPr>
              <a:t>двусложные со </a:t>
            </a: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стечением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rgbClr val="C00000"/>
                </a:solidFill>
                <a:latin typeface="Arial Black" pitchFamily="34" charset="0"/>
              </a:rPr>
              <a:t>трёхсложные с прямыми открытыми слогами</a:t>
            </a:r>
            <a:endParaRPr lang="ru-RU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spcBef>
                <a:spcPts val="0"/>
              </a:spcBef>
              <a:buFontTx/>
              <a:buChar char="-"/>
            </a:pPr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DSC04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688"/>
            <a:ext cx="3415383" cy="5877272"/>
          </a:xfrm>
          <a:prstGeom prst="rect">
            <a:avLst/>
          </a:prstGeom>
        </p:spPr>
      </p:pic>
      <p:pic>
        <p:nvPicPr>
          <p:cNvPr id="5" name="Рисунок 4" descr="DSC046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700808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25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920880" cy="547260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II этап.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Знакомство с согласными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звуками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Схема звукового анализа слова: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lnSpc>
                <a:spcPct val="14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назвать количество звуков в слове;</a:t>
            </a:r>
          </a:p>
          <a:p>
            <a:pPr lvl="0">
              <a:lnSpc>
                <a:spcPct val="14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назвать звуки по порядку;</a:t>
            </a:r>
          </a:p>
          <a:p>
            <a:pPr lvl="0">
              <a:lnSpc>
                <a:spcPct val="14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сколько в слове гласных звуков в слове? Назовите их по порядку;</a:t>
            </a:r>
          </a:p>
          <a:p>
            <a:pPr lvl="0">
              <a:lnSpc>
                <a:spcPct val="14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сколько согласных;</a:t>
            </a:r>
          </a:p>
          <a:p>
            <a:pPr lvl="0">
              <a:lnSpc>
                <a:spcPct val="140000"/>
              </a:lnSpc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назвать первый звук, последний,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третий.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DSC03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1"/>
            <a:ext cx="8781605" cy="54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71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З и м а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112" y="1124744"/>
            <a:ext cx="3533775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III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этап</a:t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Дифференциация звуков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484784"/>
            <a:ext cx="8001000" cy="4641379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Уточнение артикуляций и характеристик звуков, нахождение их сходства и различий.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Выделение заданного звука из ряда других звуков, слогов, слов (с выполнением конкретных заданий).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Определение наличия того или иного звука и его места в слове (с опорой на картинки).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Запись слогов, слов на изучаемые звуки.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Составление звуковых схем, слогов, слов.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TS101908704</Template>
  <TotalTime>701</TotalTime>
  <Words>746</Words>
  <Application>Microsoft Office PowerPoint</Application>
  <PresentationFormat>Экран (4:3)</PresentationFormat>
  <Paragraphs>171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TS101908704</vt:lpstr>
      <vt:lpstr>Детский сад  №170  ОАО «РЖД»  Подготовка  к обучению грамоте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 и м а</vt:lpstr>
      <vt:lpstr>III этап Дифференциация звуков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Какая буква выглянула в окошко? </vt:lpstr>
      <vt:lpstr>«Какое слово спряталось?» </vt:lpstr>
      <vt:lpstr>«Допиши букву»</vt:lpstr>
      <vt:lpstr>«Составь слово из букв разрезной азбуки, магнитных букв» </vt:lpstr>
      <vt:lpstr>Презентация PowerPoint</vt:lpstr>
      <vt:lpstr>«Зашифрованное слово»</vt:lpstr>
      <vt:lpstr>«Найди дом для животных»</vt:lpstr>
      <vt:lpstr>Презентация PowerPoint</vt:lpstr>
      <vt:lpstr>Презентация PowerPoint</vt:lpstr>
      <vt:lpstr>Спасибо  за внимание!</vt:lpstr>
    </vt:vector>
  </TitlesOfParts>
  <Company>Вечер Людмила Викторовна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Грамоте  в игровой форме</dc:title>
  <dc:subject/>
  <dc:creator>Ирина</dc:creator>
  <cp:keywords/>
  <dc:description/>
  <cp:lastModifiedBy>maks.vol75@mail.ru</cp:lastModifiedBy>
  <cp:revision>79</cp:revision>
  <dcterms:created xsi:type="dcterms:W3CDTF">2011-05-20T05:14:38Z</dcterms:created>
  <dcterms:modified xsi:type="dcterms:W3CDTF">2015-11-11T07:00:17Z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TC019087049991</vt:lpwstr>
  </property>
</Properties>
</file>