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08" autoAdjust="0"/>
  </p:normalViewPr>
  <p:slideViewPr>
    <p:cSldViewPr>
      <p:cViewPr>
        <p:scale>
          <a:sx n="100" d="100"/>
          <a:sy n="100" d="100"/>
        </p:scale>
        <p:origin x="-1860"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CD78D98C-71AF-4DE9-BA3E-AD763FD0C7A4}"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CD78D98C-71AF-4DE9-BA3E-AD763FD0C7A4}"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3E269EA-A95B-45EE-80FD-400D70524D3E}" type="datetimeFigureOut">
              <a:rPr lang="ru-RU" smtClean="0"/>
              <a:pPr/>
              <a:t>08.03.2018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78D98C-71AF-4DE9-BA3E-AD763FD0C7A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3E269EA-A95B-45EE-80FD-400D70524D3E}" type="datetimeFigureOut">
              <a:rPr lang="ru-RU" smtClean="0"/>
              <a:pPr/>
              <a:t>08.03.2018</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D78D98C-71AF-4DE9-BA3E-AD763FD0C7A4}"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052736"/>
            <a:ext cx="7630616" cy="1512167"/>
          </a:xfrm>
        </p:spPr>
        <p:txBody>
          <a:bodyPr/>
          <a:lstStyle/>
          <a:p>
            <a:r>
              <a:rPr lang="ru-RU" dirty="0" smtClean="0"/>
              <a:t>Проект «Весна в гости к нам пришла»</a:t>
            </a:r>
            <a:endParaRPr lang="ru-RU" dirty="0"/>
          </a:p>
        </p:txBody>
      </p:sp>
      <p:sp>
        <p:nvSpPr>
          <p:cNvPr id="3" name="Подзаголовок 2"/>
          <p:cNvSpPr>
            <a:spLocks noGrp="1"/>
          </p:cNvSpPr>
          <p:nvPr>
            <p:ph type="subTitle" idx="1"/>
          </p:nvPr>
        </p:nvSpPr>
        <p:spPr/>
        <p:txBody>
          <a:bodyPr/>
          <a:lstStyle/>
          <a:p>
            <a:endParaRPr lang="ru-RU" dirty="0"/>
          </a:p>
        </p:txBody>
      </p:sp>
      <p:pic>
        <p:nvPicPr>
          <p:cNvPr id="4" name="Picture 2" descr="C:\Users\Пользователь\Desktop\8-aprelya-1024x701.jpg"/>
          <p:cNvPicPr>
            <a:picLocks noChangeAspect="1" noChangeArrowheads="1"/>
          </p:cNvPicPr>
          <p:nvPr/>
        </p:nvPicPr>
        <p:blipFill>
          <a:blip r:embed="rId2" cstate="print"/>
          <a:srcRect/>
          <a:stretch>
            <a:fillRect/>
          </a:stretch>
        </p:blipFill>
        <p:spPr bwMode="auto">
          <a:xfrm>
            <a:off x="1403648" y="2924944"/>
            <a:ext cx="6516216" cy="3456384"/>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67544" y="91440"/>
          <a:ext cx="8280919" cy="6400800"/>
        </p:xfrm>
        <a:graphic>
          <a:graphicData uri="http://schemas.openxmlformats.org/drawingml/2006/table">
            <a:tbl>
              <a:tblPr firstRow="1" bandRow="1">
                <a:tableStyleId>{5C22544A-7EE6-4342-B048-85BDC9FD1C3A}</a:tableStyleId>
              </a:tblPr>
              <a:tblGrid>
                <a:gridCol w="2395354"/>
                <a:gridCol w="3048961"/>
                <a:gridCol w="2836604"/>
              </a:tblGrid>
              <a:tr h="5926063">
                <a:tc>
                  <a:txBody>
                    <a:bodyPr/>
                    <a:lstStyle/>
                    <a:p>
                      <a:endParaRPr lang="ru-RU"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0" dirty="0" smtClean="0">
                          <a:ln>
                            <a:noFill/>
                          </a:ln>
                          <a:solidFill>
                            <a:schemeClr val="bg1"/>
                          </a:solidFill>
                        </a:rPr>
                        <a:t>Наблюдение</a:t>
                      </a: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ru-RU" sz="1800" b="0" kern="1200" dirty="0" smtClean="0">
                        <a:solidFill>
                          <a:schemeClr val="bg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ru-RU" sz="1800" b="0" kern="1200" dirty="0" smtClean="0">
                        <a:solidFill>
                          <a:schemeClr val="bg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0" kern="1200" dirty="0" smtClean="0">
                          <a:solidFill>
                            <a:schemeClr val="bg1"/>
                          </a:solidFill>
                          <a:latin typeface="+mn-lt"/>
                          <a:ea typeface="+mn-ea"/>
                          <a:cs typeface="+mn-cs"/>
                        </a:rPr>
                        <a:t>Ознакомление с миром природы</a:t>
                      </a:r>
                      <a:endParaRPr lang="ru-RU" b="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b="0" dirty="0" smtClean="0">
                        <a:ln>
                          <a:noFill/>
                        </a:ln>
                        <a:solidFill>
                          <a:schemeClr val="bg1"/>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Май.</a:t>
                      </a:r>
                    </a:p>
                    <a:p>
                      <a:r>
                        <a:rPr kumimoji="0" lang="ru-RU" sz="1800" b="0" kern="1200" dirty="0" smtClean="0">
                          <a:solidFill>
                            <a:schemeClr val="bg1"/>
                          </a:solidFill>
                          <a:latin typeface="+mn-lt"/>
                          <a:ea typeface="+mn-ea"/>
                          <a:cs typeface="+mn-cs"/>
                        </a:rPr>
                        <a:t>      9) Знакомство с комнатными растениями.</a:t>
                      </a:r>
                    </a:p>
                    <a:p>
                      <a:r>
                        <a:rPr kumimoji="0" lang="ru-RU" sz="1800" b="0" kern="1200" dirty="0" smtClean="0">
                          <a:solidFill>
                            <a:schemeClr val="bg1"/>
                          </a:solidFill>
                          <a:latin typeface="+mn-lt"/>
                          <a:ea typeface="+mn-ea"/>
                          <a:cs typeface="+mn-cs"/>
                        </a:rPr>
                        <a:t>     10) Знакомство с одуванчиками.</a:t>
                      </a:r>
                    </a:p>
                    <a:p>
                      <a:r>
                        <a:rPr kumimoji="0" lang="ru-RU" sz="1800" b="0" kern="1200" dirty="0" smtClean="0">
                          <a:solidFill>
                            <a:schemeClr val="bg1"/>
                          </a:solidFill>
                          <a:latin typeface="+mn-lt"/>
                          <a:ea typeface="+mn-ea"/>
                          <a:cs typeface="+mn-cs"/>
                        </a:rPr>
                        <a:t>     11) Сравнение одуванчиков с мать-и-мачехой.</a:t>
                      </a:r>
                    </a:p>
                    <a:p>
                      <a:r>
                        <a:rPr kumimoji="0" lang="ru-RU" sz="1800" b="0" kern="1200" dirty="0" smtClean="0">
                          <a:solidFill>
                            <a:schemeClr val="bg1"/>
                          </a:solidFill>
                          <a:latin typeface="+mn-lt"/>
                          <a:ea typeface="+mn-ea"/>
                          <a:cs typeface="+mn-cs"/>
                        </a:rPr>
                        <a:t>     12) Сравнение листьев одуванчика и мать-и-мачехой.</a:t>
                      </a:r>
                    </a:p>
                    <a:p>
                      <a:r>
                        <a:rPr kumimoji="0" lang="ru-RU" sz="1800" b="0" kern="1200" dirty="0" smtClean="0">
                          <a:solidFill>
                            <a:schemeClr val="bg1"/>
                          </a:solidFill>
                          <a:latin typeface="+mn-lt"/>
                          <a:ea typeface="+mn-ea"/>
                          <a:cs typeface="+mn-cs"/>
                        </a:rPr>
                        <a:t>     13) Одуванчиков много - они разные и красивые.</a:t>
                      </a:r>
                    </a:p>
                    <a:p>
                      <a:endParaRPr lang="ru-RU" b="0" dirty="0" smtClean="0">
                        <a:solidFill>
                          <a:schemeClr val="bg1"/>
                        </a:solidFill>
                      </a:endParaRPr>
                    </a:p>
                    <a:p>
                      <a:r>
                        <a:rPr kumimoji="0" lang="ru-RU" sz="1800" b="0" kern="1200" dirty="0" smtClean="0">
                          <a:solidFill>
                            <a:schemeClr val="bg1"/>
                          </a:solidFill>
                          <a:latin typeface="+mn-lt"/>
                          <a:ea typeface="+mn-ea"/>
                          <a:cs typeface="+mn-cs"/>
                        </a:rPr>
                        <a:t>1) «Зеленый наряд»</a:t>
                      </a:r>
                    </a:p>
                    <a:p>
                      <a:r>
                        <a:rPr kumimoji="0" lang="ru-RU" sz="1800" b="0" kern="1200" dirty="0" smtClean="0">
                          <a:solidFill>
                            <a:schemeClr val="bg1"/>
                          </a:solidFill>
                          <a:latin typeface="+mn-lt"/>
                          <a:ea typeface="+mn-ea"/>
                          <a:cs typeface="+mn-cs"/>
                        </a:rPr>
                        <a:t>  2) «Лесные цветы- ландыши»</a:t>
                      </a:r>
                    </a:p>
                    <a:p>
                      <a:r>
                        <a:rPr kumimoji="0" lang="ru-RU" sz="1800" b="0" kern="1200" dirty="0" smtClean="0">
                          <a:solidFill>
                            <a:schemeClr val="bg1"/>
                          </a:solidFill>
                          <a:latin typeface="+mn-lt"/>
                          <a:ea typeface="+mn-ea"/>
                          <a:cs typeface="+mn-cs"/>
                        </a:rPr>
                        <a:t>  3) «Новые гнезда»</a:t>
                      </a:r>
                    </a:p>
                    <a:p>
                      <a:r>
                        <a:rPr kumimoji="0" lang="ru-RU" sz="1800" b="0" kern="1200" dirty="0" smtClean="0">
                          <a:solidFill>
                            <a:schemeClr val="bg1"/>
                          </a:solidFill>
                          <a:latin typeface="+mn-lt"/>
                          <a:ea typeface="+mn-ea"/>
                          <a:cs typeface="+mn-cs"/>
                        </a:rPr>
                        <a:t>  4) «Солнышко     лучистое» </a:t>
                      </a:r>
                    </a:p>
                    <a:p>
                      <a:endParaRPr lang="ru-RU" b="0" dirty="0" smtClean="0">
                        <a:solidFill>
                          <a:schemeClr val="bg1"/>
                        </a:solidFill>
                      </a:endParaRPr>
                    </a:p>
                    <a:p>
                      <a:r>
                        <a:rPr kumimoji="0" lang="ru-RU" sz="1800" b="0" kern="1200" dirty="0" smtClean="0">
                          <a:solidFill>
                            <a:schemeClr val="bg1"/>
                          </a:solidFill>
                          <a:latin typeface="+mn-lt"/>
                          <a:ea typeface="+mn-ea"/>
                          <a:cs typeface="+mn-cs"/>
                        </a:rPr>
                        <a:t> </a:t>
                      </a:r>
                    </a:p>
                    <a:p>
                      <a:endParaRPr lang="ru-RU" b="0" dirty="0">
                        <a:solidFill>
                          <a:schemeClr val="bg1"/>
                        </a:solidFill>
                      </a:endParaRPr>
                    </a:p>
                  </a:txBody>
                  <a:tcPr>
                    <a:solidFill>
                      <a:schemeClr val="accent1">
                        <a:lumMod val="20000"/>
                        <a:lumOff val="80000"/>
                      </a:schemeClr>
                    </a:solidFill>
                  </a:tcPr>
                </a:tc>
              </a:tr>
            </a:tbl>
          </a:graphicData>
        </a:graphic>
      </p:graphicFrame>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39553" y="620688"/>
          <a:ext cx="8208912" cy="2592288"/>
        </p:xfrm>
        <a:graphic>
          <a:graphicData uri="http://schemas.openxmlformats.org/drawingml/2006/table">
            <a:tbl>
              <a:tblPr firstRow="1" bandRow="1">
                <a:tableStyleId>{5C22544A-7EE6-4342-B048-85BDC9FD1C3A}</a:tableStyleId>
              </a:tblPr>
              <a:tblGrid>
                <a:gridCol w="2736304"/>
                <a:gridCol w="2736304"/>
                <a:gridCol w="2736304"/>
              </a:tblGrid>
              <a:tr h="2592288">
                <a:tc>
                  <a:txBody>
                    <a:bodyPr/>
                    <a:lstStyle/>
                    <a:p>
                      <a:endParaRPr lang="ru-RU" dirty="0">
                        <a:solidFill>
                          <a:schemeClr val="accent1">
                            <a:lumMod val="40000"/>
                            <a:lumOff val="60000"/>
                          </a:schemeClr>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Дидактические игры</a:t>
                      </a:r>
                      <a:endParaRPr lang="ru-RU" b="0" dirty="0">
                        <a:solidFill>
                          <a:schemeClr val="bg1"/>
                        </a:solidFill>
                      </a:endParaRPr>
                    </a:p>
                  </a:txBody>
                  <a:tcPr>
                    <a:solidFill>
                      <a:schemeClr val="accent1">
                        <a:lumMod val="20000"/>
                        <a:lumOff val="80000"/>
                      </a:schemeClr>
                    </a:solidFill>
                  </a:tcPr>
                </a:tc>
                <a:tc>
                  <a:txBody>
                    <a:bodyPr/>
                    <a:lstStyle/>
                    <a:p>
                      <a:pPr lvl="0"/>
                      <a:r>
                        <a:rPr kumimoji="0" lang="ru-RU" sz="1800" b="0" kern="1200" dirty="0" smtClean="0">
                          <a:solidFill>
                            <a:schemeClr val="bg1"/>
                          </a:solidFill>
                          <a:latin typeface="+mn-lt"/>
                          <a:ea typeface="+mn-ea"/>
                          <a:cs typeface="+mn-cs"/>
                        </a:rPr>
                        <a:t>«У кого картинка?»</a:t>
                      </a:r>
                    </a:p>
                    <a:p>
                      <a:pPr lvl="0"/>
                      <a:r>
                        <a:rPr kumimoji="0" lang="ru-RU" sz="1800" b="0" kern="1200" dirty="0" smtClean="0">
                          <a:solidFill>
                            <a:schemeClr val="bg1"/>
                          </a:solidFill>
                          <a:latin typeface="+mn-lt"/>
                          <a:ea typeface="+mn-ea"/>
                          <a:cs typeface="+mn-cs"/>
                        </a:rPr>
                        <a:t>«Что изменилось?»</a:t>
                      </a:r>
                    </a:p>
                    <a:p>
                      <a:pPr lvl="0"/>
                      <a:r>
                        <a:rPr kumimoji="0" lang="ru-RU" sz="1800" b="0" kern="1200" dirty="0" smtClean="0">
                          <a:solidFill>
                            <a:schemeClr val="bg1"/>
                          </a:solidFill>
                          <a:latin typeface="+mn-lt"/>
                          <a:ea typeface="+mn-ea"/>
                          <a:cs typeface="+mn-cs"/>
                        </a:rPr>
                        <a:t>«Собери листочки»</a:t>
                      </a:r>
                    </a:p>
                    <a:p>
                      <a:pPr lvl="0"/>
                      <a:r>
                        <a:rPr kumimoji="0" lang="ru-RU" sz="1800" b="0" kern="1200" dirty="0" smtClean="0">
                          <a:solidFill>
                            <a:schemeClr val="bg1"/>
                          </a:solidFill>
                          <a:latin typeface="+mn-lt"/>
                          <a:ea typeface="+mn-ea"/>
                          <a:cs typeface="+mn-cs"/>
                        </a:rPr>
                        <a:t>«Почки, листочки, цветочки»</a:t>
                      </a:r>
                    </a:p>
                    <a:p>
                      <a:endParaRPr lang="ru-RU" b="0" dirty="0">
                        <a:solidFill>
                          <a:schemeClr val="accent1">
                            <a:lumMod val="40000"/>
                            <a:lumOff val="60000"/>
                          </a:schemeClr>
                        </a:solidFill>
                      </a:endParaRPr>
                    </a:p>
                  </a:txBody>
                  <a:tcPr>
                    <a:solidFill>
                      <a:schemeClr val="accent1">
                        <a:lumMod val="20000"/>
                        <a:lumOff val="80000"/>
                      </a:schemeClr>
                    </a:solidFill>
                  </a:tcPr>
                </a:tc>
              </a:tr>
            </a:tbl>
          </a:graphicData>
        </a:graphic>
      </p:graphicFrame>
      <p:pic>
        <p:nvPicPr>
          <p:cNvPr id="1026" name="Picture 2" descr="C:\Users\Пользователь\Desktop\3269.65415.jpg"/>
          <p:cNvPicPr>
            <a:picLocks noChangeAspect="1" noChangeArrowheads="1"/>
          </p:cNvPicPr>
          <p:nvPr/>
        </p:nvPicPr>
        <p:blipFill>
          <a:blip r:embed="rId2" cstate="print"/>
          <a:srcRect/>
          <a:stretch>
            <a:fillRect/>
          </a:stretch>
        </p:blipFill>
        <p:spPr bwMode="auto">
          <a:xfrm>
            <a:off x="2123728" y="3501008"/>
            <a:ext cx="5400600" cy="2880320"/>
          </a:xfrm>
          <a:prstGeom prst="rect">
            <a:avLst/>
          </a:prstGeom>
          <a:noFill/>
        </p:spPr>
      </p:pic>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39552" y="476672"/>
          <a:ext cx="8136903" cy="6126480"/>
        </p:xfrm>
        <a:graphic>
          <a:graphicData uri="http://schemas.openxmlformats.org/drawingml/2006/table">
            <a:tbl>
              <a:tblPr firstRow="1" bandRow="1">
                <a:tableStyleId>{5C22544A-7EE6-4342-B048-85BDC9FD1C3A}</a:tableStyleId>
              </a:tblPr>
              <a:tblGrid>
                <a:gridCol w="2712301"/>
                <a:gridCol w="2712301"/>
                <a:gridCol w="2712301"/>
              </a:tblGrid>
              <a:tr h="3168352">
                <a:tc>
                  <a:txBody>
                    <a:bodyPr/>
                    <a:lstStyle/>
                    <a:p>
                      <a:r>
                        <a:rPr kumimoji="0" lang="ru-RU" sz="1800" b="0" kern="1200" dirty="0" smtClean="0">
                          <a:solidFill>
                            <a:schemeClr val="bg1"/>
                          </a:solidFill>
                          <a:latin typeface="+mn-lt"/>
                          <a:ea typeface="+mn-ea"/>
                          <a:cs typeface="+mn-cs"/>
                        </a:rPr>
                        <a:t>Художественно-эстетическая</a:t>
                      </a:r>
                      <a:endParaRPr lang="ru-RU" b="0" dirty="0">
                        <a:solidFill>
                          <a:schemeClr val="bg1"/>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Аппликация</a:t>
                      </a: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r>
                        <a:rPr kumimoji="0" lang="ru-RU" sz="1800" b="0" kern="1200" dirty="0" smtClean="0">
                          <a:solidFill>
                            <a:schemeClr val="bg1"/>
                          </a:solidFill>
                          <a:latin typeface="+mn-lt"/>
                          <a:ea typeface="+mn-ea"/>
                          <a:cs typeface="+mn-cs"/>
                        </a:rPr>
                        <a:t>Лепка</a:t>
                      </a:r>
                    </a:p>
                  </a:txBody>
                  <a:tcPr>
                    <a:solidFill>
                      <a:schemeClr val="accent1">
                        <a:lumMod val="20000"/>
                        <a:lumOff val="80000"/>
                      </a:schemeClr>
                    </a:solidFill>
                  </a:tcPr>
                </a:tc>
                <a:tc>
                  <a:txBody>
                    <a:bodyPr/>
                    <a:lstStyle/>
                    <a:p>
                      <a:pPr lvl="0"/>
                      <a:r>
                        <a:rPr kumimoji="0" lang="ru-RU" sz="1800" b="0" kern="1200" dirty="0" smtClean="0">
                          <a:solidFill>
                            <a:schemeClr val="bg1"/>
                          </a:solidFill>
                          <a:latin typeface="+mn-lt"/>
                          <a:ea typeface="+mn-ea"/>
                          <a:cs typeface="+mn-cs"/>
                        </a:rPr>
                        <a:t>Букет цветов для мамочки (декоративная).</a:t>
                      </a:r>
                    </a:p>
                    <a:p>
                      <a:pPr lvl="0"/>
                      <a:r>
                        <a:rPr kumimoji="0" lang="ru-RU" sz="1800" b="0" kern="1200" dirty="0" smtClean="0">
                          <a:solidFill>
                            <a:schemeClr val="bg1"/>
                          </a:solidFill>
                          <a:latin typeface="+mn-lt"/>
                          <a:ea typeface="+mn-ea"/>
                          <a:cs typeface="+mn-cs"/>
                        </a:rPr>
                        <a:t>Ходит в небе солнышко.</a:t>
                      </a:r>
                    </a:p>
                    <a:p>
                      <a:pPr lvl="0"/>
                      <a:r>
                        <a:rPr kumimoji="0" lang="ru-RU" sz="1800" b="0" kern="1200" dirty="0" smtClean="0">
                          <a:solidFill>
                            <a:schemeClr val="bg1"/>
                          </a:solidFill>
                          <a:latin typeface="+mn-lt"/>
                          <a:ea typeface="+mn-ea"/>
                          <a:cs typeface="+mn-cs"/>
                        </a:rPr>
                        <a:t>Ручеек и кораблик (с элементами рисования).</a:t>
                      </a:r>
                    </a:p>
                    <a:p>
                      <a:pPr lvl="0"/>
                      <a:r>
                        <a:rPr kumimoji="0" lang="ru-RU" sz="1800" b="0" kern="1200" dirty="0" smtClean="0">
                          <a:solidFill>
                            <a:schemeClr val="bg1"/>
                          </a:solidFill>
                          <a:latin typeface="+mn-lt"/>
                          <a:ea typeface="+mn-ea"/>
                          <a:cs typeface="+mn-cs"/>
                        </a:rPr>
                        <a:t>Цыплята на лугу.</a:t>
                      </a:r>
                    </a:p>
                    <a:p>
                      <a:pPr lvl="0"/>
                      <a:r>
                        <a:rPr kumimoji="0" lang="ru-RU" sz="1800" b="0" kern="1200" dirty="0" smtClean="0">
                          <a:solidFill>
                            <a:schemeClr val="bg1"/>
                          </a:solidFill>
                          <a:latin typeface="+mn-lt"/>
                          <a:ea typeface="+mn-ea"/>
                          <a:cs typeface="+mn-cs"/>
                        </a:rPr>
                        <a:t>Скворечник.</a:t>
                      </a:r>
                    </a:p>
                    <a:p>
                      <a:endParaRPr lang="ru-RU" b="0" dirty="0" smtClean="0">
                        <a:solidFill>
                          <a:schemeClr val="bg1"/>
                        </a:solidFill>
                      </a:endParaRPr>
                    </a:p>
                    <a:p>
                      <a:pPr lvl="0"/>
                      <a:r>
                        <a:rPr kumimoji="0" lang="ru-RU" sz="1800" b="0" kern="1200" dirty="0" err="1" smtClean="0">
                          <a:solidFill>
                            <a:schemeClr val="bg1"/>
                          </a:solidFill>
                          <a:latin typeface="+mn-lt"/>
                          <a:ea typeface="+mn-ea"/>
                          <a:cs typeface="+mn-cs"/>
                        </a:rPr>
                        <a:t>Сосульки-воображульки</a:t>
                      </a:r>
                      <a:r>
                        <a:rPr kumimoji="0" lang="ru-RU" sz="1800" b="0" kern="1200" dirty="0" smtClean="0">
                          <a:solidFill>
                            <a:schemeClr val="bg1"/>
                          </a:solidFill>
                          <a:latin typeface="+mn-lt"/>
                          <a:ea typeface="+mn-ea"/>
                          <a:cs typeface="+mn-cs"/>
                        </a:rPr>
                        <a:t> (экспериментирование).</a:t>
                      </a:r>
                    </a:p>
                    <a:p>
                      <a:pPr lvl="0"/>
                      <a:r>
                        <a:rPr kumimoji="0" lang="ru-RU" sz="1800" b="0" kern="1200" dirty="0" smtClean="0">
                          <a:solidFill>
                            <a:schemeClr val="bg1"/>
                          </a:solidFill>
                          <a:latin typeface="+mn-lt"/>
                          <a:ea typeface="+mn-ea"/>
                          <a:cs typeface="+mn-cs"/>
                        </a:rPr>
                        <a:t>Мостик (с элементами конструирования).</a:t>
                      </a:r>
                    </a:p>
                    <a:p>
                      <a:pPr lvl="0"/>
                      <a:r>
                        <a:rPr kumimoji="0" lang="ru-RU" sz="1800" b="0" kern="1200" dirty="0" smtClean="0">
                          <a:solidFill>
                            <a:schemeClr val="bg1"/>
                          </a:solidFill>
                          <a:latin typeface="+mn-lt"/>
                          <a:ea typeface="+mn-ea"/>
                          <a:cs typeface="+mn-cs"/>
                        </a:rPr>
                        <a:t>Птенчики в гнездышке (сюжетная).</a:t>
                      </a:r>
                    </a:p>
                    <a:p>
                      <a:pPr lvl="0"/>
                      <a:r>
                        <a:rPr kumimoji="0" lang="ru-RU" sz="1800" b="0" kern="1200" dirty="0" err="1" smtClean="0">
                          <a:solidFill>
                            <a:schemeClr val="bg1"/>
                          </a:solidFill>
                          <a:latin typeface="+mn-lt"/>
                          <a:ea typeface="+mn-ea"/>
                          <a:cs typeface="+mn-cs"/>
                        </a:rPr>
                        <a:t>Ути-ути-уточка</a:t>
                      </a:r>
                      <a:r>
                        <a:rPr kumimoji="0" lang="ru-RU" sz="1800" b="0" kern="1200" dirty="0" smtClean="0">
                          <a:solidFill>
                            <a:schemeClr val="bg1"/>
                          </a:solidFill>
                          <a:latin typeface="+mn-lt"/>
                          <a:ea typeface="+mn-ea"/>
                          <a:cs typeface="+mn-cs"/>
                        </a:rPr>
                        <a:t> (сюжетная).</a:t>
                      </a:r>
                    </a:p>
                    <a:p>
                      <a:pPr lvl="0"/>
                      <a:r>
                        <a:rPr kumimoji="0" lang="ru-RU" sz="1800" b="0" kern="1200" dirty="0" smtClean="0">
                          <a:solidFill>
                            <a:schemeClr val="bg1"/>
                          </a:solidFill>
                          <a:latin typeface="+mn-lt"/>
                          <a:ea typeface="+mn-ea"/>
                          <a:cs typeface="+mn-cs"/>
                        </a:rPr>
                        <a:t>Цыплята гуляют в траве.</a:t>
                      </a:r>
                    </a:p>
                    <a:p>
                      <a:pPr lvl="0"/>
                      <a:r>
                        <a:rPr kumimoji="0" lang="ru-RU" sz="1800" b="0" kern="1200" dirty="0" smtClean="0">
                          <a:solidFill>
                            <a:schemeClr val="bg1"/>
                          </a:solidFill>
                          <a:latin typeface="+mn-lt"/>
                          <a:ea typeface="+mn-ea"/>
                          <a:cs typeface="+mn-cs"/>
                        </a:rPr>
                        <a:t>Красивая птичка.</a:t>
                      </a:r>
                    </a:p>
                    <a:p>
                      <a:pPr lvl="0"/>
                      <a:r>
                        <a:rPr kumimoji="0" lang="ru-RU" sz="1800" b="0" kern="1200" dirty="0" smtClean="0">
                          <a:solidFill>
                            <a:schemeClr val="bg1"/>
                          </a:solidFill>
                          <a:latin typeface="+mn-lt"/>
                          <a:ea typeface="+mn-ea"/>
                          <a:cs typeface="+mn-cs"/>
                        </a:rPr>
                        <a:t>Зайчик.</a:t>
                      </a:r>
                    </a:p>
                    <a:p>
                      <a:pPr lvl="0"/>
                      <a:r>
                        <a:rPr kumimoji="0" lang="ru-RU" sz="1800" b="0" kern="1200" dirty="0" smtClean="0">
                          <a:solidFill>
                            <a:schemeClr val="bg1"/>
                          </a:solidFill>
                          <a:latin typeface="+mn-lt"/>
                          <a:ea typeface="+mn-ea"/>
                          <a:cs typeface="+mn-cs"/>
                        </a:rPr>
                        <a:t>Большие и маленькие птицы.</a:t>
                      </a:r>
                    </a:p>
                    <a:p>
                      <a:endParaRPr lang="ru-RU" b="0" dirty="0">
                        <a:solidFill>
                          <a:schemeClr val="bg1"/>
                        </a:solidFill>
                      </a:endParaRPr>
                    </a:p>
                  </a:txBody>
                  <a:tcPr>
                    <a:solidFill>
                      <a:schemeClr val="accent1">
                        <a:lumMod val="20000"/>
                        <a:lumOff val="80000"/>
                      </a:schemeClr>
                    </a:solidFill>
                  </a:tcPr>
                </a:tc>
              </a:tr>
            </a:tbl>
          </a:graphicData>
        </a:graphic>
      </p:graphicFrame>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95536" y="332656"/>
          <a:ext cx="8424936" cy="5616624"/>
        </p:xfrm>
        <a:graphic>
          <a:graphicData uri="http://schemas.openxmlformats.org/drawingml/2006/table">
            <a:tbl>
              <a:tblPr firstRow="1" bandRow="1">
                <a:tableStyleId>{5C22544A-7EE6-4342-B048-85BDC9FD1C3A}</a:tableStyleId>
              </a:tblPr>
              <a:tblGrid>
                <a:gridCol w="2808312"/>
                <a:gridCol w="2808312"/>
                <a:gridCol w="2808312"/>
              </a:tblGrid>
              <a:tr h="5616624">
                <a:tc>
                  <a:txBody>
                    <a:bodyPr/>
                    <a:lstStyle/>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smtClean="0">
                        <a:solidFill>
                          <a:schemeClr val="bg1"/>
                        </a:solidFill>
                      </a:endParaRPr>
                    </a:p>
                    <a:p>
                      <a:endParaRPr lang="ru-RU" dirty="0">
                        <a:solidFill>
                          <a:schemeClr val="bg1"/>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Рисование</a:t>
                      </a: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kumimoji="0" lang="ru-RU" sz="1800" b="0" kern="1200" dirty="0" smtClean="0">
                        <a:solidFill>
                          <a:schemeClr val="bg1"/>
                        </a:solidFill>
                        <a:latin typeface="+mn-lt"/>
                        <a:ea typeface="+mn-ea"/>
                        <a:cs typeface="+mn-cs"/>
                      </a:endParaRPr>
                    </a:p>
                    <a:p>
                      <a:endParaRPr lang="ru-RU" b="0" dirty="0">
                        <a:solidFill>
                          <a:schemeClr val="bg1"/>
                        </a:solidFill>
                      </a:endParaRPr>
                    </a:p>
                  </a:txBody>
                  <a:tcPr>
                    <a:solidFill>
                      <a:schemeClr val="accent1">
                        <a:lumMod val="20000"/>
                        <a:lumOff val="80000"/>
                      </a:schemeClr>
                    </a:solidFill>
                  </a:tcPr>
                </a:tc>
                <a:tc>
                  <a:txBody>
                    <a:bodyPr/>
                    <a:lstStyle/>
                    <a:p>
                      <a:pPr lvl="0"/>
                      <a:r>
                        <a:rPr kumimoji="0" lang="ru-RU" sz="1800" b="0" kern="1200" dirty="0" smtClean="0">
                          <a:solidFill>
                            <a:schemeClr val="bg1"/>
                          </a:solidFill>
                          <a:latin typeface="+mn-lt"/>
                          <a:ea typeface="+mn-ea"/>
                          <a:cs typeface="+mn-cs"/>
                        </a:rPr>
                        <a:t>Цветы для мамочки (с элементами аппликации).</a:t>
                      </a:r>
                    </a:p>
                    <a:p>
                      <a:pPr lvl="0"/>
                      <a:r>
                        <a:rPr kumimoji="0" lang="ru-RU" sz="1800" b="0" kern="1200" dirty="0" smtClean="0">
                          <a:solidFill>
                            <a:schemeClr val="bg1"/>
                          </a:solidFill>
                          <a:latin typeface="+mn-lt"/>
                          <a:ea typeface="+mn-ea"/>
                          <a:cs typeface="+mn-cs"/>
                        </a:rPr>
                        <a:t>Сосульки-плаксы.</a:t>
                      </a:r>
                    </a:p>
                    <a:p>
                      <a:pPr lvl="0"/>
                      <a:r>
                        <a:rPr kumimoji="0" lang="ru-RU" sz="1800" b="0" kern="1200" dirty="0" smtClean="0">
                          <a:solidFill>
                            <a:schemeClr val="bg1"/>
                          </a:solidFill>
                          <a:latin typeface="+mn-lt"/>
                          <a:ea typeface="+mn-ea"/>
                          <a:cs typeface="+mn-cs"/>
                        </a:rPr>
                        <a:t>Солнышко-солнышко раскидай колечки.</a:t>
                      </a:r>
                    </a:p>
                    <a:p>
                      <a:pPr lvl="0"/>
                      <a:r>
                        <a:rPr kumimoji="0" lang="ru-RU" sz="1800" b="0" kern="1200" dirty="0" smtClean="0">
                          <a:solidFill>
                            <a:schemeClr val="bg1"/>
                          </a:solidFill>
                          <a:latin typeface="+mn-lt"/>
                          <a:ea typeface="+mn-ea"/>
                          <a:cs typeface="+mn-cs"/>
                        </a:rPr>
                        <a:t>Скворечник.</a:t>
                      </a:r>
                    </a:p>
                    <a:p>
                      <a:pPr lvl="0"/>
                      <a:r>
                        <a:rPr kumimoji="0" lang="ru-RU" sz="1800" b="0" kern="1200" dirty="0" smtClean="0">
                          <a:solidFill>
                            <a:schemeClr val="bg1"/>
                          </a:solidFill>
                          <a:latin typeface="+mn-lt"/>
                          <a:ea typeface="+mn-ea"/>
                          <a:cs typeface="+mn-cs"/>
                        </a:rPr>
                        <a:t>Почки и листочки (с элементами аппликации).</a:t>
                      </a:r>
                    </a:p>
                    <a:p>
                      <a:pPr lvl="0"/>
                      <a:r>
                        <a:rPr kumimoji="0" lang="ru-RU" sz="1800" b="0" kern="1200" dirty="0" smtClean="0">
                          <a:solidFill>
                            <a:schemeClr val="bg1"/>
                          </a:solidFill>
                          <a:latin typeface="+mn-lt"/>
                          <a:ea typeface="+mn-ea"/>
                          <a:cs typeface="+mn-cs"/>
                        </a:rPr>
                        <a:t>Божья коровка (с элементами аппликации).</a:t>
                      </a:r>
                    </a:p>
                    <a:p>
                      <a:pPr lvl="0"/>
                      <a:r>
                        <a:rPr kumimoji="0" lang="ru-RU" sz="1800" b="0" kern="1200" dirty="0" smtClean="0">
                          <a:solidFill>
                            <a:schemeClr val="bg1"/>
                          </a:solidFill>
                          <a:latin typeface="+mn-lt"/>
                          <a:ea typeface="+mn-ea"/>
                          <a:cs typeface="+mn-cs"/>
                        </a:rPr>
                        <a:t>Цыплята и одуванчики.</a:t>
                      </a:r>
                    </a:p>
                    <a:p>
                      <a:pPr lvl="0"/>
                      <a:r>
                        <a:rPr kumimoji="0" lang="ru-RU" sz="1800" b="0" kern="1200" dirty="0" smtClean="0">
                          <a:solidFill>
                            <a:schemeClr val="bg1"/>
                          </a:solidFill>
                          <a:latin typeface="+mn-lt"/>
                          <a:ea typeface="+mn-ea"/>
                          <a:cs typeface="+mn-cs"/>
                        </a:rPr>
                        <a:t>Деревья весной на нашем участке.</a:t>
                      </a:r>
                    </a:p>
                    <a:p>
                      <a:endParaRPr lang="ru-RU" b="0" dirty="0">
                        <a:solidFill>
                          <a:schemeClr val="bg1"/>
                        </a:solidFill>
                      </a:endParaRPr>
                    </a:p>
                  </a:txBody>
                  <a:tcPr>
                    <a:solidFill>
                      <a:schemeClr val="accent1">
                        <a:lumMod val="20000"/>
                        <a:lumOff val="80000"/>
                      </a:schemeClr>
                    </a:solidFill>
                  </a:tcPr>
                </a:tc>
              </a:tr>
            </a:tbl>
          </a:graphicData>
        </a:graphic>
      </p:graphicFrame>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39553" y="332656"/>
          <a:ext cx="8136903" cy="6336704"/>
        </p:xfrm>
        <a:graphic>
          <a:graphicData uri="http://schemas.openxmlformats.org/drawingml/2006/table">
            <a:tbl>
              <a:tblPr firstRow="1" bandRow="1">
                <a:tableStyleId>{5C22544A-7EE6-4342-B048-85BDC9FD1C3A}</a:tableStyleId>
              </a:tblPr>
              <a:tblGrid>
                <a:gridCol w="1901144"/>
                <a:gridCol w="2129283"/>
                <a:gridCol w="4106476"/>
              </a:tblGrid>
              <a:tr h="63367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0" kern="1200" dirty="0" smtClean="0">
                          <a:solidFill>
                            <a:schemeClr val="bg1"/>
                          </a:solidFill>
                          <a:latin typeface="+mn-lt"/>
                          <a:ea typeface="+mn-ea"/>
                          <a:cs typeface="+mn-cs"/>
                        </a:rPr>
                        <a:t>«Речевое развитие»</a:t>
                      </a:r>
                      <a:endParaRPr lang="ru-RU" b="0" dirty="0" smtClean="0">
                        <a:solidFill>
                          <a:schemeClr val="bg1"/>
                        </a:solidFill>
                      </a:endParaRPr>
                    </a:p>
                    <a:p>
                      <a:endParaRPr lang="ru-RU" b="0" dirty="0">
                        <a:solidFill>
                          <a:schemeClr val="bg1"/>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Развитие речи </a:t>
                      </a:r>
                      <a:endParaRPr lang="ru-RU" b="0" dirty="0" smtClean="0">
                        <a:solidFill>
                          <a:schemeClr val="bg1"/>
                        </a:solidFill>
                      </a:endParaRPr>
                    </a:p>
                    <a:p>
                      <a:r>
                        <a:rPr kumimoji="0" lang="ru-RU" sz="1800" b="0" kern="1200" dirty="0" smtClean="0">
                          <a:solidFill>
                            <a:schemeClr val="bg1"/>
                          </a:solidFill>
                          <a:latin typeface="+mn-lt"/>
                          <a:ea typeface="+mn-ea"/>
                          <a:cs typeface="+mn-cs"/>
                        </a:rPr>
                        <a:t>Беседы по картинам</a:t>
                      </a:r>
                      <a:endParaRPr lang="ru-RU" b="0" dirty="0" smtClean="0">
                        <a:solidFill>
                          <a:schemeClr val="bg1"/>
                        </a:solidFill>
                      </a:endParaRPr>
                    </a:p>
                    <a:p>
                      <a:endParaRPr lang="ru-RU" b="0" dirty="0">
                        <a:solidFill>
                          <a:schemeClr val="bg1"/>
                        </a:solidFill>
                      </a:endParaRPr>
                    </a:p>
                  </a:txBody>
                  <a:tcPr>
                    <a:solidFill>
                      <a:schemeClr val="accent1">
                        <a:lumMod val="20000"/>
                        <a:lumOff val="80000"/>
                      </a:schemeClr>
                    </a:solidFill>
                  </a:tcPr>
                </a:tc>
                <a:tc>
                  <a:txBody>
                    <a:bodyPr/>
                    <a:lstStyle/>
                    <a:p>
                      <a:r>
                        <a:rPr kumimoji="0" lang="ru-RU" sz="1600" b="0" kern="1200" dirty="0" smtClean="0">
                          <a:solidFill>
                            <a:schemeClr val="bg1"/>
                          </a:solidFill>
                          <a:latin typeface="+mn-lt"/>
                          <a:ea typeface="+mn-ea"/>
                          <a:cs typeface="+mn-cs"/>
                        </a:rPr>
                        <a:t>1)«К нам пришла весна»</a:t>
                      </a:r>
                      <a:endParaRPr lang="ru-RU" sz="1600" b="0" dirty="0" smtClean="0">
                        <a:solidFill>
                          <a:schemeClr val="bg1"/>
                        </a:solidFill>
                      </a:endParaRPr>
                    </a:p>
                    <a:p>
                      <a:r>
                        <a:rPr kumimoji="0" lang="ru-RU" sz="1600" b="0" kern="1200" dirty="0" smtClean="0">
                          <a:solidFill>
                            <a:schemeClr val="bg1"/>
                          </a:solidFill>
                          <a:latin typeface="+mn-lt"/>
                          <a:ea typeface="+mn-ea"/>
                          <a:cs typeface="+mn-cs"/>
                        </a:rPr>
                        <a:t> 2)«Хорошо в лесу»</a:t>
                      </a:r>
                      <a:endParaRPr lang="ru-RU" sz="1600" b="0" dirty="0" smtClean="0">
                        <a:solidFill>
                          <a:schemeClr val="bg1"/>
                        </a:solidFill>
                      </a:endParaRPr>
                    </a:p>
                    <a:p>
                      <a:r>
                        <a:rPr kumimoji="0" lang="ru-RU" sz="1600" b="0" kern="1200" dirty="0" smtClean="0">
                          <a:solidFill>
                            <a:schemeClr val="bg1"/>
                          </a:solidFill>
                          <a:latin typeface="+mn-lt"/>
                          <a:ea typeface="+mn-ea"/>
                          <a:cs typeface="+mn-cs"/>
                        </a:rPr>
                        <a:t>3) Составление описательного рассказа об игрушках - мишке и мышке.</a:t>
                      </a:r>
                      <a:endParaRPr lang="ru-RU" sz="1600" b="0" dirty="0" smtClean="0">
                        <a:solidFill>
                          <a:schemeClr val="bg1"/>
                        </a:solidFill>
                      </a:endParaRPr>
                    </a:p>
                    <a:p>
                      <a:r>
                        <a:rPr kumimoji="0" lang="ru-RU" sz="1600" b="0" kern="1200" dirty="0" smtClean="0">
                          <a:solidFill>
                            <a:schemeClr val="bg1"/>
                          </a:solidFill>
                          <a:latin typeface="+mn-lt"/>
                          <a:ea typeface="+mn-ea"/>
                          <a:cs typeface="+mn-cs"/>
                        </a:rPr>
                        <a:t>4) Описание предметов одежды куклы Оли весной.</a:t>
                      </a:r>
                      <a:endParaRPr lang="ru-RU" sz="1600" b="0" dirty="0" smtClean="0">
                        <a:solidFill>
                          <a:schemeClr val="bg1"/>
                        </a:solidFill>
                      </a:endParaRPr>
                    </a:p>
                    <a:p>
                      <a:r>
                        <a:rPr kumimoji="0" lang="ru-RU" sz="1600" b="0" kern="1200" dirty="0" smtClean="0">
                          <a:solidFill>
                            <a:schemeClr val="bg1"/>
                          </a:solidFill>
                          <a:latin typeface="+mn-lt"/>
                          <a:ea typeface="+mn-ea"/>
                          <a:cs typeface="+mn-cs"/>
                        </a:rPr>
                        <a:t>5) Составление сюжетного рассказа по набору игрушек совместно с воспитателем (животные леса весной).</a:t>
                      </a:r>
                      <a:endParaRPr lang="ru-RU" sz="1600" b="0" dirty="0" smtClean="0">
                        <a:solidFill>
                          <a:schemeClr val="bg1"/>
                        </a:solidFill>
                      </a:endParaRPr>
                    </a:p>
                    <a:p>
                      <a:r>
                        <a:rPr kumimoji="0" lang="ru-RU" sz="1600" b="0" kern="1200" dirty="0" smtClean="0">
                          <a:solidFill>
                            <a:schemeClr val="bg1"/>
                          </a:solidFill>
                          <a:latin typeface="+mn-lt"/>
                          <a:ea typeface="+mn-ea"/>
                          <a:cs typeface="+mn-cs"/>
                        </a:rPr>
                        <a:t>6) Составление описательного рассказа о медвежонке и ежонке.</a:t>
                      </a:r>
                      <a:endParaRPr lang="ru-RU" sz="1600" b="0" dirty="0" smtClean="0">
                        <a:solidFill>
                          <a:schemeClr val="bg1"/>
                        </a:solidFill>
                      </a:endParaRPr>
                    </a:p>
                    <a:p>
                      <a:r>
                        <a:rPr kumimoji="0" lang="ru-RU" sz="1600" b="0" kern="1200" dirty="0" smtClean="0">
                          <a:solidFill>
                            <a:schemeClr val="bg1"/>
                          </a:solidFill>
                          <a:latin typeface="+mn-lt"/>
                          <a:ea typeface="+mn-ea"/>
                          <a:cs typeface="+mn-cs"/>
                        </a:rPr>
                        <a:t>7) Составление описательного рассказа о животных по картинкам. "Пришла весна. Проснулись медведи."</a:t>
                      </a:r>
                      <a:endParaRPr lang="ru-RU" sz="1600" b="0" dirty="0" smtClean="0">
                        <a:solidFill>
                          <a:schemeClr val="bg1"/>
                        </a:solidFill>
                      </a:endParaRPr>
                    </a:p>
                    <a:p>
                      <a:r>
                        <a:rPr kumimoji="0" lang="ru-RU" sz="1600" b="0" kern="1200" dirty="0" smtClean="0">
                          <a:solidFill>
                            <a:schemeClr val="bg1"/>
                          </a:solidFill>
                          <a:latin typeface="+mn-lt"/>
                          <a:ea typeface="+mn-ea"/>
                          <a:cs typeface="+mn-cs"/>
                        </a:rPr>
                        <a:t>8) Составление рассказа на тему из личного опыта. Труд людей весной.</a:t>
                      </a:r>
                      <a:endParaRPr lang="ru-RU" sz="1600" b="0" dirty="0" smtClean="0">
                        <a:solidFill>
                          <a:schemeClr val="bg1"/>
                        </a:solidFill>
                      </a:endParaRPr>
                    </a:p>
                    <a:p>
                      <a:r>
                        <a:rPr kumimoji="0" lang="ru-RU" sz="1600" b="0" kern="1200" dirty="0" smtClean="0">
                          <a:solidFill>
                            <a:schemeClr val="bg1"/>
                          </a:solidFill>
                          <a:latin typeface="+mn-lt"/>
                          <a:ea typeface="+mn-ea"/>
                          <a:cs typeface="+mn-cs"/>
                        </a:rPr>
                        <a:t>9) Составление рассказа по картине "Пришла весна".</a:t>
                      </a:r>
                      <a:endParaRPr lang="ru-RU" sz="1600" b="0" dirty="0" smtClean="0">
                        <a:solidFill>
                          <a:schemeClr val="bg1"/>
                        </a:solidFill>
                      </a:endParaRPr>
                    </a:p>
                    <a:p>
                      <a:r>
                        <a:rPr kumimoji="0" lang="ru-RU" sz="1600" b="0" kern="1200" dirty="0" smtClean="0">
                          <a:solidFill>
                            <a:schemeClr val="bg1"/>
                          </a:solidFill>
                          <a:latin typeface="+mn-lt"/>
                          <a:ea typeface="+mn-ea"/>
                          <a:cs typeface="+mn-cs"/>
                        </a:rPr>
                        <a:t>10) Составление описания по предметной картине "Весна идет", "Грачи прилетели".</a:t>
                      </a:r>
                      <a:endParaRPr lang="ru-RU" sz="1600" b="0" dirty="0" smtClean="0">
                        <a:solidFill>
                          <a:schemeClr val="bg1"/>
                        </a:solidFill>
                      </a:endParaRPr>
                    </a:p>
                    <a:p>
                      <a:r>
                        <a:rPr kumimoji="0" lang="ru-RU" sz="1600" b="0" kern="1200" dirty="0" smtClean="0">
                          <a:solidFill>
                            <a:schemeClr val="bg1"/>
                          </a:solidFill>
                          <a:latin typeface="+mn-lt"/>
                          <a:ea typeface="+mn-ea"/>
                          <a:cs typeface="+mn-cs"/>
                        </a:rPr>
                        <a:t>11) Рассматривание и описание внешнего вида комнатного растения.</a:t>
                      </a:r>
                      <a:endParaRPr lang="ru-RU" sz="1600" b="0" dirty="0" smtClean="0">
                        <a:solidFill>
                          <a:schemeClr val="bg1"/>
                        </a:solidFill>
                      </a:endParaRPr>
                    </a:p>
                    <a:p>
                      <a:endParaRPr lang="ru-RU" sz="1600" b="0" dirty="0">
                        <a:solidFill>
                          <a:schemeClr val="bg1"/>
                        </a:solidFill>
                      </a:endParaRPr>
                    </a:p>
                  </a:txBody>
                  <a:tcPr>
                    <a:solidFill>
                      <a:schemeClr val="accent1">
                        <a:lumMod val="20000"/>
                        <a:lumOff val="80000"/>
                      </a:schemeClr>
                    </a:solidFill>
                  </a:tcPr>
                </a:tc>
              </a:tr>
            </a:tbl>
          </a:graphicData>
        </a:graphic>
      </p:graphicFrame>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23529" y="476672"/>
          <a:ext cx="8424936" cy="3108960"/>
        </p:xfrm>
        <a:graphic>
          <a:graphicData uri="http://schemas.openxmlformats.org/drawingml/2006/table">
            <a:tbl>
              <a:tblPr firstRow="1" bandRow="1">
                <a:tableStyleId>{5C22544A-7EE6-4342-B048-85BDC9FD1C3A}</a:tableStyleId>
              </a:tblPr>
              <a:tblGrid>
                <a:gridCol w="2808312"/>
                <a:gridCol w="2808312"/>
                <a:gridCol w="2808312"/>
              </a:tblGrid>
              <a:tr h="3096344">
                <a:tc>
                  <a:txBody>
                    <a:bodyPr/>
                    <a:lstStyle/>
                    <a:p>
                      <a:endParaRPr lang="ru-RU" b="0"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0" kern="1200" dirty="0" smtClean="0">
                          <a:solidFill>
                            <a:schemeClr val="bg1"/>
                          </a:solidFill>
                          <a:latin typeface="+mn-lt"/>
                          <a:ea typeface="+mn-ea"/>
                          <a:cs typeface="+mn-cs"/>
                        </a:rPr>
                        <a:t>Приобщение к художественной литературе и фольклору</a:t>
                      </a:r>
                      <a:endParaRPr lang="ru-RU" b="0" dirty="0" smtClean="0">
                        <a:solidFill>
                          <a:schemeClr val="bg1"/>
                        </a:solidFill>
                      </a:endParaRPr>
                    </a:p>
                    <a:p>
                      <a:endParaRPr lang="ru-RU" b="0" dirty="0">
                        <a:solidFill>
                          <a:schemeClr val="bg1"/>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«Если снег повсюду тает…» Е. </a:t>
                      </a:r>
                      <a:r>
                        <a:rPr kumimoji="0" lang="ru-RU" sz="1800" b="0" kern="1200" dirty="0" err="1" smtClean="0">
                          <a:solidFill>
                            <a:schemeClr val="bg1"/>
                          </a:solidFill>
                          <a:latin typeface="+mn-lt"/>
                          <a:ea typeface="+mn-ea"/>
                          <a:cs typeface="+mn-cs"/>
                        </a:rPr>
                        <a:t>Карганова</a:t>
                      </a:r>
                      <a:r>
                        <a:rPr kumimoji="0" lang="ru-RU" sz="1800" b="0" kern="1200" dirty="0" smtClean="0">
                          <a:solidFill>
                            <a:schemeClr val="bg1"/>
                          </a:solidFill>
                          <a:latin typeface="+mn-lt"/>
                          <a:ea typeface="+mn-ea"/>
                          <a:cs typeface="+mn-cs"/>
                        </a:rPr>
                        <a:t>, «Март» В. Берестов, «Подснежники», «Возвращаются певцы» Г. </a:t>
                      </a:r>
                      <a:r>
                        <a:rPr kumimoji="0" lang="ru-RU" sz="1800" b="0" kern="1200" dirty="0" err="1" smtClean="0">
                          <a:solidFill>
                            <a:schemeClr val="bg1"/>
                          </a:solidFill>
                          <a:latin typeface="+mn-lt"/>
                          <a:ea typeface="+mn-ea"/>
                          <a:cs typeface="+mn-cs"/>
                        </a:rPr>
                        <a:t>Ладанщиков</a:t>
                      </a:r>
                      <a:r>
                        <a:rPr kumimoji="0" lang="ru-RU" sz="1800" b="0" kern="1200" dirty="0" smtClean="0">
                          <a:solidFill>
                            <a:schemeClr val="bg1"/>
                          </a:solidFill>
                          <a:latin typeface="+mn-lt"/>
                          <a:ea typeface="+mn-ea"/>
                          <a:cs typeface="+mn-cs"/>
                        </a:rPr>
                        <a:t>, </a:t>
                      </a:r>
                    </a:p>
                    <a:p>
                      <a:r>
                        <a:rPr kumimoji="0" lang="ru-RU" sz="1800" b="0" kern="1200" dirty="0" smtClean="0">
                          <a:solidFill>
                            <a:schemeClr val="bg1"/>
                          </a:solidFill>
                          <a:latin typeface="+mn-lt"/>
                          <a:ea typeface="+mn-ea"/>
                          <a:cs typeface="+mn-cs"/>
                        </a:rPr>
                        <a:t>«Весна» И. </a:t>
                      </a:r>
                      <a:r>
                        <a:rPr kumimoji="0" lang="ru-RU" sz="1800" b="0" kern="1200" dirty="0" err="1" smtClean="0">
                          <a:solidFill>
                            <a:schemeClr val="bg1"/>
                          </a:solidFill>
                          <a:latin typeface="+mn-lt"/>
                          <a:ea typeface="+mn-ea"/>
                          <a:cs typeface="+mn-cs"/>
                        </a:rPr>
                        <a:t>Токмакова</a:t>
                      </a:r>
                      <a:r>
                        <a:rPr kumimoji="0" lang="ru-RU" sz="1800" b="0" kern="1200" dirty="0" smtClean="0">
                          <a:solidFill>
                            <a:schemeClr val="bg1"/>
                          </a:solidFill>
                          <a:latin typeface="+mn-lt"/>
                          <a:ea typeface="+mn-ea"/>
                          <a:cs typeface="+mn-cs"/>
                        </a:rPr>
                        <a:t>, «Весна» С. Маршак,</a:t>
                      </a:r>
                    </a:p>
                    <a:p>
                      <a:r>
                        <a:rPr kumimoji="0" lang="ru-RU" sz="1800" b="0" kern="1200" dirty="0" smtClean="0">
                          <a:solidFill>
                            <a:schemeClr val="bg1"/>
                          </a:solidFill>
                          <a:latin typeface="+mn-lt"/>
                          <a:ea typeface="+mn-ea"/>
                          <a:cs typeface="+mn-cs"/>
                        </a:rPr>
                        <a:t> «Пришла весна…» Л. Толстой. </a:t>
                      </a:r>
                    </a:p>
                    <a:p>
                      <a:endParaRPr lang="ru-RU" b="0" dirty="0">
                        <a:solidFill>
                          <a:schemeClr val="bg1"/>
                        </a:solidFill>
                      </a:endParaRPr>
                    </a:p>
                  </a:txBody>
                  <a:tcPr>
                    <a:solidFill>
                      <a:schemeClr val="accent1">
                        <a:lumMod val="20000"/>
                        <a:lumOff val="80000"/>
                      </a:schemeClr>
                    </a:solidFill>
                  </a:tcPr>
                </a:tc>
              </a:tr>
            </a:tbl>
          </a:graphicData>
        </a:graphic>
      </p:graphicFrame>
      <p:pic>
        <p:nvPicPr>
          <p:cNvPr id="2050" name="Picture 2" descr="C:\Users\Пользователь\Desktop\1506.jpg"/>
          <p:cNvPicPr>
            <a:picLocks noChangeAspect="1" noChangeArrowheads="1"/>
          </p:cNvPicPr>
          <p:nvPr/>
        </p:nvPicPr>
        <p:blipFill>
          <a:blip r:embed="rId2" cstate="print"/>
          <a:srcRect/>
          <a:stretch>
            <a:fillRect/>
          </a:stretch>
        </p:blipFill>
        <p:spPr bwMode="auto">
          <a:xfrm>
            <a:off x="1547664" y="4077072"/>
            <a:ext cx="6336704" cy="2225636"/>
          </a:xfrm>
          <a:prstGeom prst="rect">
            <a:avLst/>
          </a:prstGeom>
          <a:noFill/>
        </p:spPr>
      </p:pic>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83568" y="188640"/>
          <a:ext cx="7992885" cy="6408712"/>
        </p:xfrm>
        <a:graphic>
          <a:graphicData uri="http://schemas.openxmlformats.org/drawingml/2006/table">
            <a:tbl>
              <a:tblPr firstRow="1" bandRow="1">
                <a:tableStyleId>{5C22544A-7EE6-4342-B048-85BDC9FD1C3A}</a:tableStyleId>
              </a:tblPr>
              <a:tblGrid>
                <a:gridCol w="2160238"/>
                <a:gridCol w="1368152"/>
                <a:gridCol w="4464495"/>
              </a:tblGrid>
              <a:tr h="6408712">
                <a:tc>
                  <a:txBody>
                    <a:bodyPr/>
                    <a:lstStyle/>
                    <a:p>
                      <a:r>
                        <a:rPr kumimoji="0" lang="ru-RU" sz="1800" b="0" kern="1200" dirty="0" smtClean="0">
                          <a:solidFill>
                            <a:schemeClr val="bg1"/>
                          </a:solidFill>
                          <a:latin typeface="+mn-lt"/>
                          <a:ea typeface="+mn-ea"/>
                          <a:cs typeface="+mn-cs"/>
                        </a:rPr>
                        <a:t>«Социально-коммуникативное развитие»</a:t>
                      </a:r>
                      <a:endParaRPr lang="ru-RU" b="0" dirty="0">
                        <a:solidFill>
                          <a:schemeClr val="bg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0" kern="1200" dirty="0" smtClean="0">
                          <a:solidFill>
                            <a:schemeClr val="bg1"/>
                          </a:solidFill>
                          <a:latin typeface="+mn-lt"/>
                          <a:ea typeface="+mn-ea"/>
                          <a:cs typeface="+mn-cs"/>
                        </a:rPr>
                        <a:t>Беседы </a:t>
                      </a:r>
                    </a:p>
                    <a:p>
                      <a:endParaRPr lang="ru-RU" b="0" dirty="0">
                        <a:solidFill>
                          <a:schemeClr val="bg1"/>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 «Опасные сосульки»</a:t>
                      </a:r>
                    </a:p>
                    <a:p>
                      <a:r>
                        <a:rPr kumimoji="0" lang="ru-RU" sz="1800" b="0" kern="1200" dirty="0" smtClean="0">
                          <a:solidFill>
                            <a:schemeClr val="bg1"/>
                          </a:solidFill>
                          <a:latin typeface="+mn-lt"/>
                          <a:ea typeface="+mn-ea"/>
                          <a:cs typeface="+mn-cs"/>
                        </a:rPr>
                        <a:t> «Ног не намочи – не становись в ручьи»</a:t>
                      </a:r>
                    </a:p>
                    <a:p>
                      <a:r>
                        <a:rPr kumimoji="0" lang="ru-RU" sz="1800" b="0" kern="1200" dirty="0" smtClean="0">
                          <a:solidFill>
                            <a:schemeClr val="bg1"/>
                          </a:solidFill>
                          <a:latin typeface="+mn-lt"/>
                          <a:ea typeface="+mn-ea"/>
                          <a:cs typeface="+mn-cs"/>
                        </a:rPr>
                        <a:t> «О зимующих и перелетных птицах»</a:t>
                      </a:r>
                    </a:p>
                    <a:p>
                      <a:r>
                        <a:rPr kumimoji="0" lang="ru-RU" sz="1800" b="0" kern="1200" dirty="0" smtClean="0">
                          <a:solidFill>
                            <a:schemeClr val="bg1"/>
                          </a:solidFill>
                          <a:latin typeface="+mn-lt"/>
                          <a:ea typeface="+mn-ea"/>
                          <a:cs typeface="+mn-cs"/>
                        </a:rPr>
                        <a:t>«Насекомые»</a:t>
                      </a:r>
                    </a:p>
                    <a:p>
                      <a:r>
                        <a:rPr kumimoji="0" lang="ru-RU" sz="1800" b="0" kern="1200" dirty="0" smtClean="0">
                          <a:solidFill>
                            <a:schemeClr val="bg1"/>
                          </a:solidFill>
                          <a:latin typeface="+mn-lt"/>
                          <a:ea typeface="+mn-ea"/>
                          <a:cs typeface="+mn-cs"/>
                        </a:rPr>
                        <a:t>"Труд людей весной"</a:t>
                      </a:r>
                    </a:p>
                    <a:p>
                      <a:r>
                        <a:rPr kumimoji="0" lang="ru-RU" sz="1800" b="0" kern="1200" dirty="0" smtClean="0">
                          <a:solidFill>
                            <a:schemeClr val="bg1"/>
                          </a:solidFill>
                          <a:latin typeface="+mn-lt"/>
                          <a:ea typeface="+mn-ea"/>
                          <a:cs typeface="+mn-cs"/>
                        </a:rPr>
                        <a:t>"Жалобная книга природы"</a:t>
                      </a:r>
                    </a:p>
                    <a:p>
                      <a:r>
                        <a:rPr kumimoji="0" lang="ru-RU" sz="1800" b="0" kern="1200" dirty="0" smtClean="0">
                          <a:solidFill>
                            <a:schemeClr val="bg1"/>
                          </a:solidFill>
                          <a:latin typeface="+mn-lt"/>
                          <a:ea typeface="+mn-ea"/>
                          <a:cs typeface="+mn-cs"/>
                        </a:rPr>
                        <a:t>"Кто просыпается весной"</a:t>
                      </a:r>
                    </a:p>
                    <a:p>
                      <a:r>
                        <a:rPr kumimoji="0" lang="ru-RU" sz="1800" b="0" kern="1200" dirty="0" smtClean="0">
                          <a:solidFill>
                            <a:schemeClr val="bg1"/>
                          </a:solidFill>
                          <a:latin typeface="+mn-lt"/>
                          <a:ea typeface="+mn-ea"/>
                          <a:cs typeface="+mn-cs"/>
                        </a:rPr>
                        <a:t>"Комнатные растения"</a:t>
                      </a:r>
                    </a:p>
                    <a:p>
                      <a:r>
                        <a:rPr kumimoji="0" lang="ru-RU" sz="1800" b="0" kern="1200" dirty="0" smtClean="0">
                          <a:solidFill>
                            <a:schemeClr val="bg1"/>
                          </a:solidFill>
                          <a:latin typeface="+mn-lt"/>
                          <a:ea typeface="+mn-ea"/>
                          <a:cs typeface="+mn-cs"/>
                        </a:rPr>
                        <a:t>"О весне"</a:t>
                      </a:r>
                    </a:p>
                    <a:p>
                      <a:r>
                        <a:rPr kumimoji="0" lang="ru-RU" sz="1800" b="0" kern="1200" dirty="0" smtClean="0">
                          <a:solidFill>
                            <a:schemeClr val="bg1"/>
                          </a:solidFill>
                          <a:latin typeface="+mn-lt"/>
                          <a:ea typeface="+mn-ea"/>
                          <a:cs typeface="+mn-cs"/>
                        </a:rPr>
                        <a:t>"Жизнь диких зверей весной"</a:t>
                      </a:r>
                    </a:p>
                    <a:p>
                      <a:r>
                        <a:rPr kumimoji="0" lang="ru-RU" sz="1800" b="0" kern="1200" dirty="0" smtClean="0">
                          <a:solidFill>
                            <a:schemeClr val="bg1"/>
                          </a:solidFill>
                          <a:latin typeface="+mn-lt"/>
                          <a:ea typeface="+mn-ea"/>
                          <a:cs typeface="+mn-cs"/>
                        </a:rPr>
                        <a:t>"Возвращение перелетных птиц"</a:t>
                      </a:r>
                    </a:p>
                    <a:p>
                      <a:r>
                        <a:rPr kumimoji="0" lang="ru-RU" sz="1800" b="0" kern="1200" dirty="0" smtClean="0">
                          <a:solidFill>
                            <a:schemeClr val="bg1"/>
                          </a:solidFill>
                          <a:latin typeface="+mn-lt"/>
                          <a:ea typeface="+mn-ea"/>
                          <a:cs typeface="+mn-cs"/>
                        </a:rPr>
                        <a:t>"Экологический светофор"</a:t>
                      </a:r>
                    </a:p>
                    <a:p>
                      <a:r>
                        <a:rPr kumimoji="0" lang="ru-RU" sz="1800" b="0" kern="1200" dirty="0" smtClean="0">
                          <a:solidFill>
                            <a:schemeClr val="bg1"/>
                          </a:solidFill>
                          <a:latin typeface="+mn-lt"/>
                          <a:ea typeface="+mn-ea"/>
                          <a:cs typeface="+mn-cs"/>
                        </a:rPr>
                        <a:t>"Цветы"</a:t>
                      </a:r>
                    </a:p>
                    <a:p>
                      <a:r>
                        <a:rPr kumimoji="0" lang="ru-RU" sz="1800" b="0" kern="1200" dirty="0" smtClean="0">
                          <a:solidFill>
                            <a:schemeClr val="bg1"/>
                          </a:solidFill>
                          <a:latin typeface="+mn-lt"/>
                          <a:ea typeface="+mn-ea"/>
                          <a:cs typeface="+mn-cs"/>
                        </a:rPr>
                        <a:t>"Весна идет! Весне дорога!"</a:t>
                      </a:r>
                    </a:p>
                    <a:p>
                      <a:r>
                        <a:rPr kumimoji="0" lang="ru-RU" sz="1800" b="0" kern="1200" dirty="0" smtClean="0">
                          <a:solidFill>
                            <a:schemeClr val="bg1"/>
                          </a:solidFill>
                          <a:latin typeface="+mn-lt"/>
                          <a:ea typeface="+mn-ea"/>
                          <a:cs typeface="+mn-cs"/>
                        </a:rPr>
                        <a:t>"Почему растаял снеговик"</a:t>
                      </a:r>
                    </a:p>
                    <a:p>
                      <a:r>
                        <a:rPr kumimoji="0" lang="ru-RU" sz="1800" b="0" kern="1200" dirty="0" smtClean="0">
                          <a:solidFill>
                            <a:schemeClr val="bg1"/>
                          </a:solidFill>
                          <a:latin typeface="+mn-lt"/>
                          <a:ea typeface="+mn-ea"/>
                          <a:cs typeface="+mn-cs"/>
                        </a:rPr>
                        <a:t>"Путешествие ручейка"</a:t>
                      </a:r>
                    </a:p>
                    <a:p>
                      <a:r>
                        <a:rPr kumimoji="0" lang="ru-RU" sz="1800" b="0" kern="1200" dirty="0" smtClean="0">
                          <a:solidFill>
                            <a:schemeClr val="bg1"/>
                          </a:solidFill>
                          <a:latin typeface="+mn-lt"/>
                          <a:ea typeface="+mn-ea"/>
                          <a:cs typeface="+mn-cs"/>
                        </a:rPr>
                        <a:t>"Как мы весну встречаем"</a:t>
                      </a:r>
                    </a:p>
                    <a:p>
                      <a:r>
                        <a:rPr kumimoji="0" lang="ru-RU" sz="1800" b="0" kern="1200" dirty="0" smtClean="0">
                          <a:solidFill>
                            <a:schemeClr val="bg1"/>
                          </a:solidFill>
                          <a:latin typeface="+mn-lt"/>
                          <a:ea typeface="+mn-ea"/>
                          <a:cs typeface="+mn-cs"/>
                        </a:rPr>
                        <a:t>"В гости к хозяйке луга"</a:t>
                      </a:r>
                    </a:p>
                    <a:p>
                      <a:r>
                        <a:rPr kumimoji="0" lang="ru-RU" sz="1800" b="0" kern="1200" dirty="0" smtClean="0">
                          <a:solidFill>
                            <a:schemeClr val="bg1"/>
                          </a:solidFill>
                          <a:latin typeface="+mn-lt"/>
                          <a:ea typeface="+mn-ea"/>
                          <a:cs typeface="+mn-cs"/>
                        </a:rPr>
                        <a:t>"Приметы весны"</a:t>
                      </a:r>
                    </a:p>
                    <a:p>
                      <a:r>
                        <a:rPr kumimoji="0" lang="ru-RU" sz="1800" b="0" kern="1200" dirty="0" smtClean="0">
                          <a:solidFill>
                            <a:schemeClr val="bg1"/>
                          </a:solidFill>
                          <a:latin typeface="+mn-lt"/>
                          <a:ea typeface="+mn-ea"/>
                          <a:cs typeface="+mn-cs"/>
                        </a:rPr>
                        <a:t>"Весной на водоемах"</a:t>
                      </a:r>
                    </a:p>
                    <a:p>
                      <a:r>
                        <a:rPr kumimoji="0" lang="ru-RU" sz="1800" b="0" kern="1200" dirty="0" smtClean="0">
                          <a:solidFill>
                            <a:schemeClr val="bg1"/>
                          </a:solidFill>
                          <a:latin typeface="+mn-lt"/>
                          <a:ea typeface="+mn-ea"/>
                          <a:cs typeface="+mn-cs"/>
                        </a:rPr>
                        <a:t>"Войди в лес с другом"</a:t>
                      </a:r>
                    </a:p>
                    <a:p>
                      <a:r>
                        <a:rPr kumimoji="0" lang="ru-RU" sz="1800" b="0" kern="1200" dirty="0" smtClean="0">
                          <a:solidFill>
                            <a:schemeClr val="bg1"/>
                          </a:solidFill>
                          <a:latin typeface="+mn-lt"/>
                          <a:ea typeface="+mn-ea"/>
                          <a:cs typeface="+mn-cs"/>
                        </a:rPr>
                        <a:t>"Международный день земли"</a:t>
                      </a:r>
                    </a:p>
                    <a:p>
                      <a:endParaRPr lang="ru-RU" b="0" dirty="0">
                        <a:solidFill>
                          <a:schemeClr val="bg1"/>
                        </a:solidFill>
                      </a:endParaRPr>
                    </a:p>
                  </a:txBody>
                  <a:tcPr>
                    <a:solidFill>
                      <a:schemeClr val="accent1">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39552" y="476672"/>
          <a:ext cx="8208912" cy="3600400"/>
        </p:xfrm>
        <a:graphic>
          <a:graphicData uri="http://schemas.openxmlformats.org/drawingml/2006/table">
            <a:tbl>
              <a:tblPr firstRow="1" bandRow="1">
                <a:tableStyleId>{5C22544A-7EE6-4342-B048-85BDC9FD1C3A}</a:tableStyleId>
              </a:tblPr>
              <a:tblGrid>
                <a:gridCol w="2736304"/>
                <a:gridCol w="1584176"/>
                <a:gridCol w="3888432"/>
              </a:tblGrid>
              <a:tr h="3600400">
                <a:tc>
                  <a:txBody>
                    <a:bodyPr/>
                    <a:lstStyle/>
                    <a:p>
                      <a:endParaRPr lang="ru-RU" b="0" dirty="0">
                        <a:solidFill>
                          <a:schemeClr val="bg1"/>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Игры</a:t>
                      </a:r>
                      <a:endParaRPr lang="ru-RU" b="0" dirty="0">
                        <a:solidFill>
                          <a:schemeClr val="bg1"/>
                        </a:solidFill>
                      </a:endParaRP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Смотри приложение.</a:t>
                      </a:r>
                    </a:p>
                    <a:p>
                      <a:r>
                        <a:rPr kumimoji="0" lang="ru-RU" sz="1800" b="0" kern="1200" dirty="0" smtClean="0">
                          <a:solidFill>
                            <a:schemeClr val="bg1"/>
                          </a:solidFill>
                          <a:latin typeface="+mn-lt"/>
                          <a:ea typeface="+mn-ea"/>
                          <a:cs typeface="+mn-cs"/>
                        </a:rPr>
                        <a:t>С/р. игра «Путешествие в весенний лес»</a:t>
                      </a:r>
                    </a:p>
                    <a:p>
                      <a:r>
                        <a:rPr kumimoji="0" lang="ru-RU" sz="1800" b="0" kern="1200" dirty="0" smtClean="0">
                          <a:solidFill>
                            <a:schemeClr val="bg1"/>
                          </a:solidFill>
                          <a:latin typeface="+mn-lt"/>
                          <a:ea typeface="+mn-ea"/>
                          <a:cs typeface="+mn-cs"/>
                        </a:rPr>
                        <a:t>Театрализованная игра «</a:t>
                      </a:r>
                      <a:r>
                        <a:rPr kumimoji="0" lang="ru-RU" sz="1800" b="0" kern="1200" dirty="0" err="1" smtClean="0">
                          <a:solidFill>
                            <a:schemeClr val="bg1"/>
                          </a:solidFill>
                          <a:latin typeface="+mn-lt"/>
                          <a:ea typeface="+mn-ea"/>
                          <a:cs typeface="+mn-cs"/>
                        </a:rPr>
                        <a:t>Заюшкина</a:t>
                      </a:r>
                      <a:r>
                        <a:rPr kumimoji="0" lang="ru-RU" sz="1800" b="0" kern="1200" dirty="0" smtClean="0">
                          <a:solidFill>
                            <a:schemeClr val="bg1"/>
                          </a:solidFill>
                          <a:latin typeface="+mn-lt"/>
                          <a:ea typeface="+mn-ea"/>
                          <a:cs typeface="+mn-cs"/>
                        </a:rPr>
                        <a:t> избушка»</a:t>
                      </a:r>
                    </a:p>
                    <a:p>
                      <a:r>
                        <a:rPr kumimoji="0" lang="ru-RU" sz="1800" b="0" kern="1200" dirty="0" smtClean="0">
                          <a:solidFill>
                            <a:schemeClr val="bg1"/>
                          </a:solidFill>
                          <a:latin typeface="+mn-lt"/>
                          <a:ea typeface="+mn-ea"/>
                          <a:cs typeface="+mn-cs"/>
                        </a:rPr>
                        <a:t>С/р. игра «Кукла идет гулять» Игры с водой «Тонет- плавает», «Теплый- холодный», «Как тают сосульки»</a:t>
                      </a:r>
                    </a:p>
                    <a:p>
                      <a:r>
                        <a:rPr kumimoji="0" lang="ru-RU" sz="1800" b="0" kern="1200" dirty="0" smtClean="0">
                          <a:solidFill>
                            <a:schemeClr val="bg1"/>
                          </a:solidFill>
                          <a:latin typeface="+mn-lt"/>
                          <a:ea typeface="+mn-ea"/>
                          <a:cs typeface="+mn-cs"/>
                        </a:rPr>
                        <a:t>Игра малой подвижности «Шаловливые сосульки»</a:t>
                      </a:r>
                    </a:p>
                    <a:p>
                      <a:r>
                        <a:rPr kumimoji="0" lang="ru-RU" sz="1800" b="0" kern="1200" dirty="0" smtClean="0">
                          <a:solidFill>
                            <a:schemeClr val="bg1"/>
                          </a:solidFill>
                          <a:latin typeface="+mn-lt"/>
                          <a:ea typeface="+mn-ea"/>
                          <a:cs typeface="+mn-cs"/>
                        </a:rPr>
                        <a:t>Д/и: «Времена года», </a:t>
                      </a:r>
                    </a:p>
                    <a:p>
                      <a:r>
                        <a:rPr kumimoji="0" lang="ru-RU" sz="1800" b="0" kern="1200" dirty="0" smtClean="0">
                          <a:solidFill>
                            <a:schemeClr val="bg1"/>
                          </a:solidFill>
                          <a:latin typeface="+mn-lt"/>
                          <a:ea typeface="+mn-ea"/>
                          <a:cs typeface="+mn-cs"/>
                        </a:rPr>
                        <a:t>«Когда это бывает?»</a:t>
                      </a:r>
                      <a:endParaRPr lang="ru-RU" b="0" dirty="0">
                        <a:solidFill>
                          <a:schemeClr val="bg1"/>
                        </a:solidFill>
                      </a:endParaRPr>
                    </a:p>
                  </a:txBody>
                  <a:tcPr>
                    <a:solidFill>
                      <a:schemeClr val="accent1">
                        <a:lumMod val="20000"/>
                        <a:lumOff val="80000"/>
                      </a:schemeClr>
                    </a:solidFill>
                  </a:tcPr>
                </a:tc>
              </a:tr>
            </a:tbl>
          </a:graphicData>
        </a:graphic>
      </p:graphicFrame>
      <p:pic>
        <p:nvPicPr>
          <p:cNvPr id="4098" name="Picture 2" descr="C:\Users\Пользователь\Desktop\242.jpg"/>
          <p:cNvPicPr>
            <a:picLocks noChangeAspect="1" noChangeArrowheads="1"/>
          </p:cNvPicPr>
          <p:nvPr/>
        </p:nvPicPr>
        <p:blipFill>
          <a:blip r:embed="rId2" cstate="print"/>
          <a:srcRect/>
          <a:stretch>
            <a:fillRect/>
          </a:stretch>
        </p:blipFill>
        <p:spPr bwMode="auto">
          <a:xfrm>
            <a:off x="1835696" y="4221088"/>
            <a:ext cx="5904656" cy="2449674"/>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Формы работы с родителями </a:t>
            </a:r>
            <a:br>
              <a:rPr lang="ru-RU" dirty="0" smtClean="0"/>
            </a:br>
            <a:endParaRPr lang="ru-RU" dirty="0"/>
          </a:p>
        </p:txBody>
      </p:sp>
      <p:sp>
        <p:nvSpPr>
          <p:cNvPr id="3" name="Содержимое 2"/>
          <p:cNvSpPr>
            <a:spLocks noGrp="1"/>
          </p:cNvSpPr>
          <p:nvPr>
            <p:ph idx="1"/>
          </p:nvPr>
        </p:nvSpPr>
        <p:spPr>
          <a:xfrm>
            <a:off x="457200" y="1196752"/>
            <a:ext cx="8229600" cy="5112608"/>
          </a:xfrm>
        </p:spPr>
        <p:txBody>
          <a:bodyPr>
            <a:normAutofit fontScale="62500" lnSpcReduction="20000"/>
          </a:bodyPr>
          <a:lstStyle/>
          <a:p>
            <a:pPr marL="651510" indent="-514350">
              <a:buFont typeface="+mj-lt"/>
              <a:buAutoNum type="arabicPeriod"/>
            </a:pPr>
            <a:r>
              <a:rPr lang="ru-RU" sz="3200" dirty="0" smtClean="0"/>
              <a:t>Анкетирование родителей с целью ознакомления с семейным опытом познавательного воспитания детей.  </a:t>
            </a:r>
          </a:p>
          <a:p>
            <a:pPr marL="651510" indent="-514350">
              <a:buFont typeface="+mj-lt"/>
              <a:buAutoNum type="arabicPeriod"/>
            </a:pPr>
            <a:r>
              <a:rPr lang="ru-RU" sz="3200" dirty="0" smtClean="0"/>
              <a:t>Привлечение родителей к книжной выставке произведений о весне. </a:t>
            </a:r>
          </a:p>
          <a:p>
            <a:pPr>
              <a:buNone/>
            </a:pPr>
            <a:endParaRPr lang="ru-RU" sz="3200" dirty="0" smtClean="0"/>
          </a:p>
          <a:p>
            <a:pPr>
              <a:buNone/>
            </a:pPr>
            <a:r>
              <a:rPr lang="ru-RU" sz="3200" dirty="0" smtClean="0"/>
              <a:t>Консультации:	</a:t>
            </a:r>
          </a:p>
          <a:p>
            <a:r>
              <a:rPr lang="ru-RU" sz="3200" dirty="0" smtClean="0"/>
              <a:t>«Природоведческие экскурсии с семьёй – особая форма ознакомления детей с природой».</a:t>
            </a:r>
          </a:p>
          <a:p>
            <a:r>
              <a:rPr lang="ru-RU" sz="3200" dirty="0" smtClean="0"/>
              <a:t>«Что нужно для организации игр с водой дома?»,</a:t>
            </a:r>
          </a:p>
          <a:p>
            <a:r>
              <a:rPr lang="ru-RU" sz="3200" dirty="0" smtClean="0"/>
              <a:t>«Какие игры с водой можно организовать дома?»,</a:t>
            </a:r>
          </a:p>
          <a:p>
            <a:r>
              <a:rPr lang="ru-RU" sz="3200" dirty="0" smtClean="0"/>
              <a:t>«Что нужно для организации игр</a:t>
            </a:r>
          </a:p>
          <a:p>
            <a:r>
              <a:rPr lang="ru-RU" sz="3200" dirty="0" smtClean="0"/>
              <a:t>с песком?»,</a:t>
            </a:r>
          </a:p>
          <a:p>
            <a:r>
              <a:rPr lang="ru-RU" sz="3200" dirty="0" smtClean="0"/>
              <a:t>«Какие игровые упражнения можно делать с малышом дома?»</a:t>
            </a:r>
          </a:p>
          <a:p>
            <a:r>
              <a:rPr lang="ru-RU" sz="3200" dirty="0" smtClean="0"/>
              <a:t>«Как правильно отвечать на детские вопросы?»,</a:t>
            </a:r>
          </a:p>
          <a:p>
            <a:r>
              <a:rPr lang="ru-RU" sz="3200" dirty="0" smtClean="0"/>
              <a:t>«Весеннее меню малыша». </a:t>
            </a:r>
          </a:p>
          <a:p>
            <a:r>
              <a:rPr lang="ru-RU" sz="3200" dirty="0" smtClean="0"/>
              <a:t>"Весенние опасности".</a:t>
            </a:r>
          </a:p>
          <a:p>
            <a:r>
              <a:rPr lang="ru-RU" sz="3200" dirty="0" smtClean="0"/>
              <a:t>"Как одевать ребенка весной".</a:t>
            </a:r>
          </a:p>
          <a:p>
            <a:endParaRPr lang="ru-RU" dirty="0"/>
          </a:p>
        </p:txBody>
      </p:sp>
    </p:spTree>
  </p:cSld>
  <p:clrMapOvr>
    <a:masterClrMapping/>
  </p:clrMapOvr>
  <p:transition>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Ожидаемый результат</a:t>
            </a:r>
            <a:endParaRPr lang="ru-RU" dirty="0"/>
          </a:p>
        </p:txBody>
      </p:sp>
      <p:sp>
        <p:nvSpPr>
          <p:cNvPr id="3" name="Содержимое 2"/>
          <p:cNvSpPr>
            <a:spLocks noGrp="1"/>
          </p:cNvSpPr>
          <p:nvPr>
            <p:ph idx="1"/>
          </p:nvPr>
        </p:nvSpPr>
        <p:spPr/>
        <p:txBody>
          <a:bodyPr/>
          <a:lstStyle/>
          <a:p>
            <a:r>
              <a:rPr lang="ru-RU" dirty="0" smtClean="0"/>
              <a:t>Папка-передвижка "Весна идет" (совместная деятельность родителей и детей).</a:t>
            </a:r>
          </a:p>
          <a:p>
            <a:r>
              <a:rPr lang="ru-RU" dirty="0" smtClean="0"/>
              <a:t>Книга "Весна" (совместная деятельность родителей и детей).</a:t>
            </a:r>
          </a:p>
          <a:p>
            <a:r>
              <a:rPr lang="ru-RU" dirty="0" smtClean="0"/>
              <a:t>Творческие работы детей.</a:t>
            </a:r>
          </a:p>
          <a:p>
            <a:r>
              <a:rPr lang="ru-RU" dirty="0" smtClean="0"/>
              <a:t>Коллаж "Весна идет" (коллективная работа детей).</a:t>
            </a:r>
          </a:p>
          <a:p>
            <a:r>
              <a:rPr lang="ru-RU" dirty="0" smtClean="0"/>
              <a:t>Чудо-дерево (коллективная работа).</a:t>
            </a:r>
          </a:p>
          <a:p>
            <a:pPr>
              <a:buNone/>
            </a:pPr>
            <a:endParaRPr lang="ru-RU"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Паспорт проекта</a:t>
            </a:r>
            <a:endParaRPr lang="ru-RU" dirty="0"/>
          </a:p>
        </p:txBody>
      </p:sp>
      <p:sp>
        <p:nvSpPr>
          <p:cNvPr id="3" name="Содержимое 2"/>
          <p:cNvSpPr>
            <a:spLocks noGrp="1"/>
          </p:cNvSpPr>
          <p:nvPr>
            <p:ph idx="1"/>
          </p:nvPr>
        </p:nvSpPr>
        <p:spPr>
          <a:xfrm>
            <a:off x="457200" y="1600200"/>
            <a:ext cx="7715200" cy="4525963"/>
          </a:xfrm>
        </p:spPr>
        <p:txBody>
          <a:bodyPr/>
          <a:lstStyle/>
          <a:p>
            <a:pPr>
              <a:buNone/>
            </a:pPr>
            <a:r>
              <a:rPr lang="ru-RU" dirty="0"/>
              <a:t> </a:t>
            </a:r>
            <a:r>
              <a:rPr lang="ru-RU" dirty="0" smtClean="0"/>
              <a:t>   По </a:t>
            </a:r>
            <a:r>
              <a:rPr lang="ru-RU" dirty="0"/>
              <a:t>количеству участников : </a:t>
            </a:r>
            <a:br>
              <a:rPr lang="ru-RU" dirty="0"/>
            </a:br>
            <a:r>
              <a:rPr lang="ru-RU" dirty="0"/>
              <a:t>групповой.</a:t>
            </a:r>
            <a:br>
              <a:rPr lang="ru-RU" dirty="0"/>
            </a:br>
            <a:r>
              <a:rPr lang="ru-RU" dirty="0"/>
              <a:t>По продолжительности: </a:t>
            </a:r>
            <a:br>
              <a:rPr lang="ru-RU" dirty="0"/>
            </a:br>
            <a:r>
              <a:rPr lang="ru-RU" dirty="0"/>
              <a:t>среднесрочный – 3 месяца.</a:t>
            </a:r>
            <a:br>
              <a:rPr lang="ru-RU" dirty="0"/>
            </a:br>
            <a:r>
              <a:rPr lang="ru-RU" dirty="0"/>
              <a:t>Участники проекта:</a:t>
            </a:r>
            <a:br>
              <a:rPr lang="ru-RU" dirty="0"/>
            </a:br>
            <a:r>
              <a:rPr lang="ru-RU" dirty="0"/>
              <a:t>Дети  младшего дошкольного возраста.</a:t>
            </a:r>
            <a:br>
              <a:rPr lang="ru-RU" dirty="0"/>
            </a:br>
            <a:r>
              <a:rPr lang="ru-RU" dirty="0"/>
              <a:t>Родители воспитанников</a:t>
            </a:r>
            <a:br>
              <a:rPr lang="ru-RU" dirty="0"/>
            </a:br>
            <a:r>
              <a:rPr lang="ru-RU" dirty="0"/>
              <a:t>Воспитатели. </a:t>
            </a:r>
          </a:p>
          <a:p>
            <a:endParaRPr lang="ru-RU"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Используемая литература</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1.О.С.. Ушакова "Развитие речи детей 3-5лет." Издательство Т. Ц.   "Сфера" 2011 год.</a:t>
            </a:r>
          </a:p>
          <a:p>
            <a:r>
              <a:rPr lang="ru-RU" dirty="0" smtClean="0"/>
              <a:t>2.    И.А ".Изобразительная деятельность в детском саду .Младшая группа   " Издательство: Карапуз Серия: Цветные ладошки Год издания: 2010.</a:t>
            </a:r>
          </a:p>
          <a:p>
            <a:r>
              <a:rPr lang="ru-RU" dirty="0" smtClean="0"/>
              <a:t>3.   С.Н. Николаева . «Парциальная программа «Юный эколог»: Система работы в младшей группе детского сада. 3-4 года. ФГОС». Издательство: Мозаика-Синтез .</a:t>
            </a:r>
          </a:p>
          <a:p>
            <a:r>
              <a:rPr lang="ru-RU" dirty="0" smtClean="0"/>
              <a:t> 4. Е.А. </a:t>
            </a:r>
            <a:r>
              <a:rPr lang="ru-RU" dirty="0" err="1" smtClean="0"/>
              <a:t>Ульева</a:t>
            </a:r>
            <a:r>
              <a:rPr lang="ru-RU" dirty="0" smtClean="0"/>
              <a:t>:" Творческие задания. Времена года. Весна. Тетрадь для </a:t>
            </a:r>
            <a:r>
              <a:rPr lang="ru-RU" dirty="0" smtClean="0"/>
              <a:t>занятий </a:t>
            </a:r>
            <a:r>
              <a:rPr lang="ru-RU" dirty="0" smtClean="0"/>
              <a:t>с детьми 3-4 лет. ФГОС" Издательство:"</a:t>
            </a:r>
            <a:r>
              <a:rPr lang="ru-RU" dirty="0" err="1" smtClean="0"/>
              <a:t>Вако</a:t>
            </a:r>
            <a:r>
              <a:rPr lang="ru-RU" dirty="0" smtClean="0"/>
              <a:t>".2017</a:t>
            </a:r>
            <a:r>
              <a:rPr lang="ru-RU" dirty="0" smtClean="0"/>
              <a:t>.</a:t>
            </a:r>
          </a:p>
          <a:p>
            <a:r>
              <a:rPr lang="ru-RU" b="1" dirty="0" smtClean="0"/>
              <a:t>5. </a:t>
            </a:r>
            <a:r>
              <a:rPr lang="ru-RU" dirty="0" smtClean="0"/>
              <a:t>Комплексные занятия по программе "От рождения до школы" под редакцией Н. Е. </a:t>
            </a:r>
            <a:r>
              <a:rPr lang="ru-RU" dirty="0" err="1" smtClean="0"/>
              <a:t>Вераксы</a:t>
            </a:r>
            <a:r>
              <a:rPr lang="ru-RU" dirty="0" smtClean="0"/>
              <a:t>, М. А. Васильевой, Т. С. Комаровой. Младшая группа (от 3 до 4 лет</a:t>
            </a:r>
            <a:r>
              <a:rPr lang="ru-RU" dirty="0" smtClean="0"/>
              <a:t>) Издательство</a:t>
            </a:r>
            <a:r>
              <a:rPr lang="en-US" dirty="0" smtClean="0"/>
              <a:t>:</a:t>
            </a:r>
            <a:r>
              <a:rPr lang="ru-RU" dirty="0" smtClean="0"/>
              <a:t>"</a:t>
            </a:r>
            <a:r>
              <a:rPr lang="ru-RU" dirty="0" smtClean="0"/>
              <a:t> </a:t>
            </a:r>
            <a:r>
              <a:rPr lang="en-US" b="1" dirty="0" err="1" smtClean="0"/>
              <a:t>Ozon</a:t>
            </a:r>
            <a:r>
              <a:rPr lang="ru-RU" dirty="0" smtClean="0"/>
              <a:t> ".</a:t>
            </a:r>
            <a:r>
              <a:rPr lang="ru-RU" dirty="0" smtClean="0"/>
              <a:t>  </a:t>
            </a:r>
            <a:r>
              <a:rPr lang="en-US" dirty="0" smtClean="0"/>
              <a:t>2-</a:t>
            </a:r>
            <a:r>
              <a:rPr lang="ru-RU" dirty="0" smtClean="0"/>
              <a:t>е издание.2017.</a:t>
            </a:r>
            <a:endParaRPr lang="ru-RU" dirty="0" smtClean="0"/>
          </a:p>
          <a:p>
            <a:endParaRPr lang="ru-RU" dirty="0" smtClean="0"/>
          </a:p>
          <a:p>
            <a:endParaRPr lang="ru-RU" dirty="0" smtClean="0"/>
          </a:p>
          <a:p>
            <a:r>
              <a:rPr lang="ru-RU" dirty="0" smtClean="0"/>
              <a:t> </a:t>
            </a:r>
          </a:p>
          <a:p>
            <a:endParaRPr lang="ru-RU" b="1"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556792"/>
            <a:ext cx="8229600" cy="2362274"/>
          </a:xfrm>
        </p:spPr>
        <p:txBody>
          <a:bodyPr>
            <a:normAutofit/>
          </a:bodyPr>
          <a:lstStyle/>
          <a:p>
            <a:r>
              <a:rPr lang="ru-RU" sz="6600" dirty="0" smtClean="0"/>
              <a:t>Спасибо за внимание!</a:t>
            </a:r>
            <a:endParaRPr lang="ru-RU" sz="6600" dirty="0"/>
          </a:p>
        </p:txBody>
      </p:sp>
      <p:sp>
        <p:nvSpPr>
          <p:cNvPr id="3" name="Содержимое 2"/>
          <p:cNvSpPr>
            <a:spLocks noGrp="1"/>
          </p:cNvSpPr>
          <p:nvPr>
            <p:ph idx="1"/>
          </p:nvPr>
        </p:nvSpPr>
        <p:spPr/>
        <p:txBody>
          <a:bodyPr/>
          <a:lstStyle/>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Проблема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У детей не сформированы знаний о весенних изменениях в живой и не живой природе. Дети не умеют сравнивать различные периоды весны, не воспитано заботливое отношение к пробуждающийся природе. У детей нет представления о первых цветах весны. Дети владеют небольшими знаниями о перелетных птицах, об их жизни в весенний период. Дети не умеют устанавливать простейшие связи между условиями наступающего внешнего времени года и поведением животных, птиц, состоянием растительности. Снижен уровень речевого развития, активный, пассивный словарь мал, грамматический строй речи нарушен. Отсутствует связанность речи при построений развернутого высказывания. Причиной является недостаточно материалов по данной теме, мало внимания удалено этой теме в программе детского сада. Особенно этой теме не удаляется внимания дома со стороны родителей.</a:t>
            </a:r>
            <a:endParaRPr lang="ru-RU" dirty="0"/>
          </a:p>
        </p:txBody>
      </p:sp>
    </p:spTree>
  </p:cSld>
  <p:clrMapOvr>
    <a:masterClrMapping/>
  </p:clrMapOvr>
  <p:transition>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Актуальность темы</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Общение с природой, познание её тайн облагораживает человека, делает его более чутким. Воспитание бережного и заботливого отношения к живой и неживой природе возможно тогда, когда дети будут располагать хотя бы элементарными знаниями о них, овладеют несложными способами выращивания растений, ухода за животными, наблюдать природу, видеть её красоту.</a:t>
            </a:r>
          </a:p>
          <a:p>
            <a:r>
              <a:rPr lang="ru-RU" dirty="0" smtClean="0"/>
              <a:t>Ввести ребёнка в мир природы, сформировать реалистические представления – знания о её объектах и явлениях, воспитать способность видеть красоту родной природы, любовь, бережное и заботливое отношение к ней – одна из важнейших задач дошкольного учреждения.</a:t>
            </a:r>
          </a:p>
          <a:p>
            <a:endParaRPr lang="ru-RU" dirty="0"/>
          </a:p>
        </p:txBody>
      </p:sp>
    </p:spTree>
  </p:cSld>
  <p:clrMapOvr>
    <a:masterClrMapping/>
  </p:clrMapOvr>
  <p:transition>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Цели и задачи проекта</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i="1" dirty="0" smtClean="0"/>
              <a:t>Цель.</a:t>
            </a:r>
            <a:r>
              <a:rPr lang="ru-RU" dirty="0" smtClean="0"/>
              <a:t> Формирование у детей представления об изменениях, происходящих в природе с приходом весны.</a:t>
            </a:r>
          </a:p>
          <a:p>
            <a:pPr>
              <a:buNone/>
            </a:pPr>
            <a:r>
              <a:rPr lang="ru-RU" i="1" dirty="0" smtClean="0"/>
              <a:t>Задачи  для детей: </a:t>
            </a:r>
            <a:endParaRPr lang="ru-RU" dirty="0" smtClean="0"/>
          </a:p>
          <a:p>
            <a:r>
              <a:rPr lang="ru-RU" i="1" dirty="0" smtClean="0"/>
              <a:t>Образовательные.</a:t>
            </a:r>
            <a:endParaRPr lang="ru-RU" dirty="0" smtClean="0"/>
          </a:p>
          <a:p>
            <a:pPr>
              <a:buNone/>
            </a:pPr>
            <a:r>
              <a:rPr lang="ru-RU" dirty="0" smtClean="0"/>
              <a:t>      Расширить и систематизировать знания детей о весне.</a:t>
            </a:r>
          </a:p>
          <a:p>
            <a:r>
              <a:rPr lang="ru-RU" i="1" dirty="0" smtClean="0"/>
              <a:t>Развивающие.</a:t>
            </a:r>
            <a:endParaRPr lang="ru-RU" dirty="0" smtClean="0"/>
          </a:p>
          <a:p>
            <a:pPr>
              <a:buNone/>
            </a:pPr>
            <a:r>
              <a:rPr lang="ru-RU" dirty="0" smtClean="0"/>
              <a:t>      Развивать познавательно-исследовательскую деятельность, детское творчество через продуктивную деятельность.</a:t>
            </a:r>
          </a:p>
          <a:p>
            <a:pPr>
              <a:buNone/>
            </a:pPr>
            <a:r>
              <a:rPr lang="ru-RU" dirty="0" smtClean="0"/>
              <a:t>      Развивать умение наблюдать за живыми объектами и явлениями неживой природы.</a:t>
            </a:r>
          </a:p>
          <a:p>
            <a:r>
              <a:rPr lang="ru-RU" i="1" dirty="0" smtClean="0"/>
              <a:t>Воспитательные.</a:t>
            </a:r>
            <a:endParaRPr lang="ru-RU" dirty="0" smtClean="0"/>
          </a:p>
          <a:p>
            <a:pPr>
              <a:buNone/>
            </a:pPr>
            <a:r>
              <a:rPr lang="ru-RU" dirty="0" smtClean="0"/>
              <a:t>      Воспитывать экологическую культуру, умение видеть красоту.</a:t>
            </a:r>
          </a:p>
          <a:p>
            <a:endParaRPr lang="ru-RU" dirty="0"/>
          </a:p>
        </p:txBody>
      </p:sp>
    </p:spTree>
  </p:cSld>
  <p:clrMapOvr>
    <a:masterClrMapping/>
  </p:clrMapOvr>
  <p:transition>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Методика трех вопросов</a:t>
            </a:r>
            <a:endParaRPr lang="ru-RU" dirty="0"/>
          </a:p>
        </p:txBody>
      </p:sp>
      <p:graphicFrame>
        <p:nvGraphicFramePr>
          <p:cNvPr id="4" name="Содержимое 3"/>
          <p:cNvGraphicFramePr>
            <a:graphicFrameLocks noGrp="1"/>
          </p:cNvGraphicFramePr>
          <p:nvPr>
            <p:ph idx="1"/>
          </p:nvPr>
        </p:nvGraphicFramePr>
        <p:xfrm>
          <a:off x="457200" y="1600200"/>
          <a:ext cx="8229600" cy="26517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kumimoji="0" lang="ru-RU" sz="1800" b="1" kern="1200" dirty="0" smtClean="0">
                          <a:solidFill>
                            <a:schemeClr val="lt1"/>
                          </a:solidFill>
                          <a:latin typeface="+mn-lt"/>
                          <a:ea typeface="+mn-ea"/>
                          <a:cs typeface="+mn-cs"/>
                        </a:rPr>
                        <a:t>Что мы знаем о весне?</a:t>
                      </a:r>
                      <a:endParaRPr lang="ru-RU" dirty="0"/>
                    </a:p>
                  </a:txBody>
                  <a:tcPr/>
                </a:tc>
                <a:tc>
                  <a:txBody>
                    <a:bodyPr/>
                    <a:lstStyle/>
                    <a:p>
                      <a:r>
                        <a:rPr kumimoji="0" lang="ru-RU" sz="1800" b="1" kern="1200" dirty="0" smtClean="0">
                          <a:solidFill>
                            <a:schemeClr val="lt1"/>
                          </a:solidFill>
                          <a:latin typeface="+mn-lt"/>
                          <a:ea typeface="+mn-ea"/>
                          <a:cs typeface="+mn-cs"/>
                        </a:rPr>
                        <a:t>Что мы хотим узнать?</a:t>
                      </a:r>
                      <a:endParaRPr lang="ru-RU" dirty="0"/>
                    </a:p>
                  </a:txBody>
                  <a:tcPr/>
                </a:tc>
                <a:tc>
                  <a:txBody>
                    <a:bodyPr/>
                    <a:lstStyle/>
                    <a:p>
                      <a:r>
                        <a:rPr kumimoji="0" lang="ru-RU" sz="1800" b="1" kern="1200" dirty="0" smtClean="0">
                          <a:solidFill>
                            <a:schemeClr val="lt1"/>
                          </a:solidFill>
                          <a:latin typeface="+mn-lt"/>
                          <a:ea typeface="+mn-ea"/>
                          <a:cs typeface="+mn-cs"/>
                        </a:rPr>
                        <a:t>С помощью чего узнаем?</a:t>
                      </a:r>
                      <a:endParaRPr lang="ru-RU" dirty="0"/>
                    </a:p>
                  </a:txBody>
                  <a:tcPr/>
                </a:tc>
              </a:tr>
              <a:tr h="370840">
                <a:tc>
                  <a:txBody>
                    <a:bodyPr/>
                    <a:lstStyle/>
                    <a:p>
                      <a:r>
                        <a:rPr kumimoji="0" lang="ru-RU" sz="1800" kern="1200" dirty="0" smtClean="0">
                          <a:solidFill>
                            <a:schemeClr val="dk1"/>
                          </a:solidFill>
                          <a:latin typeface="+mn-lt"/>
                          <a:ea typeface="+mn-ea"/>
                          <a:cs typeface="+mn-cs"/>
                        </a:rPr>
                        <a:t>Весной тает снег. Появляются сосульки.</a:t>
                      </a:r>
                    </a:p>
                    <a:p>
                      <a:r>
                        <a:rPr kumimoji="0" lang="ru-RU" sz="1800" kern="1200" dirty="0" smtClean="0">
                          <a:solidFill>
                            <a:schemeClr val="dk1"/>
                          </a:solidFill>
                          <a:latin typeface="+mn-lt"/>
                          <a:ea typeface="+mn-ea"/>
                          <a:cs typeface="+mn-cs"/>
                        </a:rPr>
                        <a:t>Появляются листочки.</a:t>
                      </a:r>
                    </a:p>
                    <a:p>
                      <a:endParaRPr lang="ru-RU" dirty="0"/>
                    </a:p>
                  </a:txBody>
                  <a:tcPr/>
                </a:tc>
                <a:tc>
                  <a:txBody>
                    <a:bodyPr/>
                    <a:lstStyle/>
                    <a:p>
                      <a:r>
                        <a:rPr kumimoji="0" lang="ru-RU" sz="1800" kern="1200" dirty="0" smtClean="0">
                          <a:solidFill>
                            <a:schemeClr val="dk1"/>
                          </a:solidFill>
                          <a:latin typeface="+mn-lt"/>
                          <a:ea typeface="+mn-ea"/>
                          <a:cs typeface="+mn-cs"/>
                        </a:rPr>
                        <a:t>Почему тает снег?</a:t>
                      </a:r>
                    </a:p>
                    <a:p>
                      <a:r>
                        <a:rPr kumimoji="0" lang="ru-RU" sz="1800" kern="1200" dirty="0" smtClean="0">
                          <a:solidFill>
                            <a:schemeClr val="dk1"/>
                          </a:solidFill>
                          <a:latin typeface="+mn-lt"/>
                          <a:ea typeface="+mn-ea"/>
                          <a:cs typeface="+mn-cs"/>
                        </a:rPr>
                        <a:t>Почему весной птицы прилетают из теплых краев?</a:t>
                      </a:r>
                    </a:p>
                    <a:p>
                      <a:r>
                        <a:rPr kumimoji="0" lang="ru-RU" sz="1800" kern="1200" dirty="0" smtClean="0">
                          <a:solidFill>
                            <a:schemeClr val="dk1"/>
                          </a:solidFill>
                          <a:latin typeface="+mn-lt"/>
                          <a:ea typeface="+mn-ea"/>
                          <a:cs typeface="+mn-cs"/>
                        </a:rPr>
                        <a:t>Из чего на растениях весной появляются листочки? </a:t>
                      </a:r>
                      <a:endParaRPr lang="ru-RU" dirty="0"/>
                    </a:p>
                  </a:txBody>
                  <a:tcPr/>
                </a:tc>
                <a:tc>
                  <a:txBody>
                    <a:bodyPr/>
                    <a:lstStyle/>
                    <a:p>
                      <a:r>
                        <a:rPr kumimoji="0" lang="ru-RU" sz="1800" kern="1200" dirty="0" smtClean="0">
                          <a:solidFill>
                            <a:schemeClr val="dk1"/>
                          </a:solidFill>
                          <a:latin typeface="+mn-lt"/>
                          <a:ea typeface="+mn-ea"/>
                          <a:cs typeface="+mn-cs"/>
                        </a:rPr>
                        <a:t>Спросим у взрослых.</a:t>
                      </a:r>
                    </a:p>
                    <a:p>
                      <a:r>
                        <a:rPr kumimoji="0" lang="ru-RU" sz="1800" kern="1200" dirty="0" smtClean="0">
                          <a:solidFill>
                            <a:schemeClr val="dk1"/>
                          </a:solidFill>
                          <a:latin typeface="+mn-lt"/>
                          <a:ea typeface="+mn-ea"/>
                          <a:cs typeface="+mn-cs"/>
                        </a:rPr>
                        <a:t>Сходим в библиотеку.</a:t>
                      </a:r>
                    </a:p>
                    <a:p>
                      <a:r>
                        <a:rPr kumimoji="0" lang="ru-RU" sz="1800" kern="1200" dirty="0" smtClean="0">
                          <a:solidFill>
                            <a:schemeClr val="dk1"/>
                          </a:solidFill>
                          <a:latin typeface="+mn-lt"/>
                          <a:ea typeface="+mn-ea"/>
                          <a:cs typeface="+mn-cs"/>
                        </a:rPr>
                        <a:t>Попросить взрослых прочитать книги о природе.</a:t>
                      </a:r>
                      <a:endParaRPr lang="ru-RU" dirty="0"/>
                    </a:p>
                  </a:txBody>
                  <a:tcPr/>
                </a:tc>
              </a:tr>
            </a:tbl>
          </a:graphicData>
        </a:graphic>
      </p:graphicFrame>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Этапы реализации проекта</a:t>
            </a:r>
            <a:endParaRPr lang="ru-RU" dirty="0"/>
          </a:p>
        </p:txBody>
      </p:sp>
      <p:sp>
        <p:nvSpPr>
          <p:cNvPr id="3" name="Содержимое 2"/>
          <p:cNvSpPr>
            <a:spLocks noGrp="1"/>
          </p:cNvSpPr>
          <p:nvPr>
            <p:ph idx="1"/>
          </p:nvPr>
        </p:nvSpPr>
        <p:spPr>
          <a:xfrm>
            <a:off x="467544" y="1340768"/>
            <a:ext cx="8229600" cy="4709160"/>
          </a:xfrm>
        </p:spPr>
        <p:txBody>
          <a:bodyPr>
            <a:normAutofit fontScale="25000" lnSpcReduction="20000"/>
          </a:bodyPr>
          <a:lstStyle/>
          <a:p>
            <a:pPr>
              <a:buNone/>
            </a:pPr>
            <a:r>
              <a:rPr lang="ru-RU" sz="7200" dirty="0" smtClean="0"/>
              <a:t>       1.Подготовительный этап :</a:t>
            </a:r>
            <a:br>
              <a:rPr lang="ru-RU" sz="7200" dirty="0" smtClean="0"/>
            </a:br>
            <a:r>
              <a:rPr lang="ru-RU" sz="7200" dirty="0" smtClean="0"/>
              <a:t>-постановка цели;</a:t>
            </a:r>
            <a:br>
              <a:rPr lang="ru-RU" sz="7200" dirty="0" smtClean="0"/>
            </a:br>
            <a:r>
              <a:rPr lang="ru-RU" sz="7200" dirty="0" smtClean="0"/>
              <a:t>-определение актуальности и значимости проекта;</a:t>
            </a:r>
            <a:br>
              <a:rPr lang="ru-RU" sz="7200" dirty="0" smtClean="0"/>
            </a:br>
            <a:r>
              <a:rPr lang="ru-RU" sz="7200" dirty="0" smtClean="0"/>
              <a:t>-подбор методической литературы для реализации проекта;</a:t>
            </a:r>
            <a:br>
              <a:rPr lang="ru-RU" sz="7200" dirty="0" smtClean="0"/>
            </a:br>
            <a:r>
              <a:rPr lang="ru-RU" sz="7200" dirty="0" smtClean="0"/>
              <a:t>-подбор наглядно-дидактического материала;</a:t>
            </a:r>
            <a:br>
              <a:rPr lang="ru-RU" sz="7200" dirty="0" smtClean="0"/>
            </a:br>
            <a:r>
              <a:rPr lang="ru-RU" sz="7200" dirty="0" smtClean="0"/>
              <a:t>-художественной литературы;</a:t>
            </a:r>
            <a:br>
              <a:rPr lang="ru-RU" sz="7200" dirty="0" smtClean="0"/>
            </a:br>
            <a:r>
              <a:rPr lang="ru-RU" sz="7200" dirty="0" smtClean="0"/>
              <a:t>-репродукций картин;</a:t>
            </a:r>
            <a:br>
              <a:rPr lang="ru-RU" sz="7200" dirty="0" smtClean="0"/>
            </a:br>
            <a:r>
              <a:rPr lang="ru-RU" sz="7200" dirty="0" smtClean="0"/>
              <a:t>-организация развивающей среды в группе;</a:t>
            </a:r>
          </a:p>
          <a:p>
            <a:pPr>
              <a:buNone/>
            </a:pPr>
            <a:r>
              <a:rPr lang="ru-RU" sz="7200" dirty="0" smtClean="0"/>
              <a:t>        - определение направлений объектов и методов исследования</a:t>
            </a:r>
            <a:br>
              <a:rPr lang="ru-RU" sz="7200" dirty="0" smtClean="0"/>
            </a:br>
            <a:r>
              <a:rPr lang="ru-RU" sz="7200" dirty="0" smtClean="0"/>
              <a:t>2.Основной этап :</a:t>
            </a:r>
            <a:br>
              <a:rPr lang="ru-RU" sz="7200" dirty="0" smtClean="0"/>
            </a:br>
            <a:r>
              <a:rPr lang="ru-RU" sz="7200" dirty="0" smtClean="0"/>
              <a:t>-ознакомление детей с объектами живой и неживой природы;</a:t>
            </a:r>
            <a:br>
              <a:rPr lang="ru-RU" sz="7200" dirty="0" smtClean="0"/>
            </a:br>
            <a:r>
              <a:rPr lang="ru-RU" sz="7200" dirty="0" smtClean="0"/>
              <a:t>-рассматривание картин и беседы по их содержанию;</a:t>
            </a:r>
            <a:br>
              <a:rPr lang="ru-RU" sz="7200" dirty="0" smtClean="0"/>
            </a:br>
            <a:r>
              <a:rPr lang="ru-RU" sz="7200" dirty="0" smtClean="0"/>
              <a:t>-работа с родителями;</a:t>
            </a:r>
            <a:br>
              <a:rPr lang="ru-RU" sz="7200" dirty="0" smtClean="0"/>
            </a:br>
            <a:r>
              <a:rPr lang="ru-RU" sz="7200" dirty="0" smtClean="0"/>
              <a:t>-проведение НОД;</a:t>
            </a:r>
            <a:br>
              <a:rPr lang="ru-RU" sz="7200" dirty="0" smtClean="0"/>
            </a:br>
            <a:r>
              <a:rPr lang="ru-RU" sz="7200" dirty="0" smtClean="0"/>
              <a:t>-проведение мероприятия;</a:t>
            </a:r>
            <a:br>
              <a:rPr lang="ru-RU" sz="7200" dirty="0" smtClean="0"/>
            </a:br>
            <a:r>
              <a:rPr lang="ru-RU" sz="7200" dirty="0" smtClean="0"/>
              <a:t>-продуктивная деятельность;</a:t>
            </a:r>
            <a:br>
              <a:rPr lang="ru-RU" sz="7200" dirty="0" smtClean="0"/>
            </a:br>
            <a:r>
              <a:rPr lang="ru-RU" sz="7200" dirty="0" smtClean="0"/>
              <a:t>-создание презентации.</a:t>
            </a:r>
            <a:br>
              <a:rPr lang="ru-RU" sz="7200" dirty="0" smtClean="0"/>
            </a:br>
            <a:r>
              <a:rPr lang="ru-RU" sz="7200" dirty="0" smtClean="0"/>
              <a:t>3.Заключительный этап:</a:t>
            </a:r>
            <a:br>
              <a:rPr lang="ru-RU" sz="7200" dirty="0" smtClean="0"/>
            </a:br>
            <a:r>
              <a:rPr lang="ru-RU" sz="7200" dirty="0" smtClean="0"/>
              <a:t>-анализ результатов проекта.</a:t>
            </a:r>
          </a:p>
          <a:p>
            <a:endParaRPr lang="ru-RU"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778098"/>
          </a:xfrm>
        </p:spPr>
        <p:txBody>
          <a:bodyPr>
            <a:normAutofit fontScale="90000"/>
          </a:bodyPr>
          <a:lstStyle/>
          <a:p>
            <a:r>
              <a:rPr lang="ru-RU" dirty="0" smtClean="0"/>
              <a:t>Паутинка проекта по образовательным областям</a:t>
            </a:r>
            <a:endParaRPr lang="ru-RU" dirty="0"/>
          </a:p>
        </p:txBody>
      </p:sp>
      <p:graphicFrame>
        <p:nvGraphicFramePr>
          <p:cNvPr id="6" name="Содержимое 5"/>
          <p:cNvGraphicFramePr>
            <a:graphicFrameLocks noGrp="1"/>
          </p:cNvGraphicFramePr>
          <p:nvPr>
            <p:ph idx="1"/>
          </p:nvPr>
        </p:nvGraphicFramePr>
        <p:xfrm>
          <a:off x="457200" y="1274400"/>
          <a:ext cx="8229600" cy="5394960"/>
        </p:xfrm>
        <a:graphic>
          <a:graphicData uri="http://schemas.openxmlformats.org/drawingml/2006/table">
            <a:tbl>
              <a:tblPr firstRow="1" bandRow="1">
                <a:tableStyleId>{5C22544A-7EE6-4342-B048-85BDC9FD1C3A}</a:tableStyleId>
              </a:tblPr>
              <a:tblGrid>
                <a:gridCol w="2743200"/>
                <a:gridCol w="2743200"/>
                <a:gridCol w="2743200"/>
              </a:tblGrid>
              <a:tr h="632206">
                <a:tc>
                  <a:txBody>
                    <a:bodyPr/>
                    <a:lstStyle/>
                    <a:p>
                      <a:r>
                        <a:rPr kumimoji="0" lang="ru-RU" sz="1800" b="1" kern="1200" dirty="0" smtClean="0">
                          <a:solidFill>
                            <a:schemeClr val="lt1"/>
                          </a:solidFill>
                          <a:latin typeface="+mn-lt"/>
                          <a:ea typeface="+mn-ea"/>
                          <a:cs typeface="+mn-cs"/>
                        </a:rPr>
                        <a:t>Образовательная область</a:t>
                      </a:r>
                      <a:endParaRPr lang="ru-RU" dirty="0"/>
                    </a:p>
                  </a:txBody>
                  <a:tcPr/>
                </a:tc>
                <a:tc>
                  <a:txBody>
                    <a:bodyPr/>
                    <a:lstStyle/>
                    <a:p>
                      <a:r>
                        <a:rPr kumimoji="0" lang="ru-RU" sz="1800" b="1" kern="1200" dirty="0" smtClean="0">
                          <a:solidFill>
                            <a:schemeClr val="lt1"/>
                          </a:solidFill>
                          <a:latin typeface="+mn-lt"/>
                          <a:ea typeface="+mn-ea"/>
                          <a:cs typeface="+mn-cs"/>
                        </a:rPr>
                        <a:t>Виды деятельности</a:t>
                      </a:r>
                      <a:endParaRPr lang="ru-RU" dirty="0"/>
                    </a:p>
                  </a:txBody>
                  <a:tcPr/>
                </a:tc>
                <a:tc>
                  <a:txBody>
                    <a:bodyPr/>
                    <a:lstStyle/>
                    <a:p>
                      <a:r>
                        <a:rPr kumimoji="0" lang="ru-RU" sz="1800" b="1" kern="1200" dirty="0" smtClean="0">
                          <a:solidFill>
                            <a:schemeClr val="lt1"/>
                          </a:solidFill>
                          <a:latin typeface="+mn-lt"/>
                          <a:ea typeface="+mn-ea"/>
                          <a:cs typeface="+mn-cs"/>
                        </a:rPr>
                        <a:t>Содержание деятельности</a:t>
                      </a:r>
                      <a:endParaRPr lang="ru-RU" dirty="0"/>
                    </a:p>
                  </a:txBody>
                  <a:tcPr/>
                </a:tc>
              </a:tr>
              <a:tr h="46963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0" kern="1200" dirty="0" smtClean="0">
                          <a:solidFill>
                            <a:schemeClr val="dk1"/>
                          </a:solidFill>
                          <a:latin typeface="+mn-lt"/>
                          <a:ea typeface="+mn-ea"/>
                          <a:cs typeface="+mn-cs"/>
                        </a:rPr>
                        <a:t>«Познавательное развитие»</a:t>
                      </a:r>
                      <a:endParaRPr lang="ru-RU" b="0" dirty="0" smtClean="0"/>
                    </a:p>
                    <a:p>
                      <a:endParaRPr lang="ru-RU"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0" kern="1200" dirty="0" smtClean="0">
                          <a:solidFill>
                            <a:schemeClr val="dk1"/>
                          </a:solidFill>
                          <a:latin typeface="+mn-lt"/>
                          <a:ea typeface="+mn-ea"/>
                          <a:cs typeface="+mn-cs"/>
                        </a:rPr>
                        <a:t>Наблюдение</a:t>
                      </a:r>
                    </a:p>
                    <a:p>
                      <a:endParaRPr lang="ru-RU" b="0" dirty="0" smtClean="0"/>
                    </a:p>
                    <a:p>
                      <a:endParaRPr lang="ru-RU" b="0" dirty="0" smtClean="0"/>
                    </a:p>
                    <a:p>
                      <a:endParaRPr lang="ru-RU" b="0" dirty="0" smtClean="0"/>
                    </a:p>
                    <a:p>
                      <a:endParaRPr lang="ru-RU" b="0" dirty="0" smtClean="0"/>
                    </a:p>
                    <a:p>
                      <a:endParaRPr lang="ru-RU" b="0" dirty="0" smtClean="0"/>
                    </a:p>
                    <a:p>
                      <a:endParaRPr lang="ru-RU" b="0" dirty="0" smtClean="0"/>
                    </a:p>
                    <a:p>
                      <a:endParaRPr lang="ru-RU" b="0" dirty="0" smtClean="0"/>
                    </a:p>
                    <a:p>
                      <a:endParaRPr lang="ru-RU" b="0" dirty="0" smtClean="0"/>
                    </a:p>
                    <a:p>
                      <a:endParaRPr lang="ru-RU"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0" kern="1200" dirty="0" smtClean="0">
                          <a:solidFill>
                            <a:schemeClr val="dk1"/>
                          </a:solidFill>
                          <a:latin typeface="+mn-lt"/>
                          <a:ea typeface="+mn-ea"/>
                          <a:cs typeface="+mn-cs"/>
                        </a:rPr>
                        <a:t>Ознакомление с миром природы : НОД</a:t>
                      </a:r>
                      <a:endParaRPr lang="ru-RU" b="0" dirty="0" smtClean="0"/>
                    </a:p>
                    <a:p>
                      <a:endParaRPr lang="ru-RU" b="0" dirty="0"/>
                    </a:p>
                  </a:txBody>
                  <a:tcPr/>
                </a:tc>
                <a:tc>
                  <a:txBody>
                    <a:bodyPr/>
                    <a:lstStyle/>
                    <a:p>
                      <a:r>
                        <a:rPr kumimoji="0" lang="ru-RU" sz="1800" b="0" kern="1200" dirty="0" smtClean="0">
                          <a:solidFill>
                            <a:schemeClr val="dk1"/>
                          </a:solidFill>
                          <a:latin typeface="+mn-lt"/>
                          <a:ea typeface="+mn-ea"/>
                          <a:cs typeface="+mn-cs"/>
                        </a:rPr>
                        <a:t>Март.</a:t>
                      </a:r>
                    </a:p>
                    <a:p>
                      <a:pPr lvl="0"/>
                      <a:endParaRPr kumimoji="0" lang="ru-RU" sz="1800" b="0" kern="1200" dirty="0" smtClean="0">
                        <a:solidFill>
                          <a:schemeClr val="dk1"/>
                        </a:solidFill>
                        <a:latin typeface="+mn-lt"/>
                        <a:ea typeface="+mn-ea"/>
                        <a:cs typeface="+mn-cs"/>
                      </a:endParaRPr>
                    </a:p>
                    <a:p>
                      <a:pPr lvl="0"/>
                      <a:r>
                        <a:rPr kumimoji="0" lang="ru-RU" sz="1800" b="0" kern="1200" dirty="0" smtClean="0">
                          <a:solidFill>
                            <a:schemeClr val="dk1"/>
                          </a:solidFill>
                          <a:latin typeface="+mn-lt"/>
                          <a:ea typeface="+mn-ea"/>
                          <a:cs typeface="+mn-cs"/>
                        </a:rPr>
                        <a:t>Отличие живой птицы от игрушечной.</a:t>
                      </a:r>
                    </a:p>
                    <a:p>
                      <a:pPr lvl="0"/>
                      <a:r>
                        <a:rPr kumimoji="0" lang="ru-RU" sz="1800" b="0" kern="1200" dirty="0" smtClean="0">
                          <a:solidFill>
                            <a:schemeClr val="dk1"/>
                          </a:solidFill>
                          <a:latin typeface="+mn-lt"/>
                          <a:ea typeface="+mn-ea"/>
                          <a:cs typeface="+mn-cs"/>
                        </a:rPr>
                        <a:t>Вода - друг человека.</a:t>
                      </a:r>
                    </a:p>
                    <a:p>
                      <a:pPr lvl="0"/>
                      <a:r>
                        <a:rPr kumimoji="0" lang="ru-RU" sz="1800" b="0" kern="1200" dirty="0" smtClean="0">
                          <a:solidFill>
                            <a:schemeClr val="dk1"/>
                          </a:solidFill>
                          <a:latin typeface="+mn-lt"/>
                          <a:ea typeface="+mn-ea"/>
                          <a:cs typeface="+mn-cs"/>
                        </a:rPr>
                        <a:t>Разноцветная вода.</a:t>
                      </a:r>
                    </a:p>
                    <a:p>
                      <a:pPr lvl="0"/>
                      <a:r>
                        <a:rPr kumimoji="0" lang="ru-RU" sz="1800" b="0" kern="1200" dirty="0" smtClean="0">
                          <a:solidFill>
                            <a:schemeClr val="dk1"/>
                          </a:solidFill>
                          <a:latin typeface="+mn-lt"/>
                          <a:ea typeface="+mn-ea"/>
                          <a:cs typeface="+mn-cs"/>
                        </a:rPr>
                        <a:t>Разноцветные льдинки.</a:t>
                      </a:r>
                    </a:p>
                    <a:p>
                      <a:r>
                        <a:rPr kumimoji="0" lang="ru-RU" sz="1800" b="0" kern="1200" dirty="0" smtClean="0">
                          <a:solidFill>
                            <a:schemeClr val="dk1"/>
                          </a:solidFill>
                          <a:latin typeface="+mn-lt"/>
                          <a:ea typeface="+mn-ea"/>
                          <a:cs typeface="+mn-cs"/>
                        </a:rPr>
                        <a:t>Наблюдение за посаженным луком.</a:t>
                      </a:r>
                    </a:p>
                    <a:p>
                      <a:endParaRPr kumimoji="0" lang="ru-RU" sz="1800" b="0" kern="1200" dirty="0" smtClean="0">
                        <a:solidFill>
                          <a:schemeClr val="dk1"/>
                        </a:solidFill>
                        <a:latin typeface="+mn-lt"/>
                        <a:ea typeface="+mn-ea"/>
                        <a:cs typeface="+mn-cs"/>
                      </a:endParaRPr>
                    </a:p>
                    <a:p>
                      <a:r>
                        <a:rPr kumimoji="0" lang="ru-RU" sz="1800" b="0" kern="1200" dirty="0" smtClean="0">
                          <a:solidFill>
                            <a:schemeClr val="dk1"/>
                          </a:solidFill>
                          <a:latin typeface="+mn-lt"/>
                          <a:ea typeface="+mn-ea"/>
                          <a:cs typeface="+mn-cs"/>
                        </a:rPr>
                        <a:t>    1)«Пробуждение после      зимней спячки» (медведь, еж)</a:t>
                      </a:r>
                    </a:p>
                    <a:p>
                      <a:r>
                        <a:rPr kumimoji="0" lang="ru-RU" sz="1800" b="0" kern="1200" dirty="0" smtClean="0">
                          <a:solidFill>
                            <a:schemeClr val="dk1"/>
                          </a:solidFill>
                          <a:latin typeface="+mn-lt"/>
                          <a:ea typeface="+mn-ea"/>
                          <a:cs typeface="+mn-cs"/>
                        </a:rPr>
                        <a:t>    2) «Последний снежок» </a:t>
                      </a:r>
                      <a:br>
                        <a:rPr kumimoji="0" lang="ru-RU" sz="1800" b="0" kern="1200" dirty="0" smtClean="0">
                          <a:solidFill>
                            <a:schemeClr val="dk1"/>
                          </a:solidFill>
                          <a:latin typeface="+mn-lt"/>
                          <a:ea typeface="+mn-ea"/>
                          <a:cs typeface="+mn-cs"/>
                        </a:rPr>
                      </a:br>
                      <a:r>
                        <a:rPr kumimoji="0" lang="ru-RU" sz="1800" b="0" kern="1200" dirty="0" smtClean="0">
                          <a:solidFill>
                            <a:schemeClr val="dk1"/>
                          </a:solidFill>
                          <a:latin typeface="+mn-lt"/>
                          <a:ea typeface="+mn-ea"/>
                          <a:cs typeface="+mn-cs"/>
                        </a:rPr>
                        <a:t>    3) «Хитрая кукушка»</a:t>
                      </a:r>
                    </a:p>
                    <a:p>
                      <a:r>
                        <a:rPr kumimoji="0" lang="ru-RU" sz="1800" b="0" kern="1200" dirty="0" smtClean="0">
                          <a:solidFill>
                            <a:schemeClr val="dk1"/>
                          </a:solidFill>
                          <a:latin typeface="+mn-lt"/>
                          <a:ea typeface="+mn-ea"/>
                          <a:cs typeface="+mn-cs"/>
                        </a:rPr>
                        <a:t>    4) «Весна в лесу»</a:t>
                      </a:r>
                    </a:p>
                    <a:p>
                      <a:endParaRPr lang="ru-RU" b="0"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467544" y="69696"/>
          <a:ext cx="8280921" cy="6599664"/>
        </p:xfrm>
        <a:graphic>
          <a:graphicData uri="http://schemas.openxmlformats.org/drawingml/2006/table">
            <a:tbl>
              <a:tblPr firstRow="1" bandRow="1">
                <a:tableStyleId>{5C22544A-7EE6-4342-B048-85BDC9FD1C3A}</a:tableStyleId>
              </a:tblPr>
              <a:tblGrid>
                <a:gridCol w="2760307"/>
                <a:gridCol w="2760307"/>
                <a:gridCol w="2760307"/>
              </a:tblGrid>
              <a:tr h="1296144">
                <a:tc>
                  <a:txBody>
                    <a:bodyPr/>
                    <a:lstStyle/>
                    <a:p>
                      <a:endParaRPr lang="ru-RU" dirty="0" smtClean="0">
                        <a:ln>
                          <a:solidFill>
                            <a:schemeClr val="bg1">
                              <a:lumMod val="65000"/>
                              <a:lumOff val="35000"/>
                            </a:schemeClr>
                          </a:solidFill>
                        </a:ln>
                        <a:solidFill>
                          <a:schemeClr val="bg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b="0" kern="1200" dirty="0" smtClean="0">
                          <a:solidFill>
                            <a:schemeClr val="bg1"/>
                          </a:solidFill>
                          <a:latin typeface="+mn-lt"/>
                          <a:ea typeface="+mn-ea"/>
                          <a:cs typeface="+mn-cs"/>
                        </a:rPr>
                        <a:t>Дидактические игры</a:t>
                      </a:r>
                    </a:p>
                  </a:txBody>
                  <a:tcPr>
                    <a:solidFill>
                      <a:schemeClr val="accent1">
                        <a:lumMod val="20000"/>
                        <a:lumOff val="80000"/>
                      </a:schemeClr>
                    </a:solidFill>
                  </a:tcPr>
                </a:tc>
                <a:tc>
                  <a:txBody>
                    <a:bodyPr/>
                    <a:lstStyle/>
                    <a:p>
                      <a:r>
                        <a:rPr kumimoji="0" lang="ru-RU" sz="1800" b="0" kern="1200" dirty="0" smtClean="0">
                          <a:solidFill>
                            <a:schemeClr val="bg1"/>
                          </a:solidFill>
                          <a:latin typeface="+mn-lt"/>
                          <a:ea typeface="+mn-ea"/>
                          <a:cs typeface="+mn-cs"/>
                        </a:rPr>
                        <a:t>1)«Чей малыш?»</a:t>
                      </a:r>
                    </a:p>
                    <a:p>
                      <a:r>
                        <a:rPr kumimoji="0" lang="ru-RU" sz="1800" b="0" kern="1200" dirty="0" smtClean="0">
                          <a:solidFill>
                            <a:schemeClr val="bg1"/>
                          </a:solidFill>
                          <a:latin typeface="+mn-lt"/>
                          <a:ea typeface="+mn-ea"/>
                          <a:cs typeface="+mn-cs"/>
                        </a:rPr>
                        <a:t>2) «Дикие и домашние животные».</a:t>
                      </a:r>
                    </a:p>
                    <a:p>
                      <a:r>
                        <a:rPr kumimoji="0" lang="ru-RU" sz="1800" b="0" kern="1200" dirty="0" smtClean="0">
                          <a:solidFill>
                            <a:schemeClr val="bg1"/>
                          </a:solidFill>
                          <a:latin typeface="+mn-lt"/>
                          <a:ea typeface="+mn-ea"/>
                          <a:cs typeface="+mn-cs"/>
                        </a:rPr>
                        <a:t>3)«Когда это бывает?»</a:t>
                      </a:r>
                      <a:endParaRPr lang="ru-RU" b="0" dirty="0">
                        <a:solidFill>
                          <a:schemeClr val="bg1"/>
                        </a:solidFill>
                      </a:endParaRPr>
                    </a:p>
                  </a:txBody>
                  <a:tcPr>
                    <a:solidFill>
                      <a:schemeClr val="accent1">
                        <a:lumMod val="20000"/>
                        <a:lumOff val="80000"/>
                      </a:schemeClr>
                    </a:solidFill>
                  </a:tcPr>
                </a:tc>
              </a:tr>
              <a:tr h="4968552">
                <a:tc>
                  <a:txBody>
                    <a:bodyPr/>
                    <a:lstStyle/>
                    <a:p>
                      <a:endParaRPr lang="ru-RU"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kern="1200" dirty="0" smtClean="0">
                          <a:solidFill>
                            <a:schemeClr val="dk1"/>
                          </a:solidFill>
                          <a:latin typeface="+mn-lt"/>
                          <a:ea typeface="+mn-ea"/>
                          <a:cs typeface="+mn-cs"/>
                        </a:rPr>
                        <a:t>Наблюдение</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kern="1200" dirty="0" smtClean="0">
                          <a:solidFill>
                            <a:schemeClr val="dk1"/>
                          </a:solidFill>
                          <a:latin typeface="+mn-lt"/>
                          <a:ea typeface="+mn-ea"/>
                          <a:cs typeface="+mn-cs"/>
                        </a:rPr>
                        <a:t>Ознакомление с миром природы : НОД</a:t>
                      </a:r>
                      <a:endParaRPr lang="ru-RU" dirty="0" smtClean="0"/>
                    </a:p>
                    <a:p>
                      <a:endParaRPr lang="ru-RU" dirty="0" smtClean="0"/>
                    </a:p>
                    <a:p>
                      <a:endParaRPr lang="ru-RU" dirty="0" smtClean="0"/>
                    </a:p>
                    <a:p>
                      <a:endParaRPr lang="ru-RU" dirty="0" smtClean="0"/>
                    </a:p>
                    <a:p>
                      <a:endParaRPr lang="ru-RU" dirty="0" smtClean="0"/>
                    </a:p>
                    <a:p>
                      <a:r>
                        <a:rPr kumimoji="0" lang="ru-RU" sz="1800" kern="1200" dirty="0" smtClean="0">
                          <a:solidFill>
                            <a:schemeClr val="dk1"/>
                          </a:solidFill>
                          <a:latin typeface="+mn-lt"/>
                          <a:ea typeface="+mn-ea"/>
                          <a:cs typeface="+mn-cs"/>
                        </a:rPr>
                        <a:t>Дидактические игры</a:t>
                      </a:r>
                      <a:endParaRPr lang="ru-RU" dirty="0"/>
                    </a:p>
                  </a:txBody>
                  <a:tcPr>
                    <a:solidFill>
                      <a:schemeClr val="accent1">
                        <a:lumMod val="20000"/>
                        <a:lumOff val="80000"/>
                      </a:schemeClr>
                    </a:solidFill>
                  </a:tcPr>
                </a:tc>
                <a:tc>
                  <a:txBody>
                    <a:bodyPr/>
                    <a:lstStyle/>
                    <a:p>
                      <a:r>
                        <a:rPr kumimoji="0" lang="ru-RU" sz="1800" kern="1200" dirty="0" smtClean="0">
                          <a:solidFill>
                            <a:schemeClr val="dk1"/>
                          </a:solidFill>
                          <a:latin typeface="+mn-lt"/>
                          <a:ea typeface="+mn-ea"/>
                          <a:cs typeface="+mn-cs"/>
                        </a:rPr>
                        <a:t>Апрель.</a:t>
                      </a:r>
                    </a:p>
                    <a:p>
                      <a:r>
                        <a:rPr kumimoji="0" lang="ru-RU" sz="1800" kern="1200" dirty="0" smtClean="0">
                          <a:solidFill>
                            <a:schemeClr val="dk1"/>
                          </a:solidFill>
                          <a:latin typeface="+mn-lt"/>
                          <a:ea typeface="+mn-ea"/>
                          <a:cs typeface="+mn-cs"/>
                        </a:rPr>
                        <a:t>      6) Наблюдение за ветками тополя в вазе.</a:t>
                      </a:r>
                    </a:p>
                    <a:p>
                      <a:r>
                        <a:rPr kumimoji="0" lang="ru-RU" sz="1800" kern="1200" dirty="0" smtClean="0">
                          <a:solidFill>
                            <a:schemeClr val="dk1"/>
                          </a:solidFill>
                          <a:latin typeface="+mn-lt"/>
                          <a:ea typeface="+mn-ea"/>
                          <a:cs typeface="+mn-cs"/>
                        </a:rPr>
                        <a:t>      7) Наблюдение за таянием снега.</a:t>
                      </a:r>
                    </a:p>
                    <a:p>
                      <a:r>
                        <a:rPr kumimoji="0" lang="ru-RU" sz="1800" kern="1200" dirty="0" smtClean="0">
                          <a:solidFill>
                            <a:schemeClr val="dk1"/>
                          </a:solidFill>
                          <a:latin typeface="+mn-lt"/>
                          <a:ea typeface="+mn-ea"/>
                          <a:cs typeface="+mn-cs"/>
                        </a:rPr>
                        <a:t>      8) Наблюдение за проталинами.</a:t>
                      </a:r>
                    </a:p>
                    <a:p>
                      <a:endParaRPr lang="ru-RU" dirty="0" smtClean="0"/>
                    </a:p>
                    <a:p>
                      <a:r>
                        <a:rPr kumimoji="0" lang="ru-RU" sz="1800" kern="1200" dirty="0" smtClean="0">
                          <a:solidFill>
                            <a:schemeClr val="dk1"/>
                          </a:solidFill>
                          <a:latin typeface="+mn-lt"/>
                          <a:ea typeface="+mn-ea"/>
                          <a:cs typeface="+mn-cs"/>
                        </a:rPr>
                        <a:t>      1)« Первые лужи»</a:t>
                      </a:r>
                    </a:p>
                    <a:p>
                      <a:r>
                        <a:rPr kumimoji="0" lang="ru-RU" sz="1800" kern="1200" dirty="0" smtClean="0">
                          <a:solidFill>
                            <a:schemeClr val="dk1"/>
                          </a:solidFill>
                          <a:latin typeface="+mn-lt"/>
                          <a:ea typeface="+mn-ea"/>
                          <a:cs typeface="+mn-cs"/>
                        </a:rPr>
                        <a:t>      2) «Скворцы   прилетели»</a:t>
                      </a:r>
                    </a:p>
                    <a:p>
                      <a:r>
                        <a:rPr kumimoji="0" lang="ru-RU" sz="1800" kern="1200" dirty="0" smtClean="0">
                          <a:solidFill>
                            <a:schemeClr val="dk1"/>
                          </a:solidFill>
                          <a:latin typeface="+mn-lt"/>
                          <a:ea typeface="+mn-ea"/>
                          <a:cs typeface="+mn-cs"/>
                        </a:rPr>
                        <a:t>      3) «Первые цветы весны- подснежники»</a:t>
                      </a:r>
                    </a:p>
                    <a:p>
                      <a:endParaRPr lang="ru-RU" dirty="0" smtClean="0"/>
                    </a:p>
                    <a:p>
                      <a:r>
                        <a:rPr kumimoji="0" lang="ru-RU" sz="1800" kern="1200" dirty="0" smtClean="0">
                          <a:solidFill>
                            <a:schemeClr val="dk1"/>
                          </a:solidFill>
                          <a:latin typeface="+mn-lt"/>
                          <a:ea typeface="+mn-ea"/>
                          <a:cs typeface="+mn-cs"/>
                        </a:rPr>
                        <a:t>      1)«Что сначала, что потом?»</a:t>
                      </a:r>
                    </a:p>
                    <a:p>
                      <a:r>
                        <a:rPr kumimoji="0" lang="ru-RU" sz="1800" kern="1200" dirty="0" smtClean="0">
                          <a:solidFill>
                            <a:schemeClr val="dk1"/>
                          </a:solidFill>
                          <a:latin typeface="+mn-lt"/>
                          <a:ea typeface="+mn-ea"/>
                          <a:cs typeface="+mn-cs"/>
                        </a:rPr>
                        <a:t>      2)«Найди и покажи»,</a:t>
                      </a:r>
                    </a:p>
                    <a:p>
                      <a:r>
                        <a:rPr kumimoji="0" lang="ru-RU" sz="1800" kern="1200" dirty="0" smtClean="0">
                          <a:solidFill>
                            <a:schemeClr val="dk1"/>
                          </a:solidFill>
                          <a:latin typeface="+mn-lt"/>
                          <a:ea typeface="+mn-ea"/>
                          <a:cs typeface="+mn-cs"/>
                        </a:rPr>
                        <a:t>      3)«Одень куклу на прогулку»</a:t>
                      </a:r>
                      <a:endParaRPr lang="ru-RU" dirty="0"/>
                    </a:p>
                  </a:txBody>
                  <a:tcPr>
                    <a:solidFill>
                      <a:schemeClr val="accent1">
                        <a:lumMod val="20000"/>
                        <a:lumOff val="80000"/>
                      </a:schemeClr>
                    </a:solidFill>
                  </a:tcPr>
                </a:tc>
              </a:tr>
            </a:tbl>
          </a:graphicData>
        </a:graphic>
      </p:graphicFrame>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92</TotalTime>
  <Words>1062</Words>
  <Application>Microsoft Office PowerPoint</Application>
  <PresentationFormat>Экран (4:3)</PresentationFormat>
  <Paragraphs>264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Апекс</vt:lpstr>
      <vt:lpstr>Проект «Весна в гости к нам пришла»</vt:lpstr>
      <vt:lpstr>Паспорт проекта</vt:lpstr>
      <vt:lpstr>Проблема</vt:lpstr>
      <vt:lpstr>Актуальность темы</vt:lpstr>
      <vt:lpstr>Цели и задачи проекта</vt:lpstr>
      <vt:lpstr>Методика трех вопросов</vt:lpstr>
      <vt:lpstr>Этапы реализации проекта</vt:lpstr>
      <vt:lpstr>Паутинка проекта по образовательным областям</vt:lpstr>
      <vt:lpstr>Слайд 9</vt:lpstr>
      <vt:lpstr>Слайд 10</vt:lpstr>
      <vt:lpstr>Слайд 11</vt:lpstr>
      <vt:lpstr>Слайд 12</vt:lpstr>
      <vt:lpstr>Слайд 13</vt:lpstr>
      <vt:lpstr>Слайд 14</vt:lpstr>
      <vt:lpstr>Слайд 15</vt:lpstr>
      <vt:lpstr>Слайд 16</vt:lpstr>
      <vt:lpstr>Слайд 17</vt:lpstr>
      <vt:lpstr>Формы работы с родителями  </vt:lpstr>
      <vt:lpstr>Ожидаемый результат</vt:lpstr>
      <vt:lpstr>Используемая литература</vt:lpstr>
      <vt:lpstr>Спасибо за внимание!</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«Весна в гости к нам пришла»</dc:title>
  <dc:creator>Пользователь</dc:creator>
  <cp:lastModifiedBy>Пользователь</cp:lastModifiedBy>
  <cp:revision>14</cp:revision>
  <dcterms:created xsi:type="dcterms:W3CDTF">2017-05-28T18:00:57Z</dcterms:created>
  <dcterms:modified xsi:type="dcterms:W3CDTF">2018-03-08T12:21:08Z</dcterms:modified>
</cp:coreProperties>
</file>