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93" r:id="rId3"/>
    <p:sldId id="268" r:id="rId4"/>
    <p:sldId id="295" r:id="rId5"/>
    <p:sldId id="294" r:id="rId6"/>
    <p:sldId id="297" r:id="rId7"/>
    <p:sldId id="296" r:id="rId8"/>
    <p:sldId id="298" r:id="rId9"/>
    <p:sldId id="300" r:id="rId10"/>
    <p:sldId id="302" r:id="rId11"/>
    <p:sldId id="277" r:id="rId12"/>
    <p:sldId id="301" r:id="rId13"/>
    <p:sldId id="299" r:id="rId14"/>
    <p:sldId id="287" r:id="rId15"/>
    <p:sldId id="305" r:id="rId16"/>
    <p:sldId id="271" r:id="rId17"/>
    <p:sldId id="304" r:id="rId18"/>
    <p:sldId id="270" r:id="rId19"/>
    <p:sldId id="282" r:id="rId20"/>
    <p:sldId id="273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968FB-B854-4F66-BCE6-47FEF175140C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0A953-F952-4A32-801C-AA42FC0A9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211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50CF-63F5-49DB-B032-DFCB89CEDEB5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CAEA-2FBB-413E-A25C-CD0C3F991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50CF-63F5-49DB-B032-DFCB89CEDEB5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CAEA-2FBB-413E-A25C-CD0C3F991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50CF-63F5-49DB-B032-DFCB89CEDEB5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CAEA-2FBB-413E-A25C-CD0C3F991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50CF-63F5-49DB-B032-DFCB89CEDEB5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CAEA-2FBB-413E-A25C-CD0C3F991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50CF-63F5-49DB-B032-DFCB89CEDEB5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CAEA-2FBB-413E-A25C-CD0C3F991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50CF-63F5-49DB-B032-DFCB89CEDEB5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CAEA-2FBB-413E-A25C-CD0C3F991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50CF-63F5-49DB-B032-DFCB89CEDEB5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CAEA-2FBB-413E-A25C-CD0C3F991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50CF-63F5-49DB-B032-DFCB89CEDEB5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CAEA-2FBB-413E-A25C-CD0C3F991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50CF-63F5-49DB-B032-DFCB89CEDEB5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CAEA-2FBB-413E-A25C-CD0C3F991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50CF-63F5-49DB-B032-DFCB89CEDEB5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CAEA-2FBB-413E-A25C-CD0C3F991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50CF-63F5-49DB-B032-DFCB89CEDEB5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CAEA-2FBB-413E-A25C-CD0C3F991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450CF-63F5-49DB-B032-DFCB89CEDEB5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CCAEA-2FBB-413E-A25C-CD0C3F991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27584" y="188641"/>
            <a:ext cx="49685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Отрытый урок по фортепиано</a:t>
            </a:r>
          </a:p>
          <a:p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Arial Black" pitchFamily="34" charset="0"/>
              </a:rPr>
              <a:t> «Поиск и практическое воплощение музыкальных средств выразительности в произведении Д. </a:t>
            </a:r>
            <a:r>
              <a:rPr lang="ru-RU" sz="2000" b="1" i="1" dirty="0" err="1">
                <a:solidFill>
                  <a:srgbClr val="C00000"/>
                </a:solidFill>
                <a:latin typeface="Arial Black" pitchFamily="34" charset="0"/>
              </a:rPr>
              <a:t>Кабалевского</a:t>
            </a:r>
            <a:endParaRPr lang="ru-RU" sz="2000" b="1" i="1" dirty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sz="800" b="1" i="1" dirty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Arial Black" pitchFamily="34" charset="0"/>
              </a:rPr>
              <a:t>«Клоуны»</a:t>
            </a:r>
          </a:p>
          <a:p>
            <a:endParaRPr lang="ru-RU" sz="2000" b="1" i="1" dirty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 </a:t>
            </a:r>
          </a:p>
          <a:p>
            <a:r>
              <a:rPr lang="ru-RU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3" y="3068960"/>
            <a:ext cx="2886671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50" y="0"/>
            <a:ext cx="9191949" cy="690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79208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Просмотр и сравнение двух иллюстраций Алиханова А.А.«Грустный клоун» 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и  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А.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Сафронофф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«Клоун»</a:t>
            </a:r>
          </a:p>
          <a:p>
            <a:endParaRPr lang="ru-RU" dirty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2910" y="1857364"/>
            <a:ext cx="3306762" cy="3941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Объект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76056" y="1844824"/>
            <a:ext cx="3312368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11560" y="594928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веселый, энергичный, бодрый,  юмористический, шутливый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5877273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грустный, невеселый, безрадостный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8" name="Объект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72066" y="1857364"/>
            <a:ext cx="3312368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50" y="0"/>
            <a:ext cx="9191949" cy="690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G:\фото урок\P11702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490" y="1935612"/>
            <a:ext cx="5940425" cy="4453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571604" y="542926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пп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291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Исполнение пьесы на синтезаторе в оркестровом варианте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2500306"/>
            <a:ext cx="2857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Я скачу всё быстрей,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Веселю я всех людей.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Это нравится и мне, и всем. 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Кувырок назад, кувырок вперёд,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Кувырок ещё разок.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50" y="0"/>
            <a:ext cx="9191949" cy="690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00232" y="214290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Физкультминутка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G:\фото урок\P11702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500174"/>
            <a:ext cx="6072230" cy="4953858"/>
          </a:xfrm>
          <a:prstGeom prst="roundRect">
            <a:avLst>
              <a:gd name="adj" fmla="val 1216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42844" y="1428736"/>
            <a:ext cx="264320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Чтобы дети не устали делаем зарядку: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Крутим корпусом, встанем на носочки,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Вытянемся к солнышку и расслабим ручки,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Соберем ладошки, поднимаем локти,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Головой киваем, ножки поднимаем,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Выберем опору, сядем и играем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50" y="0"/>
            <a:ext cx="9191949" cy="690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0100" y="285728"/>
            <a:ext cx="6489277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Заключительная часть – 7 мин.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Итоговое проигрывание пьесы</a:t>
            </a:r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Рефлексия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Выставление  оценки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Домашнее задание </a:t>
            </a:r>
          </a:p>
          <a:p>
            <a:endParaRPr lang="ru-RU" dirty="0"/>
          </a:p>
        </p:txBody>
      </p:sp>
      <p:pic>
        <p:nvPicPr>
          <p:cNvPr id="6" name="Рисунок 5" descr="G:\фото урок\P11702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357430"/>
            <a:ext cx="6000792" cy="4239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50" y="0"/>
            <a:ext cx="9191949" cy="690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0" y="1142984"/>
            <a:ext cx="5740680" cy="40401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6439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Проверка знания терминологии  и обобщение понятия «Средства музыкальной выразительности»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G:\фото урок\P11702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500438"/>
            <a:ext cx="4583103" cy="3143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50" y="0"/>
            <a:ext cx="9191949" cy="690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3" y="500042"/>
            <a:ext cx="7929619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Планируемый результат: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 овладение приемами фортепианного исполнительства:  стаккато, легато, аккордовая техника;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 освоение приема игры одновременно разными штрихами.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 формирование ладового чувства и ритма;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 передача образа в игре  с помощью приемов,  передающих образ  клоунов, показа иллюстраций, беседы;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 пробуждение у ребенка творческого начала, фантазии, воображения, интереса к исполняемому произведению;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 результативность занятия будет определяться на уроке при помощи рефлексивных вопросов </a:t>
            </a:r>
          </a:p>
          <a:p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9552" y="404664"/>
            <a:ext cx="8136904" cy="727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Методы обучения: 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объяснительно – иллюстративный  (рассказ, показ педагогом на инструменте – фортепиано, синтезаторе,  иллюстрации, рисунки, демонстрация видеороликов)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комплексное воздействие разных видов искусств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сравнения и сопоставления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музыкально-ритмической  импровизации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обобщения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Поисковый</a:t>
            </a:r>
          </a:p>
          <a:p>
            <a:pPr lvl="0">
              <a:buFont typeface="Wingdings" pitchFamily="2" charset="2"/>
              <a:buChar char="ü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Дидактический материал: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Ю.Булучевский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В.Фомин «Краткий музыкальный словарь»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пособие «Ромашка» средства музыкальной выразительности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иллюстрации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Bookman Old Style" pitchFamily="18" charset="0"/>
              </a:rPr>
              <a:t> </a:t>
            </a:r>
          </a:p>
          <a:p>
            <a:endParaRPr lang="ru-RU" dirty="0">
              <a:latin typeface="Bookman Old Style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50" y="0"/>
            <a:ext cx="9191949" cy="690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500042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4"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357166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Результативность урока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1142984"/>
            <a:ext cx="78581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Результативность урока определяется при рефлексивных вопросов и при проверке домашнего задания на следующем уроке.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Вопрос: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Что для тебя стало сегодня настоящим открытием?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Ответ ученицы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: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Что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композитор средствами музыкальной выразительности передает разные образы. Звуками «рассказывает» о двух клоунах - веселом и грустном. Что музыка тесно переплетается с живописью, литературой, историей.  Как надо исполнять штрих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staccato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, для точной передачи образа скачущего клоуна, что образ веселого клоуна изображен в мажоре, а грустного – в миноре, как правильно исполнять ритмический рисунок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8604"/>
            <a:ext cx="1057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Приёмы достижения положительных результатов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0993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14282" y="1500174"/>
            <a:ext cx="5379782" cy="2145657"/>
            <a:chOff x="-2288874" y="-1168524"/>
            <a:chExt cx="5379782" cy="21456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-2288874" y="-1168524"/>
              <a:ext cx="3137556" cy="95558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6648" y="114843"/>
              <a:ext cx="3044260" cy="8622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14282" y="2857496"/>
            <a:ext cx="5379782" cy="2145657"/>
            <a:chOff x="-2288874" y="-1168524"/>
            <a:chExt cx="5379782" cy="21456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2288874" y="-1168524"/>
              <a:ext cx="3137556" cy="95558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6648" y="114843"/>
              <a:ext cx="3044260" cy="8622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Arial" pitchFamily="34" charset="0"/>
                  <a:cs typeface="Arial" pitchFamily="34" charset="0"/>
                </a:rPr>
                <a:t>Создание ситуации успешности</a:t>
              </a:r>
              <a:endParaRPr lang="ru-RU" sz="1800" b="1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14282" y="4214818"/>
            <a:ext cx="5379782" cy="2145657"/>
            <a:chOff x="-2288874" y="-1168524"/>
            <a:chExt cx="5379782" cy="21456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-2288874" y="-1168524"/>
              <a:ext cx="3137556" cy="95558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6648" y="114843"/>
              <a:ext cx="3044260" cy="8622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571867" y="1428736"/>
            <a:ext cx="5572132" cy="1285884"/>
            <a:chOff x="2781834" y="-404216"/>
            <a:chExt cx="5657540" cy="117603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Прямоугольник с двумя скругленными соседними углами 19"/>
            <p:cNvSpPr/>
            <p:nvPr/>
          </p:nvSpPr>
          <p:spPr>
            <a:xfrm rot="5400000">
              <a:off x="5067511" y="-2689893"/>
              <a:ext cx="1086186" cy="5657540"/>
            </a:xfrm>
            <a:prstGeom prst="round2Same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2818053" y="-404216"/>
              <a:ext cx="5621321" cy="11760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b="1" kern="12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приёмы поощрения 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b="1" kern="12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одобрительная мимика, жесты</a:t>
              </a:r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b="1" kern="12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задания с очевидным </a:t>
              </a:r>
              <a:r>
                <a:rPr lang="ru-RU" sz="1800" b="1" kern="12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результатом</a:t>
              </a:r>
              <a:endParaRPr lang="ru-RU" sz="1800" b="1" kern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66121" y="2857496"/>
            <a:ext cx="5577879" cy="1143008"/>
            <a:chOff x="3137556" y="1167205"/>
            <a:chExt cx="5577879" cy="105659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3" name="Прямоугольник с двумя скругленными соседними углами 22"/>
            <p:cNvSpPr/>
            <p:nvPr/>
          </p:nvSpPr>
          <p:spPr>
            <a:xfrm rot="5400000">
              <a:off x="5398196" y="-1093435"/>
              <a:ext cx="1056599" cy="5577879"/>
            </a:xfrm>
            <a:prstGeom prst="round2Same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3137557" y="1218783"/>
              <a:ext cx="5526300" cy="9534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endParaRPr lang="ru-RU" sz="1800" kern="1200" dirty="0">
                <a:latin typeface="Arial" pitchFamily="34" charset="0"/>
                <a:cs typeface="Arial" pitchFamily="34" charset="0"/>
              </a:endParaRP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800" b="1" kern="1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800" b="1" kern="12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«изюминка» урока: показ </a:t>
              </a:r>
              <a:r>
                <a:rPr lang="ru-RU" sz="1800" b="1" kern="12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видеороликов, презентации «Средства музыкальной выразительности», рисунков</a:t>
              </a:r>
              <a:endParaRPr lang="ru-RU" sz="1800" b="1" kern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800" b="1" kern="12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применение раздаточного   материала</a:t>
              </a:r>
            </a:p>
            <a:p>
              <a:pPr marL="171450" lvl="1" indent="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8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66121" y="4214818"/>
            <a:ext cx="5577879" cy="1078348"/>
            <a:chOff x="3071824" y="2286015"/>
            <a:chExt cx="5577879" cy="107834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5400000">
              <a:off x="5321590" y="36249"/>
              <a:ext cx="1078348" cy="5577879"/>
            </a:xfrm>
            <a:prstGeom prst="round2Same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3071825" y="2338656"/>
              <a:ext cx="5525238" cy="9730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b="1" kern="12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частично-поисковая деятельность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b="1" kern="12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исследовательская деятельность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b="1" kern="12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соблюдение принципа контраста ощущений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285720" y="1643050"/>
            <a:ext cx="30003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Создание ситуации успешности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034" y="2857496"/>
            <a:ext cx="2643205" cy="1186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Значимый, интересный материал урока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14282" y="5429264"/>
            <a:ext cx="3137556" cy="9555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TextBox 30"/>
          <p:cNvSpPr txBox="1"/>
          <p:nvPr/>
        </p:nvSpPr>
        <p:spPr>
          <a:xfrm>
            <a:off x="500034" y="4214818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Активные методы обучения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28596" y="57864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571472" y="5380672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разнообразных методов проверки </a:t>
            </a:r>
          </a:p>
          <a:p>
            <a:endParaRPr lang="ru-RU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3566121" y="5357826"/>
            <a:ext cx="5577879" cy="1039299"/>
            <a:chOff x="3134513" y="3461294"/>
            <a:chExt cx="5577879" cy="103929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5" name="Прямоугольник с двумя скругленными соседними углами 34"/>
            <p:cNvSpPr/>
            <p:nvPr/>
          </p:nvSpPr>
          <p:spPr>
            <a:xfrm rot="5400000">
              <a:off x="5403803" y="1192004"/>
              <a:ext cx="1039299" cy="5577879"/>
            </a:xfrm>
            <a:prstGeom prst="round2Same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Прямоугольник 35"/>
            <p:cNvSpPr/>
            <p:nvPr/>
          </p:nvSpPr>
          <p:spPr>
            <a:xfrm>
              <a:off x="3134513" y="3512028"/>
              <a:ext cx="5527145" cy="9378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т</a:t>
              </a:r>
              <a:r>
                <a:rPr lang="ru-RU" sz="1800" b="1" kern="12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еоретический опрос</a:t>
              </a:r>
              <a:endParaRPr lang="ru-RU" sz="1800" b="1" kern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b="1" kern="12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практическое воплощение разных приемов игры для передачи музыкальных образов</a:t>
              </a:r>
              <a:endParaRPr lang="ru-RU" sz="1800" b="1" kern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50" y="0"/>
            <a:ext cx="9191949" cy="690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785794"/>
            <a:ext cx="807249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Оформление класса и рабочего места:</a:t>
            </a:r>
          </a:p>
          <a:p>
            <a:endParaRPr lang="ru-RU" sz="900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 столе: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установлен ноутбук для демонстрации видеороликов,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презентации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разложены  иллюстрации Алиханова А.А.«Грустный клоун» и  А.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Сафроноффа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«Клоун», другие рисунки клоунов для дальнейшего использования их в работе;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пособие по определению средств музыкальной выразительности «Ромашка».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Подключен синтезатор для возможности исполнения произведения в оркестровом варианте.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49" y="0"/>
            <a:ext cx="9191949" cy="690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928670"/>
            <a:ext cx="54006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Преподаватель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высшей квалификационной категории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Дуль Ирина Владимировна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Наименование </a:t>
            </a:r>
            <a:r>
              <a:rPr lang="ru-RU" b="1" dirty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учреждения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r>
              <a:rPr lang="ru-RU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МУДО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 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Сланцевская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 детская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музыкальная школа»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Учащаяся 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8 лет, 2 -й год обучения</a:t>
            </a:r>
          </a:p>
          <a:p>
            <a:endParaRPr lang="ru-RU" dirty="0"/>
          </a:p>
        </p:txBody>
      </p:sp>
      <p:pic>
        <p:nvPicPr>
          <p:cNvPr id="6" name="Рисунок 5" descr="C:\Users\Acer\AppData\Local\Microsoft\Windows\Temporary Internet Files\Content.Word\P11702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214422"/>
            <a:ext cx="492922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50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50" y="0"/>
            <a:ext cx="9191949" cy="690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500042"/>
            <a:ext cx="80201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Материально-техническое оснащение урока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1071546"/>
            <a:ext cx="857252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аудитория (учебный кабинет) – 20 м</a:t>
            </a:r>
            <a:r>
              <a:rPr lang="ru-RU" sz="2400" b="1" baseline="30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2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стол преподавателя, книжный шкаф;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шесть стульев;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пианино;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синтезатор;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ноутбук;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видеоролики «Клоуны»;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рисунки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учебное пособие: А. Артоболевская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 «Первая встреча с музыкой»;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портрет композитора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Наглядное пособие «Ромашка»</a:t>
            </a:r>
          </a:p>
          <a:p>
            <a:pPr lvl="0">
              <a:buFont typeface="Wingdings" pitchFamily="2" charset="2"/>
              <a:buChar char="ü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 lvl="1"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/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50" y="0"/>
            <a:ext cx="9191949" cy="690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00232" y="642918"/>
            <a:ext cx="41617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Список литературы</a:t>
            </a:r>
            <a:endParaRPr lang="ru-RU" sz="2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85926"/>
            <a:ext cx="950128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Д.Б.Кабалевский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«Воспитание ума и сердца»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Д.  Алексеев. Методика обучения игры  на фортепиано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457200" indent="-457200">
              <a:buAutoNum type="arabicPeriod" startAt="3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Е.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Либерман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. Работа над фортепианной техникой</a:t>
            </a:r>
          </a:p>
          <a:p>
            <a:pPr marL="457200" indent="-457200">
              <a:buAutoNum type="arabicPeriod" startAt="3"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457200" indent="-457200">
              <a:buAutoNum type="arabicPeriod" startAt="4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Г. Цыпин,  Обучение игры на фортепиано</a:t>
            </a:r>
          </a:p>
          <a:p>
            <a:pPr marL="457200" indent="-457200">
              <a:buAutoNum type="arabicPeriod" startAt="4"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457200" indent="-457200">
              <a:buAutoNum type="arabicPeriod" startAt="4"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820891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Цель урока: </a:t>
            </a:r>
          </a:p>
          <a:p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закрепление и применение средств музыкальной выразительности для создания художественного образа произведения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Задачи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Bookman Old Style" pitchFamily="18" charset="0"/>
              </a:rPr>
              <a:t>образовательные</a:t>
            </a:r>
            <a:endParaRPr lang="ru-RU" sz="2000" dirty="0">
              <a:solidFill>
                <a:srgbClr val="0070C0"/>
              </a:solidFill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обобщить знания о средствах выразительности в музыке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продолжить работу над штрихами стаккато, легато, артикуляцией,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звукоизвлечением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овладеть и добиться методически правильного исполнения пианистических приемов;</a:t>
            </a:r>
          </a:p>
          <a:p>
            <a:r>
              <a:rPr lang="ru-RU" sz="2000" b="1" dirty="0">
                <a:solidFill>
                  <a:srgbClr val="0070C0"/>
                </a:solidFill>
                <a:latin typeface="Bookman Old Style" pitchFamily="18" charset="0"/>
              </a:rPr>
              <a:t>развивающие</a:t>
            </a:r>
            <a:endParaRPr lang="ru-RU" sz="2000" dirty="0">
              <a:solidFill>
                <a:srgbClr val="0070C0"/>
              </a:solidFill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развитие навыков музыкального мышления, творческого воображения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развитие углубленного восприятия и передачи настроения в исполняемом музыкальном произведении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развитие музыкального слуха, памяти, внимания,  внутренней культуры</a:t>
            </a:r>
          </a:p>
          <a:p>
            <a:r>
              <a:rPr lang="ru-RU" sz="2000" b="1" dirty="0">
                <a:solidFill>
                  <a:srgbClr val="0070C0"/>
                </a:solidFill>
                <a:latin typeface="Bookman Old Style" pitchFamily="18" charset="0"/>
              </a:rPr>
              <a:t>воспитательные</a:t>
            </a:r>
            <a:endParaRPr lang="ru-RU" sz="2000" dirty="0">
              <a:solidFill>
                <a:srgbClr val="0070C0"/>
              </a:solidFill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воспитание  коммуникативной культуры  поведения и общения 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воспитание художественного вкуса, способности чувствовать красоту и гармонию музыкальных звуков.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2708920"/>
            <a:ext cx="288032" cy="297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50" y="0"/>
            <a:ext cx="9191949" cy="690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8966129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Структура урока</a:t>
            </a:r>
          </a:p>
          <a:p>
            <a:pPr algn="ctr"/>
            <a:endParaRPr lang="ru-RU" sz="3200" b="1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Вводная, организационная часть  - 3 мин.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/>
              <a:t>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Приветствие.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 Постановка цели и хода работы на уроке</a:t>
            </a:r>
          </a:p>
          <a:p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Основная часть – 35 мин.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Исполнение гамм ля мажор ля минор, используя различные штрихи и  средства выразительности для создания конкретных художественных образов.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 Работа с музыкальным произведением  Д.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Кабалевского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 «Клоуны</a:t>
            </a:r>
          </a:p>
          <a:p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Заключительная часть – 7 мин.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Подведение итогов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 Домашнее задание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0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949" cy="690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43668" y="279415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991" y="47667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СОДЕРЖАТЕЛЬНЫЕ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БЛОКИ УЧЕБНОГО ЗАНЯТИЯ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организационная часть       основная часть            заключительная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714480" y="1071546"/>
            <a:ext cx="0" cy="567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190756" y="1452790"/>
            <a:ext cx="62119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500958" y="1142984"/>
            <a:ext cx="0" cy="567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0"/>
          <p:cNvSpPr/>
          <p:nvPr/>
        </p:nvSpPr>
        <p:spPr>
          <a:xfrm>
            <a:off x="357158" y="1785926"/>
            <a:ext cx="2558658" cy="24254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Методы организации и осуществления учебно - познавательной  деятельности: </a:t>
            </a:r>
            <a:r>
              <a:rPr lang="ru-RU" b="1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беседа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14" name="Скругленный прямоугольник 10"/>
          <p:cNvSpPr/>
          <p:nvPr/>
        </p:nvSpPr>
        <p:spPr>
          <a:xfrm>
            <a:off x="3286116" y="1785926"/>
            <a:ext cx="2593466" cy="24274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Методы организации и осуществления учебно - познавательной 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деятельности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15" name="Скругленный прямоугольник 10"/>
          <p:cNvSpPr/>
          <p:nvPr/>
        </p:nvSpPr>
        <p:spPr>
          <a:xfrm>
            <a:off x="6286512" y="1714488"/>
            <a:ext cx="2623715" cy="239528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Методы организации и осуществления учебно - познавательной  деятельности: </a:t>
            </a:r>
            <a:r>
              <a:rPr lang="ru-RU" b="1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беседа</a:t>
            </a:r>
            <a:endParaRPr lang="ru-RU" sz="1600" dirty="0">
              <a:ea typeface="Calibri"/>
              <a:cs typeface="Times New Roman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 flipV="1">
            <a:off x="5286380" y="4214818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572000" y="4286256"/>
            <a:ext cx="12783" cy="371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429520" y="4214818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95536" y="4744202"/>
            <a:ext cx="2482837" cy="16371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 Краткая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беседа  об образе музыкального произведения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Постановка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цели и задач урока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64440" y="4781719"/>
            <a:ext cx="2332066" cy="14592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Освоение приемов игры и способов их применения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1142976" y="4286256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508104" y="4781719"/>
            <a:ext cx="3635896" cy="179055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 Оценка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исполнения учащегося, удовлетворенность своей работой на уроке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 Анализ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оценка преподавателя о проделанной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работе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Домашнее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H="1">
            <a:off x="2964645" y="3893347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55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50" y="0"/>
            <a:ext cx="9191949" cy="690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8643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Вводная, организационная часть  - 3 минуты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.   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Приветствие.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 Постановка цели и хода работы на уроке</a:t>
            </a: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" y="1785926"/>
            <a:ext cx="4786315" cy="4857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48" y="2571744"/>
            <a:ext cx="5143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                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Очень цирк люблю, друзья,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           На арене главный я!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           Я весёлый и смешной,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           Завожу своей игрой!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           Шутки острые про всех,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           В зале слышен детский смех.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           Радость детям приношу: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           В цирке клоуном служу!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Лаврова Т.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50" y="0"/>
            <a:ext cx="9191949" cy="690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23528" y="54868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179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36024"/>
            <a:ext cx="6431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57167"/>
            <a:ext cx="914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Основная часть – 35 мин.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lvl="0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Работа над гаммой А- </a:t>
            </a:r>
            <a:r>
              <a:rPr lang="en-US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Dur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(5 минут)</a:t>
            </a:r>
            <a:endParaRPr lang="ru-RU" sz="24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Исполнение гаммы ля мажор, используя различные штрихи и  средства выразительности для создания конкретных художественных образов.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Игра гаммы двумя руками в две октавы с применением следующих упражнений: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А) Упражнение «Машинка» (провести горизонтальную линию по клавиатуре сначала отдельными руками, затем двумя, при этом следить за ровным движением кисти, без лишних рывков)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Б)  Упражнения для отработки координации: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1. Ученица играет отдельно сначала левой рукой, затем правой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2.С разной динамикой (левая р.- громко, правая р. -тихо)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В)  Игра аккордов с помощью упражнения «Слон» (поочередно удерживать вес тела на правой, затем на левой ладони, тоже самое проделать на кончиках пальцев»</a:t>
            </a:r>
          </a:p>
          <a:p>
            <a:pPr>
              <a:buFont typeface="Wingdings" pitchFamily="2" charset="2"/>
              <a:buChar char="q"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9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50" y="0"/>
            <a:ext cx="9191949" cy="690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357298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Работа с музыкальным произведением: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исполнение ученицей пьесы «Клоуны» Д.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Кабалевского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рассказ о композиторе, демонстрация портрета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285728"/>
            <a:ext cx="9001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Работа над пьесой Д </a:t>
            </a:r>
            <a:r>
              <a:rPr lang="ru-RU" sz="2800" b="1" dirty="0" err="1" smtClean="0">
                <a:solidFill>
                  <a:srgbClr val="C00000"/>
                </a:solidFill>
                <a:latin typeface="Arial Black" pitchFamily="34" charset="0"/>
              </a:rPr>
              <a:t>Кабалевского</a:t>
            </a:r>
            <a:endParaRPr lang="ru-RU" sz="2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 «Клоуны»  (30 минут)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/>
          <a:srcRect l="1181" r="394"/>
          <a:stretch>
            <a:fillRect/>
          </a:stretch>
        </p:blipFill>
        <p:spPr>
          <a:xfrm>
            <a:off x="1500166" y="2500306"/>
            <a:ext cx="6286544" cy="4357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949" cy="690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807249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проверка и обобщение понятия «Средства музыкальной                       выразительности»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выявление и применение определенных средств выразительности для исполнения пьесы «Клоуны»,  работа над техникой исполнения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0"/>
            <a:ext cx="821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 descr="G:\фото урок\P11702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928802"/>
            <a:ext cx="5940425" cy="4453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1107</Words>
  <Application>Microsoft Office PowerPoint</Application>
  <PresentationFormat>Экран (4:3)</PresentationFormat>
  <Paragraphs>190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Acer</cp:lastModifiedBy>
  <cp:revision>106</cp:revision>
  <dcterms:created xsi:type="dcterms:W3CDTF">2016-10-31T17:14:29Z</dcterms:created>
  <dcterms:modified xsi:type="dcterms:W3CDTF">2018-03-04T19:31:01Z</dcterms:modified>
</cp:coreProperties>
</file>