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302" r:id="rId4"/>
    <p:sldId id="303" r:id="rId5"/>
    <p:sldId id="306" r:id="rId6"/>
    <p:sldId id="307" r:id="rId7"/>
    <p:sldId id="311" r:id="rId8"/>
    <p:sldId id="312" r:id="rId9"/>
    <p:sldId id="313" r:id="rId10"/>
    <p:sldId id="316" r:id="rId11"/>
    <p:sldId id="257" r:id="rId12"/>
    <p:sldId id="287" r:id="rId13"/>
    <p:sldId id="279" r:id="rId14"/>
    <p:sldId id="288" r:id="rId15"/>
    <p:sldId id="291" r:id="rId16"/>
    <p:sldId id="292" r:id="rId17"/>
    <p:sldId id="293" r:id="rId18"/>
    <p:sldId id="294" r:id="rId19"/>
    <p:sldId id="295" r:id="rId20"/>
    <p:sldId id="296" r:id="rId21"/>
    <p:sldId id="284" r:id="rId22"/>
    <p:sldId id="297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5" autoAdjust="0"/>
    <p:restoredTop sz="93265" autoAdjust="0"/>
  </p:normalViewPr>
  <p:slideViewPr>
    <p:cSldViewPr>
      <p:cViewPr varScale="1">
        <p:scale>
          <a:sx n="78" d="100"/>
          <a:sy n="7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318AB5-4174-4588-810E-3942E82800EA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806FCD-027E-4714-8990-CACC1F49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C\Desktop\Новая папка (2)\Kin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662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CC\Desktop\Новая папка (2)\Ki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149080"/>
            <a:ext cx="4752528" cy="1326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805264"/>
            <a:ext cx="468052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F534EB-48F5-4769-8222-BBAEC5D685CE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4F3A5B-A174-4CE5-8A23-8BC329A1E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A2E9CB-DE1C-41B4-A527-982FB8C8B8A7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F2860D-871F-4932-936A-9C782FB42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9A592F-57A6-4E12-8A12-E4402BE92FF6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843AD7-591E-43AC-86DF-A48AD038A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FC7530-0B29-4E01-9E16-D41CE9CD7CCD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206596-66A7-48A1-801F-03FBCFCA8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45A37E-8DAA-4791-B420-8FED299039BF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5A942F-0D00-4408-AD35-F46BC8AFB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7206BC-267B-43DA-832F-8ACF7190B1A2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DE12AB-10C8-4F1B-B77B-2705395C3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05F111-7D09-4481-BD66-B31B0CA46277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BB0CB9-81EE-41F1-9A8E-95008B08F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2970A5-0F2B-472D-9BB7-70752DE85898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DCDC10-528B-495C-8451-24D5EAC9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CBDCE6-EBE4-430C-9D15-AC83F7FC004F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3FE3CD-8BAD-4CDA-A036-B4AD0571B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FFF882-A73B-432B-BC7A-970BB224155A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F30DD1-E7B1-408A-8D97-1434AC1DA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3" descr="C:\Users\CC\Desktop\Новая папка (2)\Kino5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79388" y="3716338"/>
            <a:ext cx="5184775" cy="15128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b="1" smtClean="0">
                <a:solidFill>
                  <a:srgbClr val="FF0000"/>
                </a:solidFill>
                <a:latin typeface="Arial Narrow" pitchFamily="34" charset="0"/>
              </a:rPr>
              <a:t>«На кого и на что похожи цифры?»</a:t>
            </a:r>
            <a:endParaRPr lang="ru-RU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229225"/>
            <a:ext cx="4681537" cy="43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700" b="1" smtClean="0">
                <a:solidFill>
                  <a:srgbClr val="898989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785225" cy="1008062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Arial Black" pitchFamily="34" charset="0"/>
              </a:rPr>
              <a:t>Этапы проекта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8713787" cy="4176713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u="sng" smtClean="0">
                <a:solidFill>
                  <a:srgbClr val="C00000"/>
                </a:solidFill>
              </a:rPr>
              <a:t>1 этап – </a:t>
            </a:r>
            <a:r>
              <a:rPr lang="ru-RU" sz="2000" b="1" smtClean="0">
                <a:solidFill>
                  <a:srgbClr val="C00000"/>
                </a:solidFill>
              </a:rPr>
              <a:t>подготовительный: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Подбор детской и педагогической литературы по теме проекта.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  </a:t>
            </a:r>
            <a:r>
              <a:rPr lang="ru-RU" sz="2000" b="1" u="sng" smtClean="0">
                <a:solidFill>
                  <a:srgbClr val="C00000"/>
                </a:solidFill>
              </a:rPr>
              <a:t>2 этап </a:t>
            </a:r>
            <a:r>
              <a:rPr lang="ru-RU" sz="2000" b="1" smtClean="0">
                <a:solidFill>
                  <a:srgbClr val="C00000"/>
                </a:solidFill>
              </a:rPr>
              <a:t>– основной, организационно-практический: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    Работа с детьми.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Чтение и обсуждение произведений, где встречаются числа.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Разучивание стихов, песен, где встречаются числа.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Изготовление чисел  из природного материала и  бумаги (оригами).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Работа с родителями.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Оформление книжек малышек «На что похожи цифры? ».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  </a:t>
            </a:r>
            <a:r>
              <a:rPr lang="ru-RU" sz="2000" b="1" u="sng" smtClean="0">
                <a:solidFill>
                  <a:srgbClr val="C00000"/>
                </a:solidFill>
              </a:rPr>
              <a:t>3 этап </a:t>
            </a:r>
            <a:r>
              <a:rPr lang="ru-RU" sz="2000" b="1" smtClean="0">
                <a:solidFill>
                  <a:srgbClr val="C00000"/>
                </a:solidFill>
              </a:rPr>
              <a:t>– заключительный: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Презентация мультфильма «На что и на кого похожи цифры?»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 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785225" cy="1152525"/>
          </a:xfrm>
          <a:solidFill>
            <a:srgbClr val="FFFF00">
              <a:alpha val="92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ЦИФРЫ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578" name="Picture 1" descr="C:\Users\Admin\Documents\290957_cifry-klipart-p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16113"/>
            <a:ext cx="8713787" cy="3960812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785225" cy="10080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ЦИФРА 1</a:t>
            </a:r>
          </a:p>
        </p:txBody>
      </p:sp>
      <p:pic>
        <p:nvPicPr>
          <p:cNvPr id="25602" name="Picture 2" descr="C:\Users\Admin\Desktop\Цифра печать\рабочий стол 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2060575"/>
            <a:ext cx="2654300" cy="3744913"/>
          </a:xfrm>
          <a:ln w="76200">
            <a:solidFill>
              <a:srgbClr val="FF0000"/>
            </a:solidFill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Вот один иль единица, </a:t>
            </a:r>
            <a:r>
              <a:rPr lang="ru-RU" sz="1000">
                <a:solidFill>
                  <a:srgbClr val="000000"/>
                </a:solidFill>
              </a:rPr>
              <a:t>  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ru-RU" sz="30000"/>
              <a:t/>
            </a:r>
            <a:br>
              <a:rPr lang="ru-RU" sz="30000"/>
            </a:b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Очень тонкая, как спица.</a:t>
            </a:r>
            <a:r>
              <a:rPr lang="ru-RU" sz="1000">
                <a:solidFill>
                  <a:srgbClr val="000000"/>
                </a:solidFill>
              </a:rPr>
              <a:t> </a:t>
            </a:r>
            <a:r>
              <a:rPr lang="ru-RU" sz="800"/>
              <a:t> </a:t>
            </a:r>
            <a:endParaRPr lang="ru-RU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539750" y="1989138"/>
            <a:ext cx="36004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Arial Black" pitchFamily="34" charset="0"/>
              </a:rPr>
              <a:t>Вот один иль единица,   </a:t>
            </a:r>
            <a:br>
              <a:rPr lang="ru-RU" sz="320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>
                <a:solidFill>
                  <a:srgbClr val="00B050"/>
                </a:solidFill>
                <a:latin typeface="Arial Black" pitchFamily="34" charset="0"/>
              </a:rPr>
              <a:t>Очень тонкая, как спица.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785225" cy="7921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ЦИФРА 2</a:t>
            </a:r>
          </a:p>
        </p:txBody>
      </p:sp>
      <p:pic>
        <p:nvPicPr>
          <p:cNvPr id="26626" name="Picture 3" descr="C:\Users\Admin\Desktop\Цифра печать\рабочий стол 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916113"/>
            <a:ext cx="3157538" cy="3889375"/>
          </a:xfrm>
          <a:solidFill>
            <a:srgbClr val="FFFF00"/>
          </a:solidFill>
          <a:ln w="76200">
            <a:solidFill>
              <a:srgbClr val="00B050"/>
            </a:solidFill>
          </a:ln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539750" y="1700213"/>
            <a:ext cx="38877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А вот это цифра два. </a:t>
            </a:r>
            <a:br>
              <a:rPr lang="ru-RU" sz="3200" b="1">
                <a:solidFill>
                  <a:srgbClr val="002060"/>
                </a:solidFill>
              </a:rPr>
            </a:br>
            <a:r>
              <a:rPr lang="ru-RU" sz="3200" b="1">
                <a:solidFill>
                  <a:srgbClr val="002060"/>
                </a:solidFill>
              </a:rPr>
              <a:t>Полюбуйтесь, какова: </a:t>
            </a:r>
            <a:br>
              <a:rPr lang="ru-RU" sz="3200" b="1">
                <a:solidFill>
                  <a:srgbClr val="002060"/>
                </a:solidFill>
              </a:rPr>
            </a:br>
            <a:r>
              <a:rPr lang="ru-RU" sz="3200" b="1">
                <a:solidFill>
                  <a:srgbClr val="002060"/>
                </a:solidFill>
              </a:rPr>
              <a:t>Выгибает двойка шею, </a:t>
            </a:r>
            <a:br>
              <a:rPr lang="ru-RU" sz="3200" b="1">
                <a:solidFill>
                  <a:srgbClr val="002060"/>
                </a:solidFill>
              </a:rPr>
            </a:br>
            <a:r>
              <a:rPr lang="ru-RU" sz="3200" b="1">
                <a:solidFill>
                  <a:srgbClr val="002060"/>
                </a:solidFill>
              </a:rPr>
              <a:t>Волочится хвост за нею. </a:t>
            </a:r>
            <a:br>
              <a:rPr lang="ru-RU" sz="3200" b="1">
                <a:solidFill>
                  <a:srgbClr val="002060"/>
                </a:solidFill>
              </a:rPr>
            </a:br>
            <a:endParaRPr lang="ru-RU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785225" cy="9366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ЦИФРА 3</a:t>
            </a:r>
          </a:p>
        </p:txBody>
      </p:sp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Вот один иль единица, </a:t>
            </a:r>
            <a:r>
              <a:rPr lang="ru-RU" sz="1000">
                <a:solidFill>
                  <a:srgbClr val="000000"/>
                </a:solidFill>
              </a:rPr>
              <a:t>  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ru-RU" sz="30000"/>
              <a:t/>
            </a:r>
            <a:br>
              <a:rPr lang="ru-RU" sz="30000"/>
            </a:b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Очень тонкая, как спица.</a:t>
            </a:r>
            <a:r>
              <a:rPr lang="ru-RU" sz="1000">
                <a:solidFill>
                  <a:srgbClr val="000000"/>
                </a:solidFill>
              </a:rPr>
              <a:t> </a:t>
            </a:r>
            <a:r>
              <a:rPr lang="ru-RU" sz="800"/>
              <a:t> </a:t>
            </a:r>
            <a:endParaRPr lang="ru-RU" sz="10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7651" name="Picture 2" descr="C:\Users\Admin\Desktop\Цифра печать\рабочий стол 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916113"/>
            <a:ext cx="2817813" cy="3846512"/>
          </a:xfrm>
          <a:ln w="76200">
            <a:solidFill>
              <a:srgbClr val="0070C0"/>
            </a:solidFill>
          </a:ln>
        </p:spPr>
      </p:pic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755650" y="2060575"/>
            <a:ext cx="4032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А за двойкой – посмотри- </a:t>
            </a:r>
            <a:br>
              <a:rPr lang="ru-RU" sz="280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Выступает цифра три. </a:t>
            </a:r>
            <a:br>
              <a:rPr lang="ru-RU" sz="280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Тройка — третий из значков- </a:t>
            </a:r>
            <a:br>
              <a:rPr lang="ru-RU" sz="280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Состоит из двух крючков.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785225" cy="10080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ЦИФРА 4</a:t>
            </a:r>
          </a:p>
        </p:txBody>
      </p:sp>
      <p:pic>
        <p:nvPicPr>
          <p:cNvPr id="28674" name="Picture 2" descr="C:\Users\Admin\Desktop\Цифра печать\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989138"/>
            <a:ext cx="2890838" cy="3673475"/>
          </a:xfrm>
          <a:ln w="76200">
            <a:solidFill>
              <a:srgbClr val="7030A0"/>
            </a:solidFill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684213" y="2276475"/>
            <a:ext cx="38877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Arial Black" pitchFamily="34" charset="0"/>
              </a:rPr>
              <a:t>За тремя идут четыре, </a:t>
            </a:r>
            <a:br>
              <a:rPr lang="ru-RU" sz="32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>
                <a:solidFill>
                  <a:srgbClr val="FF0000"/>
                </a:solidFill>
                <a:latin typeface="Arial Black" pitchFamily="34" charset="0"/>
              </a:rPr>
              <a:t>Острый локоть оттопыря. </a:t>
            </a:r>
            <a:r>
              <a:rPr lang="ru-RU" sz="3200">
                <a:latin typeface="Arial Black" pitchFamily="34" charset="0"/>
              </a:rPr>
              <a:t/>
            </a:r>
            <a:br>
              <a:rPr lang="ru-RU" sz="3200">
                <a:latin typeface="Arial Black" pitchFamily="34" charset="0"/>
              </a:rPr>
            </a:br>
            <a:endParaRPr lang="ru-RU" sz="320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785225" cy="11525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F0"/>
                </a:solidFill>
                <a:latin typeface="Arial Black" pitchFamily="34" charset="0"/>
              </a:rPr>
              <a:t>ЦИФРА 5</a:t>
            </a:r>
          </a:p>
        </p:txBody>
      </p:sp>
      <p:pic>
        <p:nvPicPr>
          <p:cNvPr id="29698" name="Picture 2" descr="C:\Users\Admin\Desktop\Цифра печать\рабочий стол 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2060575"/>
            <a:ext cx="3014662" cy="3743325"/>
          </a:xfrm>
          <a:ln w="76200">
            <a:solidFill>
              <a:srgbClr val="FF0000"/>
            </a:solidFill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395288" y="1989138"/>
            <a:ext cx="396081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Arial Black" pitchFamily="34" charset="0"/>
              </a:rPr>
              <a:t>А потом пошла плясать </a:t>
            </a:r>
            <a:br>
              <a:rPr lang="ru-RU" sz="280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00B050"/>
                </a:solidFill>
                <a:latin typeface="Arial Black" pitchFamily="34" charset="0"/>
              </a:rPr>
              <a:t>По бумаге цифра </a:t>
            </a:r>
            <a:r>
              <a:rPr lang="ru-RU" sz="2800" b="1">
                <a:solidFill>
                  <a:srgbClr val="00B050"/>
                </a:solidFill>
                <a:latin typeface="Arial Black" pitchFamily="34" charset="0"/>
              </a:rPr>
              <a:t>пять</a:t>
            </a:r>
            <a:r>
              <a:rPr lang="ru-RU" sz="2800">
                <a:solidFill>
                  <a:srgbClr val="00B050"/>
                </a:solidFill>
                <a:latin typeface="Arial Black" pitchFamily="34" charset="0"/>
              </a:rPr>
              <a:t>. </a:t>
            </a:r>
            <a:br>
              <a:rPr lang="ru-RU" sz="280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00B050"/>
                </a:solidFill>
                <a:latin typeface="Arial Black" pitchFamily="34" charset="0"/>
              </a:rPr>
              <a:t>Руку вправо протянула, </a:t>
            </a:r>
            <a:br>
              <a:rPr lang="ru-RU" sz="280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00B050"/>
                </a:solidFill>
                <a:latin typeface="Arial Black" pitchFamily="34" charset="0"/>
              </a:rPr>
              <a:t>Ножку круто изогнула.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713787" cy="9366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ЦИФРА 6</a:t>
            </a:r>
          </a:p>
        </p:txBody>
      </p:sp>
      <p:pic>
        <p:nvPicPr>
          <p:cNvPr id="30722" name="Picture 2" descr="C:\Users\Admin\Desktop\Цифра печать\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916113"/>
            <a:ext cx="2725738" cy="3744912"/>
          </a:xfrm>
          <a:ln w="76200">
            <a:solidFill>
              <a:srgbClr val="0070C0"/>
            </a:solidFill>
          </a:ln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539750" y="2133600"/>
            <a:ext cx="42481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Arial Black" pitchFamily="34" charset="0"/>
              </a:rPr>
              <a:t>Цифра шесть — дверной замочек: </a:t>
            </a:r>
            <a:br>
              <a:rPr lang="ru-RU" sz="32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>
                <a:solidFill>
                  <a:srgbClr val="FF0000"/>
                </a:solidFill>
                <a:latin typeface="Arial Black" pitchFamily="34" charset="0"/>
              </a:rPr>
              <a:t>Сверху крюк, внизу кружочек. 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785225" cy="9366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ЦИФРА 7</a:t>
            </a:r>
          </a:p>
        </p:txBody>
      </p:sp>
      <p:pic>
        <p:nvPicPr>
          <p:cNvPr id="31746" name="Picture 2" descr="C:\Users\Admin\Desktop\Цифра печать\рабочий стол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916113"/>
            <a:ext cx="3292475" cy="3817937"/>
          </a:xfrm>
          <a:ln w="76200">
            <a:solidFill>
              <a:srgbClr val="FFC000"/>
            </a:solidFill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539750" y="2276475"/>
            <a:ext cx="34559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Arial Black" pitchFamily="34" charset="0"/>
              </a:rPr>
              <a:t>Вот семерка – кочерга. </a:t>
            </a:r>
            <a:br>
              <a:rPr lang="ru-RU" sz="32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>
                <a:solidFill>
                  <a:srgbClr val="FF0000"/>
                </a:solidFill>
                <a:latin typeface="Arial Black" pitchFamily="34" charset="0"/>
              </a:rPr>
              <a:t>У нее одна нога.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713787" cy="10795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ЦИФРА 8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539750" y="2133600"/>
            <a:ext cx="33845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7030A0"/>
                </a:solidFill>
                <a:latin typeface="Arial Black" pitchFamily="34" charset="0"/>
              </a:rPr>
              <a:t>У восьмерки два кольца </a:t>
            </a:r>
            <a:br>
              <a:rPr lang="ru-RU" sz="320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200">
                <a:solidFill>
                  <a:srgbClr val="7030A0"/>
                </a:solidFill>
                <a:latin typeface="Arial Black" pitchFamily="34" charset="0"/>
              </a:rPr>
              <a:t>Без начала и конца. </a:t>
            </a:r>
            <a:br>
              <a:rPr lang="ru-RU" sz="3200">
                <a:solidFill>
                  <a:srgbClr val="7030A0"/>
                </a:solidFill>
                <a:latin typeface="Arial Black" pitchFamily="34" charset="0"/>
              </a:rPr>
            </a:br>
            <a:endParaRPr lang="ru-RU" sz="320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2773" name="Picture 5" descr="рабочий стол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060575"/>
            <a:ext cx="2671763" cy="367347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512888"/>
          </a:xfrm>
          <a:solidFill>
            <a:srgbClr val="FFFF00">
              <a:alpha val="92155"/>
            </a:srgbClr>
          </a:solidFill>
          <a:ln w="57150"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Arial Black" pitchFamily="34" charset="0"/>
              </a:rPr>
              <a:t>Информационно-познавательный проект</a:t>
            </a:r>
            <a:br>
              <a:rPr lang="ru-RU" sz="2800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Arial Narrow" pitchFamily="34" charset="0"/>
              </a:rPr>
              <a:t>«На кого и на что похожи цифры?»</a:t>
            </a:r>
          </a:p>
        </p:txBody>
      </p:sp>
      <p:pic>
        <p:nvPicPr>
          <p:cNvPr id="15362" name="Picture 5" descr="1186330404_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205038"/>
            <a:ext cx="338455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713788" cy="7921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Arial Black" pitchFamily="34" charset="0"/>
              </a:rPr>
              <a:t>ЦИФРА 9</a:t>
            </a:r>
          </a:p>
        </p:txBody>
      </p:sp>
      <p:pic>
        <p:nvPicPr>
          <p:cNvPr id="33794" name="Picture 2" descr="C:\Users\Admin\Desktop\Цифра печать\рабочий стол 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844675"/>
            <a:ext cx="3290887" cy="3960813"/>
          </a:xfrm>
          <a:ln w="76200">
            <a:solidFill>
              <a:srgbClr val="FFC000"/>
            </a:solidFill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539750" y="1916113"/>
            <a:ext cx="38877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Цифра девять иль девятка, </a:t>
            </a:r>
            <a:br>
              <a:rPr lang="ru-RU" sz="28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Цирковая акробатка: </a:t>
            </a:r>
            <a:br>
              <a:rPr lang="ru-RU" sz="28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Если на голову встанет, </a:t>
            </a:r>
            <a:br>
              <a:rPr lang="ru-RU" sz="28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Цифрой шесть девятка станет.</a:t>
            </a:r>
            <a:r>
              <a:rPr lang="ru-RU" sz="2800">
                <a:latin typeface="Arial Black" pitchFamily="34" charset="0"/>
              </a:rPr>
              <a:t>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785225" cy="9271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ЦИФРА 0</a:t>
            </a:r>
          </a:p>
        </p:txBody>
      </p:sp>
      <p:pic>
        <p:nvPicPr>
          <p:cNvPr id="34818" name="Picture 1" descr="C:\Users\Admin\Document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73238"/>
            <a:ext cx="3597275" cy="3743325"/>
          </a:xfrm>
          <a:ln w="76200">
            <a:solidFill>
              <a:srgbClr val="7030A0"/>
            </a:solidFill>
          </a:ln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323850" y="1628775"/>
            <a:ext cx="39608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Цифра вроде буквы О- </a:t>
            </a:r>
            <a:br>
              <a:rPr lang="ru-RU" sz="28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Это ноль, иль ничего. </a:t>
            </a:r>
            <a:br>
              <a:rPr lang="ru-RU" sz="28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Круглый ноль, такой хорошенький, </a:t>
            </a:r>
            <a:br>
              <a:rPr lang="ru-RU" sz="28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Но не значит ничегошеньки.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642350" cy="10080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ЦИФРА 10</a:t>
            </a:r>
          </a:p>
        </p:txBody>
      </p:sp>
      <p:pic>
        <p:nvPicPr>
          <p:cNvPr id="35842" name="Picture 3" descr="C:\Users\Admin\Documents\1486417_cifry-ot-1-do-10-dlya-raspechat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844675"/>
            <a:ext cx="4032250" cy="3887788"/>
          </a:xfrm>
          <a:ln w="76200">
            <a:solidFill>
              <a:srgbClr val="FF0000"/>
            </a:solidFill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539750" y="2060575"/>
            <a:ext cx="33845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Если ж слева, рядом с ним </a:t>
            </a:r>
            <a:br>
              <a:rPr lang="ru-RU" sz="280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Единицу примостим, </a:t>
            </a:r>
            <a:br>
              <a:rPr lang="ru-RU" sz="280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Он побольше станет весить, </a:t>
            </a:r>
            <a:br>
              <a:rPr lang="ru-RU" sz="280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Потому что это — десять.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Picture 1" descr="C:\Users\Admin\Desktop\шаблоны\49402_01\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5175"/>
            <a:ext cx="9144000" cy="5360988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69" y="798041"/>
            <a:ext cx="8956112" cy="79695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Актуальность проекта</a:t>
            </a: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</a:br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42118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</a:rPr>
              <a:t>Необходимость создания  данного проекта направлено на более углубленное усвоение знаний и умений</a:t>
            </a:r>
          </a:p>
          <a:p>
            <a:pPr eaLnBrk="1" hangingPunct="1"/>
            <a:endParaRPr lang="ru-RU" b="1" smtClean="0">
              <a:solidFill>
                <a:srgbClr val="00B050"/>
              </a:solidFill>
            </a:endParaRPr>
          </a:p>
          <a:p>
            <a:pPr eaLnBrk="1" hangingPunct="1"/>
            <a:r>
              <a:rPr lang="ru-RU" b="1" smtClean="0">
                <a:solidFill>
                  <a:srgbClr val="00B050"/>
                </a:solidFill>
              </a:rPr>
              <a:t>Применение знаний  в повседневной жизни.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12968" cy="648072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Цели проекта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rPr>
            </a:br>
            <a:r>
              <a:rPr lang="x-none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 </a:t>
            </a:r>
            <a:endParaRPr lang="ru-RU" dirty="0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2767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</a:rPr>
              <a:t>Показать детям многообразие и разнообразие чисел. </a:t>
            </a:r>
          </a:p>
          <a:p>
            <a:pPr eaLnBrk="1" hangingPunct="1"/>
            <a:r>
              <a:rPr lang="ru-RU" sz="2800" b="1" smtClean="0">
                <a:solidFill>
                  <a:srgbClr val="7030A0"/>
                </a:solidFill>
              </a:rPr>
              <a:t>Изучить и исследовать числа, с которыми мы встречаемся в жизни.</a:t>
            </a:r>
          </a:p>
          <a:p>
            <a:pPr eaLnBrk="1" hangingPunct="1"/>
            <a:r>
              <a:rPr lang="ru-RU" sz="2800" b="1" smtClean="0">
                <a:solidFill>
                  <a:srgbClr val="7030A0"/>
                </a:solidFill>
              </a:rPr>
              <a:t>Показать какую роль играют числа в нашей жизни.</a:t>
            </a:r>
          </a:p>
          <a:p>
            <a:pPr eaLnBrk="1" hangingPunct="1"/>
            <a:r>
              <a:rPr lang="ru-RU" sz="2800" b="1" smtClean="0">
                <a:solidFill>
                  <a:srgbClr val="7030A0"/>
                </a:solidFill>
              </a:rPr>
              <a:t>Повысить интерес детей к знаковому обозначению чисел.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512168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Задачи  проекта</a:t>
            </a:r>
            <a:endParaRPr lang="ru-RU" sz="5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8434" name="Picture 1" descr="C:\Users\Admin\Documents\290957_cifry-klipart-p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05038"/>
            <a:ext cx="6408737" cy="3240087"/>
          </a:xfrm>
        </p:spPr>
      </p:pic>
      <p:pic>
        <p:nvPicPr>
          <p:cNvPr id="18435" name="Picture 10" descr="7687549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19272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  <a:latin typeface="Arial Black" pitchFamily="34" charset="0"/>
              </a:rPr>
              <a:t>Образовательные: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2481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Познакомить с разнообразием цифр и чисел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;</a:t>
            </a:r>
            <a:r>
              <a:rPr lang="ru-RU" sz="2400" b="1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 Учить считать в пределах 10 в прямом и обратном порядке, правильно          пользоваться порядковыми и количественными числительными; 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Узнать из литературных источников, где могут встречаться  числа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;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Выяснить с помощью наблюдения, где используются числа в городе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;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 Формировать навыки исследовательской деятельности.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713787" cy="12239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  <a:latin typeface="Arial Black" pitchFamily="34" charset="0"/>
              </a:rPr>
              <a:t>Развивающие:</a:t>
            </a:r>
            <a:br>
              <a:rPr lang="ru-RU" sz="4800" b="1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4800" smtClean="0">
              <a:latin typeface="Arial Black" pitchFamily="34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374491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Развивать умение сравнивать и анализировать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</a:rPr>
              <a:t>;</a:t>
            </a:r>
          </a:p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Развивать воображение, мышление в процессе наблюдения, исследования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</a:rPr>
              <a:t>;</a:t>
            </a:r>
            <a:r>
              <a:rPr lang="ru-RU" sz="2800" b="1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 Развивать умение  соотносить цифры с числом, сравнивать    числа в  пределах 10 с помощью наглядного матери</a:t>
            </a:r>
            <a:r>
              <a:rPr lang="ru-RU" b="1" smtClean="0">
                <a:solidFill>
                  <a:srgbClr val="C00000"/>
                </a:solidFill>
              </a:rPr>
              <a:t>ала</a:t>
            </a:r>
            <a:r>
              <a:rPr lang="ru-RU" b="1" smtClean="0">
                <a:solidFill>
                  <a:srgbClr val="C00000"/>
                </a:solidFill>
                <a:latin typeface="Arial" charset="0"/>
              </a:rPr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713787" cy="14398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Arial Black" pitchFamily="34" charset="0"/>
              </a:rPr>
              <a:t>Воспитательные:</a:t>
            </a:r>
            <a:br>
              <a:rPr lang="ru-RU" b="1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mtClean="0">
              <a:latin typeface="Arial Black" pitchFamily="34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85225" cy="345598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Воспитывать  интерес детей к числам и цифрам</a:t>
            </a:r>
            <a:r>
              <a:rPr lang="ru-RU" b="1" smtClean="0">
                <a:solidFill>
                  <a:srgbClr val="C00000"/>
                </a:solidFill>
                <a:latin typeface="Arial" charset="0"/>
              </a:rPr>
              <a:t>;</a:t>
            </a:r>
          </a:p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Воспитывать коммуникативные навыки, самостоятельность, трудолюбие, наблюдательность и любознательность</a:t>
            </a:r>
            <a:r>
              <a:rPr lang="ru-RU" b="1" smtClean="0">
                <a:solidFill>
                  <a:srgbClr val="C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713788" cy="11525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  <a:latin typeface="Arial Black" pitchFamily="34" charset="0"/>
              </a:rPr>
              <a:t>Методы проекта</a:t>
            </a:r>
            <a:r>
              <a:rPr lang="ru-RU" smtClean="0">
                <a:latin typeface="Arial Black" pitchFamily="34" charset="0"/>
              </a:rPr>
              <a:t/>
            </a:r>
            <a:br>
              <a:rPr lang="ru-RU" smtClean="0">
                <a:latin typeface="Arial Black" pitchFamily="34" charset="0"/>
              </a:rPr>
            </a:br>
            <a:r>
              <a:rPr lang="ru-RU" b="1" smtClean="0">
                <a:latin typeface="Arial Black" pitchFamily="34" charset="0"/>
              </a:rPr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50825" y="2205038"/>
            <a:ext cx="8642350" cy="374491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002060"/>
                </a:solidFill>
              </a:rPr>
              <a:t>исследовательские: </a:t>
            </a:r>
            <a:r>
              <a:rPr lang="ru-RU" sz="2800" b="1" smtClean="0">
                <a:solidFill>
                  <a:srgbClr val="002060"/>
                </a:solidFill>
              </a:rPr>
              <a:t> проблемно-поисковые вопросы, проблемно-игровые ситуации</a:t>
            </a:r>
          </a:p>
          <a:p>
            <a:pPr eaLnBrk="1" hangingPunct="1"/>
            <a:r>
              <a:rPr lang="ru-RU" sz="2800" b="1" u="sng" smtClean="0">
                <a:solidFill>
                  <a:srgbClr val="002060"/>
                </a:solidFill>
              </a:rPr>
              <a:t>наглядные:</a:t>
            </a:r>
            <a:r>
              <a:rPr lang="ru-RU" sz="2800" b="1" smtClean="0">
                <a:solidFill>
                  <a:srgbClr val="002060"/>
                </a:solidFill>
              </a:rPr>
              <a:t>  тактильно-мышечные карточки </a:t>
            </a:r>
          </a:p>
          <a:p>
            <a:pPr eaLnBrk="1" hangingPunct="1"/>
            <a:r>
              <a:rPr lang="ru-RU" sz="2800" b="1" u="sng" smtClean="0">
                <a:solidFill>
                  <a:srgbClr val="002060"/>
                </a:solidFill>
              </a:rPr>
              <a:t>словесные:</a:t>
            </a:r>
            <a:r>
              <a:rPr lang="ru-RU" sz="2800" b="1" smtClean="0">
                <a:solidFill>
                  <a:srgbClr val="002060"/>
                </a:solidFill>
              </a:rPr>
              <a:t> беседы, чтение литературы, объяснения,  словесные инструкции</a:t>
            </a:r>
          </a:p>
          <a:p>
            <a:pPr eaLnBrk="1" hangingPunct="1"/>
            <a:r>
              <a:rPr lang="ru-RU" sz="2800" b="1" u="sng" smtClean="0">
                <a:solidFill>
                  <a:srgbClr val="002060"/>
                </a:solidFill>
              </a:rPr>
              <a:t>Игровые: </a:t>
            </a:r>
            <a:r>
              <a:rPr lang="ru-RU" sz="2800" b="1" smtClean="0">
                <a:solidFill>
                  <a:srgbClr val="002060"/>
                </a:solidFill>
              </a:rPr>
              <a:t> дидактические игры, занимательные игры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34</TotalTime>
  <Words>403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41" baseType="lpstr">
      <vt:lpstr>Calibri</vt:lpstr>
      <vt:lpstr>Arial</vt:lpstr>
      <vt:lpstr>Arial Narrow</vt:lpstr>
      <vt:lpstr>Arial Black</vt:lpstr>
      <vt:lpstr>Aharoni</vt:lpstr>
      <vt:lpstr>Verdana</vt:lpstr>
      <vt:lpstr>Презентация1</vt:lpstr>
      <vt:lpstr>Презентация1</vt:lpstr>
      <vt:lpstr>Презентация1</vt:lpstr>
      <vt:lpstr>Презентация1</vt:lpstr>
      <vt:lpstr>Презентация1</vt:lpstr>
      <vt:lpstr>Презентация1</vt:lpstr>
      <vt:lpstr>Презентация1</vt:lpstr>
      <vt:lpstr>Презентация1</vt:lpstr>
      <vt:lpstr>Презентация1</vt:lpstr>
      <vt:lpstr>Презентация1</vt:lpstr>
      <vt:lpstr>Презентация1</vt:lpstr>
      <vt:lpstr>Презентация1</vt:lpstr>
      <vt:lpstr>  «На кого и на что похожи цифры?»</vt:lpstr>
      <vt:lpstr>Информационно-познавательный проект «На кого и на что похожи цифры?»</vt:lpstr>
      <vt:lpstr>Слайд 3</vt:lpstr>
      <vt:lpstr>Слайд 4</vt:lpstr>
      <vt:lpstr>Слайд 5</vt:lpstr>
      <vt:lpstr>Образовательные:</vt:lpstr>
      <vt:lpstr>Развивающие: </vt:lpstr>
      <vt:lpstr>Воспитательные: </vt:lpstr>
      <vt:lpstr>   Методы проекта   </vt:lpstr>
      <vt:lpstr>Этапы проекта</vt:lpstr>
      <vt:lpstr>ЦИФРЫ</vt:lpstr>
      <vt:lpstr>ЦИФРА 1</vt:lpstr>
      <vt:lpstr>ЦИФРА 2</vt:lpstr>
      <vt:lpstr>ЦИФРА 3</vt:lpstr>
      <vt:lpstr>ЦИФРА 4</vt:lpstr>
      <vt:lpstr>ЦИФРА 5</vt:lpstr>
      <vt:lpstr>ЦИФРА 6</vt:lpstr>
      <vt:lpstr>ЦИФРА 7</vt:lpstr>
      <vt:lpstr>ЦИФРА 8</vt:lpstr>
      <vt:lpstr>ЦИФРА 9</vt:lpstr>
      <vt:lpstr>ЦИФРА 0</vt:lpstr>
      <vt:lpstr>ЦИФРА 10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«На кого и на что похожи цифры?»</dc:title>
  <dc:creator>Admin</dc:creator>
  <dc:description>freeppt.ru - коллекция бесплатных шаблонов и презентаций по архитектуре и искусству</dc:description>
  <cp:lastModifiedBy>Алёна</cp:lastModifiedBy>
  <cp:revision>9</cp:revision>
  <dcterms:created xsi:type="dcterms:W3CDTF">2017-01-12T21:16:46Z</dcterms:created>
  <dcterms:modified xsi:type="dcterms:W3CDTF">2018-03-04T04:40:37Z</dcterms:modified>
</cp:coreProperties>
</file>