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sldIdLst>
    <p:sldId id="425" r:id="rId2"/>
    <p:sldId id="430" r:id="rId3"/>
    <p:sldId id="431" r:id="rId4"/>
    <p:sldId id="432" r:id="rId5"/>
    <p:sldId id="428" r:id="rId6"/>
    <p:sldId id="433" r:id="rId7"/>
    <p:sldId id="434" r:id="rId8"/>
    <p:sldId id="384" r:id="rId9"/>
    <p:sldId id="334" r:id="rId10"/>
    <p:sldId id="335" r:id="rId11"/>
    <p:sldId id="373" r:id="rId12"/>
    <p:sldId id="276" r:id="rId13"/>
    <p:sldId id="436" r:id="rId14"/>
    <p:sldId id="278" r:id="rId15"/>
    <p:sldId id="303" r:id="rId16"/>
    <p:sldId id="392" r:id="rId17"/>
    <p:sldId id="310" r:id="rId18"/>
    <p:sldId id="285" r:id="rId19"/>
    <p:sldId id="288" r:id="rId20"/>
    <p:sldId id="385" r:id="rId21"/>
    <p:sldId id="437" r:id="rId22"/>
    <p:sldId id="435" r:id="rId23"/>
    <p:sldId id="386" r:id="rId24"/>
    <p:sldId id="415" r:id="rId25"/>
    <p:sldId id="427" r:id="rId26"/>
    <p:sldId id="419" r:id="rId27"/>
    <p:sldId id="42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00000"/>
    <a:srgbClr val="FB89AC"/>
    <a:srgbClr val="B1D3BF"/>
    <a:srgbClr val="01E136"/>
    <a:srgbClr val="552579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3" autoAdjust="0"/>
    <p:restoredTop sz="94660"/>
  </p:normalViewPr>
  <p:slideViewPr>
    <p:cSldViewPr>
      <p:cViewPr varScale="1">
        <p:scale>
          <a:sx n="73" d="100"/>
          <a:sy n="73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D3724A-4BED-417C-9AF4-594072946C00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557AA0-BBAB-4AB4-9FCA-260719545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A4018-3284-4290-977B-751FEDC46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AD77-F3C3-4E23-B104-411411881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B11B-C8E9-4385-BFFE-D7797B3F9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6C7D-8544-402D-8E97-32FC71F48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3671-F019-4A05-9D1A-9977B237C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FD326-B41B-428B-8339-7D7D1AAC9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C6336-D6E8-47E7-8DD5-07953191D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B90C-FED1-42ED-9977-EE977803D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1C59-B9D0-4BF4-9B5C-93EAA940B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9FF3-7FC0-4784-B590-7B0CAA3E0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AC66-261A-4D9D-8926-EA58CE055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"Мастер мультимедийных технологий"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9B2F72-FBFD-4C2D-81AA-1DDA23A73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94" r:id="rId4"/>
    <p:sldLayoutId id="2147483700" r:id="rId5"/>
    <p:sldLayoutId id="2147483695" r:id="rId6"/>
    <p:sldLayoutId id="2147483701" r:id="rId7"/>
    <p:sldLayoutId id="2147483702" r:id="rId8"/>
    <p:sldLayoutId id="2147483703" r:id="rId9"/>
    <p:sldLayoutId id="2147483696" r:id="rId10"/>
    <p:sldLayoutId id="2147483704" r:id="rId11"/>
  </p:sldLayoutIdLst>
  <p:transition>
    <p:fad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5;&#1085;&#1072;\Desktop\&#1082;&#1086;&#1085;&#1082;&#1091;&#1088;&#1089;&#1099;\&#1086;%20&#1076;&#1077;&#1090;&#1089;&#1090;&#1074;&#1077;\&#1076;&#1077;&#1090;&#1080;%20&#1074;&#1086;&#1081;&#1085;&#1099;\&#1052;&#1086;&#1103;%20&#1056;&#1086;&#1089;&#1089;&#1080;&#1103;.mp3" TargetMode="Externa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411413" y="928688"/>
            <a:ext cx="4514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800000"/>
                </a:solidFill>
              </a:rPr>
              <a:t>ДЕТИ ВОЙНЫ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5288" y="476250"/>
            <a:ext cx="764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Детский сад №67 «Волшебник» Красносельского района Санкт-Петербурга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68313" y="6021388"/>
            <a:ext cx="415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Выполнила: музыкальный руководитель</a:t>
            </a:r>
          </a:p>
          <a:p>
            <a:r>
              <a:rPr lang="ru-RU"/>
              <a:t>Соловьева Ольга Николаевна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500990" cy="4429156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7"/>
          <p:cNvSpPr txBox="1">
            <a:spLocks noChangeArrowheads="1"/>
          </p:cNvSpPr>
          <p:nvPr/>
        </p:nvSpPr>
        <p:spPr bwMode="auto">
          <a:xfrm>
            <a:off x="2339975" y="333375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ДЕТИ ВОЙНЫ</a:t>
            </a:r>
          </a:p>
        </p:txBody>
      </p:sp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33600"/>
            <a:ext cx="4500562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6"/>
          <p:cNvSpPr>
            <a:spLocks noChangeArrowheads="1"/>
          </p:cNvSpPr>
          <p:nvPr/>
        </p:nvSpPr>
        <p:spPr bwMode="auto">
          <a:xfrm>
            <a:off x="755650" y="1125538"/>
            <a:ext cx="7704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          </a:t>
            </a:r>
            <a:r>
              <a:rPr lang="ru-RU" sz="2000"/>
              <a:t>Грозный сорок первый… Как он изменил судьбы ребят!  Сделал короткими жизни многих мальчишек и девчонок. Разрушил светлые мечты…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0" y="2357438"/>
            <a:ext cx="46085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solidFill>
                  <a:srgbClr val="002060"/>
                </a:solidFill>
              </a:rPr>
              <a:t>Горнили к бою трубы полковые,</a:t>
            </a:r>
          </a:p>
          <a:p>
            <a:pPr algn="just"/>
            <a:r>
              <a:rPr lang="ru-RU" sz="2000" b="1" i="1">
                <a:solidFill>
                  <a:srgbClr val="002060"/>
                </a:solidFill>
              </a:rPr>
              <a:t>Военный гром катился над страной. </a:t>
            </a:r>
          </a:p>
          <a:p>
            <a:pPr algn="just"/>
            <a:r>
              <a:rPr lang="ru-RU" sz="2000" b="1" i="1">
                <a:solidFill>
                  <a:srgbClr val="002060"/>
                </a:solidFill>
              </a:rPr>
              <a:t>Вставали в строй мальчишки боевые</a:t>
            </a:r>
          </a:p>
          <a:p>
            <a:pPr algn="just"/>
            <a:r>
              <a:rPr lang="ru-RU" sz="2000" b="1" i="1">
                <a:solidFill>
                  <a:srgbClr val="002060"/>
                </a:solidFill>
              </a:rPr>
              <a:t>На левый фланг, в солдатский строй. </a:t>
            </a:r>
          </a:p>
          <a:p>
            <a:pPr algn="just"/>
            <a:r>
              <a:rPr lang="ru-RU" sz="2000" b="1" i="1">
                <a:solidFill>
                  <a:srgbClr val="002060"/>
                </a:solidFill>
              </a:rPr>
              <a:t>Великоваты были им шинели,</a:t>
            </a:r>
          </a:p>
          <a:p>
            <a:pPr algn="just"/>
            <a:r>
              <a:rPr lang="ru-RU" sz="2000" b="1" i="1">
                <a:solidFill>
                  <a:srgbClr val="002060"/>
                </a:solidFill>
              </a:rPr>
              <a:t>Во всём полку сапог не подобрать</a:t>
            </a:r>
          </a:p>
          <a:p>
            <a:pPr algn="just"/>
            <a:r>
              <a:rPr lang="ru-RU" sz="2000" b="1" i="1">
                <a:solidFill>
                  <a:srgbClr val="002060"/>
                </a:solidFill>
              </a:rPr>
              <a:t>Но всё равно, в боях они умели</a:t>
            </a:r>
          </a:p>
          <a:p>
            <a:pPr algn="just"/>
            <a:r>
              <a:rPr lang="ru-RU" sz="2000" b="1" i="1">
                <a:solidFill>
                  <a:srgbClr val="002060"/>
                </a:solidFill>
              </a:rPr>
              <a:t>Не отступать и побеждать!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547813" y="1412875"/>
            <a:ext cx="61928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</a:rPr>
              <a:t>Вспомним всех поименно,</a:t>
            </a:r>
          </a:p>
          <a:p>
            <a:r>
              <a:rPr lang="ru-RU" sz="4000" b="1" i="1">
                <a:solidFill>
                  <a:srgbClr val="FF0000"/>
                </a:solidFill>
              </a:rPr>
              <a:t>Сердцем вспомним своим.</a:t>
            </a:r>
          </a:p>
          <a:p>
            <a:r>
              <a:rPr lang="ru-RU" sz="4000" b="1" i="1">
                <a:solidFill>
                  <a:srgbClr val="FF0000"/>
                </a:solidFill>
              </a:rPr>
              <a:t>Это нужно не мёртвым.</a:t>
            </a:r>
          </a:p>
          <a:p>
            <a:r>
              <a:rPr lang="ru-RU" sz="4000" b="1" i="1">
                <a:solidFill>
                  <a:srgbClr val="FF0000"/>
                </a:solidFill>
              </a:rPr>
              <a:t>Это надо живым!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548680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pic>
        <p:nvPicPr>
          <p:cNvPr id="24579" name="Рисунок 3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625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2851150" y="260350"/>
            <a:ext cx="354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4000" b="1">
                <a:solidFill>
                  <a:srgbClr val="FF0000"/>
                </a:solidFill>
              </a:rPr>
              <a:t>Лёня Голиков.</a:t>
            </a:r>
          </a:p>
        </p:txBody>
      </p:sp>
      <p:pic>
        <p:nvPicPr>
          <p:cNvPr id="25602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857250"/>
            <a:ext cx="37084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250825" y="1576388"/>
            <a:ext cx="42497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/>
              <a:t>          Участвовал в 27 боевых операциях. </a:t>
            </a:r>
          </a:p>
          <a:p>
            <a:pPr algn="just" eaLnBrk="0" hangingPunct="0"/>
            <a:r>
              <a:rPr lang="ru-RU" sz="2400"/>
              <a:t>          Всего им уничтожено: 78 немцев, два железнодорожных и 12 шоссейных мостов, два фашистских склада и 10 автомашин с боеприпасами. </a:t>
            </a:r>
          </a:p>
          <a:p>
            <a:pPr algn="just" eaLnBrk="0" hangingPunct="0"/>
            <a:r>
              <a:rPr lang="ru-RU" sz="2400"/>
              <a:t>          Сопровождал обоз с продовольствием (250 подвод) в блокадный Ленинград. </a:t>
            </a:r>
          </a:p>
          <a:p>
            <a:pPr algn="just" eaLnBrk="0" hangingPunct="0"/>
            <a:endParaRPr lang="ru-RU" sz="2000"/>
          </a:p>
          <a:p>
            <a:pPr algn="just" eaLnBrk="0" hangingPunct="0"/>
            <a:endParaRPr lang="ru-RU" sz="2000"/>
          </a:p>
        </p:txBody>
      </p:sp>
      <p:pic>
        <p:nvPicPr>
          <p:cNvPr id="25604" name="Рисунок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981075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708275"/>
            <a:ext cx="11493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4365625"/>
            <a:ext cx="808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508500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2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292600"/>
            <a:ext cx="935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1763713" y="5429250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Погиб.</a:t>
            </a:r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Игорь.28CAA13176574FE\Мои документы\Downloads\Portnova_Zin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714375"/>
            <a:ext cx="2857500" cy="4379913"/>
          </a:xfrm>
        </p:spPr>
      </p:pic>
      <p:sp>
        <p:nvSpPr>
          <p:cNvPr id="50179" name="Прямоугольник 8"/>
          <p:cNvSpPr>
            <a:spLocks noChangeArrowheads="1"/>
          </p:cNvSpPr>
          <p:nvPr/>
        </p:nvSpPr>
        <p:spPr bwMode="auto">
          <a:xfrm>
            <a:off x="323850" y="908050"/>
            <a:ext cx="59039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          </a:t>
            </a:r>
            <a:r>
              <a:rPr lang="ru-RU" sz="2400"/>
              <a:t>Работая 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sz="2400"/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sz="2400"/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</a:p>
        </p:txBody>
      </p:sp>
      <p:sp>
        <p:nvSpPr>
          <p:cNvPr id="50180" name="Прямоугольник 2"/>
          <p:cNvSpPr>
            <a:spLocks noChangeArrowheads="1"/>
          </p:cNvSpPr>
          <p:nvPr/>
        </p:nvSpPr>
        <p:spPr bwMode="auto">
          <a:xfrm>
            <a:off x="2124075" y="188913"/>
            <a:ext cx="38179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Зина Портнова.</a:t>
            </a: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2916238" y="6165850"/>
            <a:ext cx="1654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Погибла.</a:t>
            </a:r>
          </a:p>
        </p:txBody>
      </p:sp>
      <p:pic>
        <p:nvPicPr>
          <p:cNvPr id="50182" name="Рисунок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365625"/>
            <a:ext cx="9366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 txBox="1">
            <a:spLocks noGrp="1"/>
          </p:cNvSpPr>
          <p:nvPr/>
        </p:nvSpPr>
        <p:spPr>
          <a:xfrm>
            <a:off x="6143625" y="0"/>
            <a:ext cx="2514600" cy="2889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Нижний колонтитул 8"/>
          <p:cNvSpPr txBox="1">
            <a:spLocks noGrp="1"/>
          </p:cNvSpPr>
          <p:nvPr/>
        </p:nvSpPr>
        <p:spPr>
          <a:xfrm>
            <a:off x="5508625" y="6308725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ru-RU" sz="1200" dirty="0">
                <a:solidFill>
                  <a:schemeClr val="accent1">
                    <a:shade val="75000"/>
                  </a:schemeClr>
                </a:solidFill>
              </a:rPr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2"/>
          <p:cNvSpPr>
            <a:spLocks noChangeArrowheads="1"/>
          </p:cNvSpPr>
          <p:nvPr/>
        </p:nvSpPr>
        <p:spPr bwMode="auto">
          <a:xfrm>
            <a:off x="2071688" y="260350"/>
            <a:ext cx="3876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rgbClr val="FF0000"/>
                </a:solidFill>
              </a:rPr>
              <a:t>Марат Казей.</a:t>
            </a:r>
          </a:p>
        </p:txBody>
      </p:sp>
      <p:pic>
        <p:nvPicPr>
          <p:cNvPr id="26626" name="Picture 7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57188"/>
            <a:ext cx="3286125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188" y="1557338"/>
            <a:ext cx="4608512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latin typeface="+mn-lt"/>
              </a:rPr>
              <a:t>          </a:t>
            </a:r>
            <a:r>
              <a:rPr lang="ru-RU" sz="2400" dirty="0"/>
              <a:t>Разведчик в штабе партизанской бригады. Проникал в тыл к врагам и доставлял командованию ценные сведения. </a:t>
            </a:r>
          </a:p>
          <a:p>
            <a:pPr algn="just">
              <a:defRPr/>
            </a:pPr>
            <a:r>
              <a:rPr lang="ru-RU" sz="2400" dirty="0"/>
              <a:t>          Возвращаясь 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26628" name="Рисунок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221163"/>
            <a:ext cx="12239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292600"/>
            <a:ext cx="9921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349500"/>
            <a:ext cx="695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292600"/>
            <a:ext cx="12271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2339975" y="5876925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Погиб.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508625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285750"/>
            <a:ext cx="2908300" cy="4021138"/>
          </a:xfrm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348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Коробко Вася.</a:t>
            </a:r>
          </a:p>
        </p:txBody>
      </p:sp>
      <p:sp>
        <p:nvSpPr>
          <p:cNvPr id="28675" name="Прямоугольник 9"/>
          <p:cNvSpPr>
            <a:spLocks noChangeArrowheads="1"/>
          </p:cNvSpPr>
          <p:nvPr/>
        </p:nvSpPr>
        <p:spPr bwMode="auto">
          <a:xfrm>
            <a:off x="395288" y="1125538"/>
            <a:ext cx="532923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          </a:t>
            </a:r>
            <a:r>
              <a:rPr lang="ru-RU" sz="2400"/>
              <a:t>Был разведчиком и связным, а впоследствии - подрывником. </a:t>
            </a:r>
          </a:p>
          <a:p>
            <a:pPr algn="just"/>
            <a:r>
              <a:rPr lang="ru-RU" sz="2400"/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sz="2400"/>
              <a:t>          Пустил под откос 16 эшелонов с гитлеровскими солдатами и военной техникой, вывел из строя 10 паровозов, уничтожил лично около 400 гитлеровцев.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581525"/>
            <a:ext cx="87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581525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5113" y="4508500"/>
            <a:ext cx="1036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06863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3851275" y="5949950"/>
            <a:ext cx="1282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Погиб.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2"/>
          <p:cNvSpPr>
            <a:spLocks noChangeArrowheads="1"/>
          </p:cNvSpPr>
          <p:nvPr/>
        </p:nvSpPr>
        <p:spPr bwMode="auto">
          <a:xfrm>
            <a:off x="2555875" y="260350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Тихон Баран.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36613"/>
            <a:ext cx="277495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850" y="1125538"/>
            <a:ext cx="54006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/>
              <a:t>          </a:t>
            </a:r>
            <a:r>
              <a:rPr lang="ru-RU" sz="2400"/>
              <a:t>Войну с немецко-фашистскими захватчиками он начал </a:t>
            </a:r>
            <a:r>
              <a:rPr lang="ru-RU" sz="2400">
                <a:solidFill>
                  <a:srgbClr val="FF0000"/>
                </a:solidFill>
              </a:rPr>
              <a:t>9-летним</a:t>
            </a:r>
            <a:r>
              <a:rPr lang="ru-RU" sz="2400"/>
              <a:t>. 2 года Тихон помогал  распространять листовки, выпускаемые подпольной типографией его отца. </a:t>
            </a:r>
            <a:endParaRPr lang="ru-RU" sz="2400">
              <a:latin typeface="Arial" charset="0"/>
              <a:cs typeface="Arial" charset="0"/>
            </a:endParaRPr>
          </a:p>
          <a:p>
            <a:pPr algn="just" eaLnBrk="0" hangingPunct="0"/>
            <a:r>
              <a:rPr lang="ru-RU" sz="2400"/>
              <a:t>          22 января 1944 года в деревне снова появились каратели. </a:t>
            </a:r>
          </a:p>
          <a:p>
            <a:pPr algn="just" eaLnBrk="0" hangingPunct="0"/>
            <a:r>
              <a:rPr lang="ru-RU" sz="2400"/>
              <a:t>          </a:t>
            </a:r>
            <a:r>
              <a:rPr lang="ru-RU" sz="2400">
                <a:latin typeface="Calibri" pitchFamily="34" charset="0"/>
              </a:rPr>
              <a:t>«</a:t>
            </a:r>
            <a:r>
              <a:rPr lang="ru-RU" sz="2400"/>
              <a:t>Ты, </a:t>
            </a:r>
            <a:r>
              <a:rPr lang="ru-RU" sz="2400">
                <a:latin typeface="Calibri" pitchFamily="34" charset="0"/>
              </a:rPr>
              <a:t>–</a:t>
            </a:r>
            <a:r>
              <a:rPr lang="ru-RU" sz="2400"/>
              <a:t> сказали Тихону, </a:t>
            </a:r>
            <a:r>
              <a:rPr lang="ru-RU" sz="2400">
                <a:latin typeface="Calibri" pitchFamily="34" charset="0"/>
              </a:rPr>
              <a:t>–</a:t>
            </a:r>
            <a:r>
              <a:rPr lang="ru-RU" sz="2400"/>
              <a:t> укажешь нам путь к партизанам</a:t>
            </a:r>
            <a:r>
              <a:rPr lang="ru-RU" sz="2400">
                <a:latin typeface="Calibri" pitchFamily="34" charset="0"/>
              </a:rPr>
              <a:t>»</a:t>
            </a:r>
            <a:r>
              <a:rPr lang="ru-RU" sz="2400"/>
              <a:t>. Мальчик привёл врагов к запорошенному снегом болоту. Большинство фашистов поглотила трясина. </a:t>
            </a:r>
          </a:p>
          <a:p>
            <a:pPr algn="just" eaLnBrk="0" hangingPunct="0"/>
            <a:r>
              <a:rPr lang="ru-RU" sz="2400"/>
              <a:t>          Гитлеровцы застрелили 11-летнего мальчугана. </a:t>
            </a:r>
            <a:endParaRPr lang="ru-RU" sz="2400">
              <a:latin typeface="Arial" charset="0"/>
              <a:cs typeface="Arial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011863" y="5732463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Погиб.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063" y="6308725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765175"/>
            <a:ext cx="33480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1835150" y="333375"/>
            <a:ext cx="402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Надя Богданова.</a:t>
            </a:r>
          </a:p>
        </p:txBody>
      </p:sp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468313" y="981075"/>
            <a:ext cx="49672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            С началом войны она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sz="2400"/>
              <a:t>             Её дважды казнили гитлеровцы, и боевые друзья долгие годы считали Надю погибшей. И даже памятник ей поставили!</a:t>
            </a:r>
          </a:p>
          <a:p>
            <a:pPr algn="just"/>
            <a:r>
              <a:rPr lang="ru-RU" sz="2400"/>
              <a:t>             И только через 15 лет после войны друзья узнали, что их Надя жива!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4370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076700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4427538" y="6092825"/>
            <a:ext cx="2855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Осталась жива!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>
          <a:xfrm>
            <a:off x="6429375" y="0"/>
            <a:ext cx="25146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2124075" y="188913"/>
            <a:ext cx="4213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Муся Пинкензон.</a:t>
            </a:r>
          </a:p>
        </p:txBody>
      </p:sp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50825" y="1052513"/>
            <a:ext cx="57610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/>
              <a:t>          </a:t>
            </a:r>
            <a:r>
              <a:rPr lang="ru-RU" sz="2400"/>
              <a:t>К 5 годам Муся освоил игру на скрипке настолько хорошо, что газета писала о мальчике как о вундеркинде.</a:t>
            </a:r>
            <a:r>
              <a:rPr lang="ru-RU" sz="2400">
                <a:solidFill>
                  <a:srgbClr val="000000"/>
                </a:solidFill>
              </a:rPr>
              <a:t> </a:t>
            </a:r>
            <a:endParaRPr lang="ru-RU" sz="2400"/>
          </a:p>
          <a:p>
            <a:pPr algn="just" eaLnBrk="0" hangingPunct="0"/>
            <a:r>
              <a:rPr lang="ru-RU" sz="2400"/>
              <a:t>          В начале войны семья Пинкензон эвакуировалась на Кубань. За отказ отца Муси работать врачом в немецкой больнице вся семья Пинкензон была брошена в тюрьму. Всех приговорили к расстрелу.  </a:t>
            </a:r>
          </a:p>
          <a:p>
            <a:pPr algn="just" eaLnBrk="0" hangingPunct="0"/>
            <a:r>
              <a:rPr lang="ru-RU" sz="2400"/>
              <a:t>          Перед расстрелом немецкий офицер разрешил Мусе в последний раз сыграть на скрипке. Он бережно достал свою скрипку и заиграл « Интернационал». В то время это была одна из главных песен страны.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981075"/>
            <a:ext cx="298767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588125" y="5445125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Погиб.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250825" y="692150"/>
            <a:ext cx="56165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600">
                <a:solidFill>
                  <a:srgbClr val="000000"/>
                </a:solidFill>
              </a:rPr>
              <a:t>          </a:t>
            </a:r>
            <a:r>
              <a:rPr lang="ru-RU" sz="2400">
                <a:solidFill>
                  <a:srgbClr val="000000"/>
                </a:solidFill>
              </a:rPr>
              <a:t>Когда началась война, Витя ходил в госпитали, помогал раненым. А весной 1942 года сбежал на фронт. Но в одном из боев Витю ранило в ногу. Прямо после госпиталя его отправили домой.</a:t>
            </a:r>
            <a:endParaRPr lang="ru-RU" sz="2400"/>
          </a:p>
          <a:p>
            <a:pPr algn="just" eaLnBrk="0" hangingPunct="0"/>
            <a:r>
              <a:rPr lang="ru-RU" sz="2400">
                <a:solidFill>
                  <a:srgbClr val="000000"/>
                </a:solidFill>
              </a:rPr>
              <a:t>          Осенью 1942 в Новороссийске шли ожесточенные бои. Вместе с пулеметчиками Витя  засел в старинной башне высокого дома, в котором жил. Погибли все, кроме Вити. Два часа держал он oбoрону башни. Но гитлеровцам все же удалось пробраться к башне. </a:t>
            </a:r>
            <a:endParaRPr lang="ru-RU" sz="2400"/>
          </a:p>
          <a:p>
            <a:pPr algn="just" eaLnBrk="0" hangingPunct="0"/>
            <a:r>
              <a:rPr lang="ru-RU" sz="2400">
                <a:solidFill>
                  <a:srgbClr val="000000"/>
                </a:solidFill>
              </a:rPr>
              <a:t>          Израненного, истекающего кровью парнишку схватили, облили горючей жидкостью, подожгли. </a:t>
            </a:r>
            <a:endParaRPr lang="ru-RU" sz="2400"/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484438" y="0"/>
            <a:ext cx="39957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Витя Новицкий.</a:t>
            </a:r>
          </a:p>
        </p:txBody>
      </p:sp>
      <p:pic>
        <p:nvPicPr>
          <p:cNvPr id="3277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071563"/>
            <a:ext cx="3000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22116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6659563" y="5732463"/>
            <a:ext cx="128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Погиб.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508625" y="638175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827088" y="214313"/>
            <a:ext cx="7416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     Памяти юных - мальчиков и девочек всех стран, тех, кто боролся и умирал за свободу, равенство и счастье людей, посвящается день памяти 22 июня. </a:t>
            </a:r>
          </a:p>
          <a:p>
            <a:r>
              <a:rPr lang="ru-RU" sz="2400"/>
              <a:t>          Их много погибло в борьбе. Многие остались живы и встретили Победную весну 1945 года. Имена у них разные, но их судьбы похожи – всё, что они делали, они делали ради освобождения своей страны от фашистских захватчиков. </a:t>
            </a:r>
          </a:p>
        </p:txBody>
      </p:sp>
      <p:pic>
        <p:nvPicPr>
          <p:cNvPr id="15362" name="Рисунок 8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 txBox="1">
            <a:spLocks noGrp="1"/>
          </p:cNvSpPr>
          <p:nvPr/>
        </p:nvSpPr>
        <p:spPr>
          <a:xfrm>
            <a:off x="6477000" y="76200"/>
            <a:ext cx="2514600" cy="2889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accent1">
                    <a:shade val="75000"/>
                  </a:schemeClr>
                </a:solidFill>
              </a:rPr>
              <a:t>http://www.o-detstve.ru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388" y="795338"/>
            <a:ext cx="568801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ru-RU" sz="1400">
                <a:latin typeface="Arial" charset="0"/>
                <a:ea typeface="Times New Roman" pitchFamily="18" charset="0"/>
                <a:cs typeface="Arial" charset="0"/>
              </a:rPr>
              <a:t>          </a:t>
            </a:r>
            <a:r>
              <a:rPr lang="ru-RU" sz="2400">
                <a:ea typeface="Times New Roman" pitchFamily="18" charset="0"/>
                <a:cs typeface="Arial" charset="0"/>
              </a:rPr>
              <a:t>Осенью 1943 г. Саша сбежал из дома на фронт. Его приняли воспитанником в танковый корпус.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ru-RU" sz="2400">
                <a:ea typeface="Times New Roman" pitchFamily="18" charset="0"/>
                <a:cs typeface="Arial" charset="0"/>
              </a:rPr>
              <a:t>          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взрывчатку, а сам выпрыгнул в реку. 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ru-RU" sz="2400">
                <a:ea typeface="Times New Roman" pitchFamily="18" charset="0"/>
                <a:cs typeface="Arial" charset="0"/>
              </a:rPr>
              <a:t>          Немцы выловили из реки, пытали, но ничего не добились... 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ru-RU" sz="2400">
                <a:ea typeface="Times New Roman" pitchFamily="18" charset="0"/>
                <a:cs typeface="Arial" charset="0"/>
              </a:rPr>
              <a:t>          К счастью разведчики отбили своего юного друга. 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411413" y="0"/>
            <a:ext cx="450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Саша Колесников.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 l="3558" t="1588" r="5724" b="3119"/>
          <a:stretch>
            <a:fillRect/>
          </a:stretch>
        </p:blipFill>
        <p:spPr bwMode="auto">
          <a:xfrm>
            <a:off x="6011863" y="765175"/>
            <a:ext cx="2876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867400" y="4292600"/>
            <a:ext cx="309721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Когда война закончилась, юный партизан-герой носил на груди два ордена и пять медалей. 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5940425" y="5876925"/>
            <a:ext cx="240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179388" y="1773238"/>
            <a:ext cx="84963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          …Этим историям нет конца.  Имена героев нужно свято чтить, испытывая благодарность за безмятежное детство сегодняшних дней. </a:t>
            </a:r>
          </a:p>
          <a:p>
            <a:pPr algn="just"/>
            <a:r>
              <a:rPr lang="ru-RU" sz="2400"/>
              <a:t>             В Курске создан музей «Юные защитники Родины» — единственный в России. Его основала в 1977 году участница Великой Отечественной войны К. А. Рябова. Этой удивительной женщине удалось собрать более трёх тысяч имён юных патриотов.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6477000" y="76200"/>
            <a:ext cx="2514600" cy="2889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chemeClr val="accent1">
                    <a:shade val="75000"/>
                  </a:schemeClr>
                </a:solidFill>
              </a:rPr>
              <a:t>http://www.o-detstve.ru</a:t>
            </a: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>
          <a:xfrm>
            <a:off x="5580063" y="638175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endParaRPr lang="ru-RU" sz="1200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900113" y="1628775"/>
            <a:ext cx="74882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     В  памяти людей навсегда останутся славные боевые дела  ребят- юных героев. </a:t>
            </a:r>
          </a:p>
          <a:p>
            <a:r>
              <a:rPr lang="ru-RU" sz="2400"/>
              <a:t>          Тех, кто мужественно дрался с  врагом на фронте, в партизанских отрядах и в  подполье. </a:t>
            </a:r>
          </a:p>
          <a:p>
            <a:r>
              <a:rPr lang="ru-RU" sz="2400"/>
              <a:t>          Тех, кто внес свой вклад в победу и кому мы сегодняшние ребята обязаны счастливой мирной жизнью.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404664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sp>
        <p:nvSpPr>
          <p:cNvPr id="5" name="Дата 4"/>
          <p:cNvSpPr txBox="1">
            <a:spLocks noGrp="1"/>
          </p:cNvSpPr>
          <p:nvPr/>
        </p:nvSpPr>
        <p:spPr>
          <a:xfrm>
            <a:off x="6477000" y="76200"/>
            <a:ext cx="2514600" cy="2889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 sz="1200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Нижний колонтитул 5"/>
          <p:cNvSpPr txBox="1">
            <a:spLocks noGrp="1"/>
          </p:cNvSpPr>
          <p:nvPr/>
        </p:nvSpPr>
        <p:spPr>
          <a:xfrm>
            <a:off x="5580063" y="6381750"/>
            <a:ext cx="3352800" cy="2889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ru-RU" sz="1200" dirty="0">
                <a:solidFill>
                  <a:schemeClr val="accent1">
                    <a:shade val="75000"/>
                  </a:schemeClr>
                </a:solidFill>
              </a:rPr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699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818438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835696" y="1700808"/>
            <a:ext cx="5904656" cy="33123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Не щадя себя в огне войны,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Не жалея сил во имя Родины,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Дети героической страны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Были настоящими героями!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3200" b="1" kern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i="1" kern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				Роберт Рождественский</a:t>
            </a:r>
            <a:endParaRPr lang="ru-RU" sz="2000" b="1" i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b="1" i="1" kern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III Всероссийский дистанционный конкурс "Мастер </a:t>
            </a:r>
            <a:r>
              <a:rPr lang="ru-RU" dirty="0" err="1"/>
              <a:t>мультимедийных</a:t>
            </a:r>
            <a:r>
              <a:rPr lang="ru-RU" dirty="0"/>
              <a:t> технологий"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1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25538"/>
            <a:ext cx="1612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700808"/>
            <a:ext cx="7128792" cy="403187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безусые герои,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Юными остались вы навек.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стоим, не поднимая век.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 и гнев сейчас тому причиной,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Благодарность вечная вам всем,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стойкие мужчины,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Девочки, достойные поэм.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620688"/>
            <a:ext cx="6435031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Знаем!   Помним!   Гордимся!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http://www.o-detstve.ru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651500" y="6308725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III Всероссийский дистанционный конкурс "Мастер </a:t>
            </a:r>
            <a:r>
              <a:rPr lang="ru-RU" dirty="0" err="1"/>
              <a:t>мультимедийных</a:t>
            </a:r>
            <a:r>
              <a:rPr lang="ru-RU" dirty="0"/>
              <a:t> технологий"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1188" y="692150"/>
            <a:ext cx="7908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ВЕЧНАЯ ПАМЯТЬ ГЕРОЯМ!!!</a:t>
            </a:r>
          </a:p>
        </p:txBody>
      </p:sp>
      <p:pic>
        <p:nvPicPr>
          <p:cNvPr id="38916" name="Picture 6" descr="0000011413-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1755775"/>
            <a:ext cx="5829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60648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другой.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 тишину и покой,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Это небо и солнце, этот хлеб на столе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И родное оконце в позабытом селе…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Россию, без неё нам не жить.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её, чтобы вечно ей быть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Нашей правдой и силой, 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Всею нашей судьбой.</a:t>
            </a:r>
            <a:b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</a:b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B89A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Browallia New" pitchFamily="34" charset="-34"/>
              </a:rPr>
              <a:t>Берегите Россию – нет России другой!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B89A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Browallia New" pitchFamily="34" charset="-34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  <p:pic>
        <p:nvPicPr>
          <p:cNvPr id="5" name="Моя 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755650" y="2924175"/>
            <a:ext cx="7643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800000"/>
                </a:solidFill>
              </a:rPr>
              <a:t>СПАСИБО ЗА ВНИМАНИЕ.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80063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805488"/>
            <a:ext cx="8686800" cy="7191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Дети и взрослые спали в своих кроватках и видели чудесные сны.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50" y="6350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60350"/>
            <a:ext cx="8147050" cy="58229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Спит малыш обняв игрушку –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Длинноухого щенка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В мягком облаке - подушка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Сны спустились с высока.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Не буди его, не надо, -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Пусть продлиться счастья миг.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О войне и о блокаде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Он узнает не из книг…..</a:t>
            </a:r>
          </a:p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6165850"/>
            <a:ext cx="8686800" cy="5032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cap="none" smtClean="0">
                <a:solidFill>
                  <a:schemeClr val="tx1"/>
                </a:solidFill>
                <a:effectLst/>
                <a:latin typeface="Arial" charset="0"/>
              </a:rPr>
              <a:t>Было жаркое лето, ничто не предвещало беды.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41" y="6663"/>
            <a:ext cx="9131318" cy="607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6165850"/>
            <a:ext cx="8686800" cy="358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cap="none" smtClean="0">
                <a:solidFill>
                  <a:schemeClr val="tx1"/>
                </a:solidFill>
                <a:effectLst/>
                <a:latin typeface="Arial" charset="0"/>
              </a:rPr>
              <a:t>А в это время</a:t>
            </a:r>
            <a:r>
              <a:rPr lang="ru-RU" sz="2400" cap="none" smtClean="0">
                <a:effectLst/>
                <a:latin typeface="Arial" charset="0"/>
              </a:rPr>
              <a:t> </a:t>
            </a:r>
            <a:r>
              <a:rPr lang="ru-RU" sz="2400" cap="none" smtClean="0">
                <a:solidFill>
                  <a:schemeClr val="tx1"/>
                </a:solidFill>
                <a:effectLst/>
                <a:latin typeface="Arial" charset="0"/>
              </a:rPr>
              <a:t>фашистская Германия без предупреждения, вероломно напала на нашу страну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41" y="6136"/>
            <a:ext cx="9131318" cy="593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6165850"/>
            <a:ext cx="8686800" cy="3587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solidFill>
                  <a:schemeClr val="tx1"/>
                </a:solidFill>
                <a:effectLst/>
                <a:latin typeface="Arial" charset="0"/>
              </a:rPr>
              <a:t>Началась Великая Отечественная война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41" y="6200"/>
            <a:ext cx="9131318" cy="606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611188" y="2500313"/>
            <a:ext cx="78486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                     Не всех ребят успели вывезти в тыл, жили ребята и в прифронтовой полосе, и на территории, временно оккупированной врагом. </a:t>
            </a:r>
            <a:r>
              <a:rPr lang="ru-RU">
                <a:solidFill>
                  <a:srgbClr val="000000"/>
                </a:solidFill>
              </a:rPr>
              <a:t>Многим из них некуда было вернуться — война отняла у них дом, родных.</a:t>
            </a:r>
            <a:r>
              <a:rPr lang="ru-RU"/>
              <a:t> </a:t>
            </a:r>
            <a:endParaRPr lang="ru-RU" sz="2000"/>
          </a:p>
          <a:p>
            <a:pPr algn="just"/>
            <a:r>
              <a:rPr lang="ru-RU" sz="2000"/>
              <a:t>          Но где бы ни проходило военное детство наших ровесников, они оставались верны своему долгу. Вдохновляемые одной мыслью: </a:t>
            </a:r>
            <a:r>
              <a:rPr lang="ru-RU" sz="2000" b="1">
                <a:solidFill>
                  <a:srgbClr val="FF0000"/>
                </a:solidFill>
              </a:rPr>
              <a:t>«Всё – для фронта, всё – для победы». </a:t>
            </a:r>
          </a:p>
          <a:p>
            <a:pPr algn="just"/>
            <a:endParaRPr lang="ru-RU" sz="2000"/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971550" y="404813"/>
            <a:ext cx="754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</a:rPr>
              <a:t>Всё для фронта, всё для ПОБЕДЫ!</a:t>
            </a: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571500" y="1125538"/>
            <a:ext cx="781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000"/>
              <a:t>        В боевой строй встали не только взрослые мужчины и женщины. </a:t>
            </a:r>
          </a:p>
          <a:p>
            <a:pPr algn="just">
              <a:buFont typeface="Arial" charset="0"/>
              <a:buNone/>
            </a:pPr>
            <a:r>
              <a:rPr lang="ru-RU" sz="2000"/>
              <a:t>          На защиту России поднялись тысячи мальчиков и девочек, чуть старше вас. (Звучит песня «Им было всего лишь двенадцать»)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08625" y="6381750"/>
            <a:ext cx="3352800" cy="288925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785813"/>
            <a:ext cx="3924300" cy="2746375"/>
          </a:xfrm>
        </p:spPr>
      </p:pic>
      <p:pic>
        <p:nvPicPr>
          <p:cNvPr id="22530" name="Picture 7" descr="P102060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785813"/>
            <a:ext cx="4143375" cy="2716212"/>
          </a:xfrm>
        </p:spPr>
      </p:pic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468313" y="6032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339975" y="214313"/>
            <a:ext cx="446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ДЕТИ ВОЙНЫ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716338"/>
            <a:ext cx="42164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11188" y="3933825"/>
            <a:ext cx="35290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          Отложив недочитанные книжки и школьные учебники, ребята работали в цехах заводов и на колхозных полях, Дети тыла замещали старших в поле и на заводе, ухаживали за раненными. 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103938" y="6381750"/>
            <a:ext cx="3040062" cy="476250"/>
          </a:xfrm>
        </p:spPr>
        <p:txBody>
          <a:bodyPr/>
          <a:lstStyle/>
          <a:p>
            <a:pPr>
              <a:defRPr/>
            </a:pPr>
            <a:r>
              <a:rPr lang="ru-RU" dirty="0"/>
              <a:t>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3601</TotalTime>
  <Words>1030</Words>
  <Application>Microsoft Office PowerPoint</Application>
  <PresentationFormat>Экран (4:3)</PresentationFormat>
  <Paragraphs>114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Times New Roman</vt:lpstr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Было жаркое лето, ничто не предвещало беды.</vt:lpstr>
      <vt:lpstr>А в это время фашистская Германия без предупреждения, вероломно напала на нашу страну</vt:lpstr>
      <vt:lpstr>Началась Великая Отечественная война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428</cp:revision>
  <dcterms:created xsi:type="dcterms:W3CDTF">2013-03-16T20:41:41Z</dcterms:created>
  <dcterms:modified xsi:type="dcterms:W3CDTF">2016-06-21T10:27:01Z</dcterms:modified>
</cp:coreProperties>
</file>