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1"/>
  </p:notesMasterIdLst>
  <p:sldIdLst>
    <p:sldId id="256" r:id="rId2"/>
    <p:sldId id="260" r:id="rId3"/>
    <p:sldId id="269" r:id="rId4"/>
    <p:sldId id="268" r:id="rId5"/>
    <p:sldId id="270" r:id="rId6"/>
    <p:sldId id="275" r:id="rId7"/>
    <p:sldId id="271" r:id="rId8"/>
    <p:sldId id="272" r:id="rId9"/>
    <p:sldId id="259" r:id="rId10"/>
    <p:sldId id="261" r:id="rId11"/>
    <p:sldId id="263" r:id="rId12"/>
    <p:sldId id="266" r:id="rId13"/>
    <p:sldId id="264" r:id="rId14"/>
    <p:sldId id="265" r:id="rId15"/>
    <p:sldId id="258" r:id="rId16"/>
    <p:sldId id="276" r:id="rId17"/>
    <p:sldId id="277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5" autoAdjust="0"/>
    <p:restoredTop sz="40525" autoAdjust="0"/>
  </p:normalViewPr>
  <p:slideViewPr>
    <p:cSldViewPr>
      <p:cViewPr varScale="1">
        <p:scale>
          <a:sx n="26" d="100"/>
          <a:sy n="26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815AC-6564-44F3-BE29-BC922678B3E6}" type="datetimeFigureOut">
              <a:rPr lang="ru-RU" smtClean="0"/>
              <a:t>17.04.2017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0D962-39A8-40DD-A027-BEE47A9BD3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962-39A8-40DD-A027-BEE47A9BD32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 мы в средневековой Европе. В эпохе рыцарей и замков.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такие рыцари? Что означает это слово?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962-39A8-40DD-A027-BEE47A9BD32A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Рыцари несли службу в войске короля или других знатных людей, хозяев больших земельных владений - герцогов, графов, баронов.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мог стать рыцарем? Почему? Когда начинали готовиться стать рыцарем?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Снаряжение стоило очень дорого (30-40 коров). Для того чтобы стать настоящим воином - рыцарем, требовалось много времени и сил. К военной службе рыцари готовились с детства.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962-39A8-40DD-A027-BEE47A9BD32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Первой ступенью к посвящению в рыцари была служба у знатной особы пажом. Мальчик становился пажом в 7-10 лет. По обычаю, его отсылали на воспитание к опытному рыцарю, сеньору.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Прибывшие ко двору сеньора и получившие звание пажа мальчики стреляли из лука, метали копье, камни, занимались бегом, борьбой, плаванием, верховой ездой, а также выполняли обязанности слуг: всюду сопровождали своего патрона и его супругу, служили за столом. Помимо этого пажей обучали рыцарскому обхождению и придворным манерам.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прошествии нескольких лет, пройдя полный курс предусмотренного обучения, паж наконец был готов подняться на следующую ступень и стать оруженосцем рыцаря, на службе у которого он состоял.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962-39A8-40DD-A027-BEE47A9BD32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Оруженосцы – «без пяти минут» рыцари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Оруженосцы разделялись на классы в зависимости от налагаемых на них обязанностей: камергеры, конюшие, кравчие и т.п.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Самой почетной должностью была должность оруженосца, состоявшего при особе рыцаря. Поднявшись на новую ступень обычно в возрасте 14 лет, молодые люди могли участвовать беседах сеньора с другими рыцарями. Наблюдая за старшими, оруженосцы стремились приобрести благоразумие и сдержанность в разговорах.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962-39A8-40DD-A027-BEE47A9BD32A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Молодые люди </a:t>
            </a:r>
            <a:r>
              <a:rPr lang="ru-RU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прислуживали на пирах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убирали со стола и, наконец, приготавливали следовавшие после обеда развлечения. Затем оруженосцы провожали гостей в назначенные им комнаты.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0D962-39A8-40DD-A027-BEE47A9BD32A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t03.kakprosto.ru/images/article/2014/7/12/1_53df2391adc7553df2391adcb2.jpg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248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latin typeface="+mn-lt"/>
              </a:rPr>
              <a:t>«Средневековые рыцари» </a:t>
            </a:r>
            <a:endParaRPr lang="ru-RU" sz="4400" i="1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5800" y="5877272"/>
            <a:ext cx="7924800" cy="576064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Выполнила п.д.о. </a:t>
            </a:r>
            <a:r>
              <a:rPr lang="ru-RU" sz="2400" dirty="0" err="1" smtClean="0"/>
              <a:t>Вяльчина</a:t>
            </a:r>
            <a:r>
              <a:rPr lang="ru-RU" sz="2400" dirty="0" smtClean="0"/>
              <a:t> И.В.</a:t>
            </a:r>
            <a:endParaRPr lang="ru-RU" sz="2400" dirty="0"/>
          </a:p>
        </p:txBody>
      </p:sp>
      <p:pic>
        <p:nvPicPr>
          <p:cNvPr id="1026" name="Picture 2" descr="C:\Users\Лена\Desktop\Horses_Knight_Middle_451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8148211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404664"/>
            <a:ext cx="7704856" cy="1512168"/>
          </a:xfrm>
        </p:spPr>
        <p:txBody>
          <a:bodyPr>
            <a:noAutofit/>
          </a:bodyPr>
          <a:lstStyle/>
          <a:p>
            <a:pPr algn="ctr"/>
            <a:r>
              <a:rPr lang="ru-RU" sz="3000" i="1" dirty="0" smtClean="0"/>
              <a:t>Замок часто возводили на холме или высокой скале, окружали рвом с водой.</a:t>
            </a:r>
            <a:endParaRPr lang="ru-RU" sz="3000" i="1" dirty="0"/>
          </a:p>
        </p:txBody>
      </p:sp>
      <p:pic>
        <p:nvPicPr>
          <p:cNvPr id="5122" name="Picture 2" descr="C:\Users\Лена\Desktop\0_bf7ca_e223824c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7560840" cy="4488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5220072" y="1556792"/>
            <a:ext cx="3672408" cy="468052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/>
              <a:t>Такого коня  можно   было поразить         только в брюхо.         Голову  закрывал       металлический или кожаный наголовник  грудь железо ,             бока — кожа. </a:t>
            </a:r>
            <a:endParaRPr lang="ru-RU" sz="2800" i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7464" cy="864096"/>
          </a:xfrm>
        </p:spPr>
        <p:txBody>
          <a:bodyPr/>
          <a:lstStyle/>
          <a:p>
            <a:pPr algn="ctr"/>
            <a:r>
              <a:rPr lang="ru-RU" dirty="0" smtClean="0"/>
              <a:t>        </a:t>
            </a:r>
            <a:r>
              <a:rPr lang="ru-RU" sz="4000" i="1" dirty="0" smtClean="0"/>
              <a:t>Доспехи рыцаря и его коня</a:t>
            </a:r>
            <a:endParaRPr lang="ru-RU" sz="4000" i="1" dirty="0"/>
          </a:p>
        </p:txBody>
      </p:sp>
      <p:pic>
        <p:nvPicPr>
          <p:cNvPr id="1028" name="Picture 4" descr="C:\Users\Лена\Desktop\100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68052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4008" y="1412776"/>
            <a:ext cx="4499992" cy="544522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</a:pPr>
            <a:r>
              <a:rPr lang="ru-RU" sz="3200" dirty="0" smtClean="0"/>
              <a:t>     1 - шлем                      2,6, 10 – кираса         3 – наплечник         4- крюк для копья 7,8 – налокотники 11–латные  перчатки 12 – набедренники 13- наколенники     14-наголенники 15,17,20- кольчуга</a:t>
            </a:r>
          </a:p>
          <a:p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8352928" cy="86409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Доспехи</a:t>
            </a:r>
            <a:endParaRPr lang="ru-RU" sz="4400" dirty="0"/>
          </a:p>
        </p:txBody>
      </p:sp>
      <p:pic>
        <p:nvPicPr>
          <p:cNvPr id="4099" name="Picture 3" descr="C:\Users\Лена\Desktop\593a36bbe0390389e1ca33f6f17d9a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639421" cy="5013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932040" y="620688"/>
            <a:ext cx="3834008" cy="55446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i="1" dirty="0" smtClean="0"/>
              <a:t>Кольчуга напоминала                сетчатую   тунику из металлических колец, свисала до      колен и имела            разрезы спереди и     сзади для удобства   при             верховой  езде</a:t>
            </a:r>
            <a:endParaRPr lang="ru-RU" sz="3200" i="1" dirty="0"/>
          </a:p>
        </p:txBody>
      </p:sp>
      <p:pic>
        <p:nvPicPr>
          <p:cNvPr id="2054" name="Picture 6" descr="C:\Users\Лена\Desktop\0_7a71c_fa3c0d88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20" y="620688"/>
            <a:ext cx="4454996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55576" y="260648"/>
            <a:ext cx="8010472" cy="2448272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/>
              <a:t>Шлем защищал голову. Было предусмотрено забрало. Забрало – часть шлема, которую можно было поднять за ненадобностью.</a:t>
            </a:r>
            <a:endParaRPr lang="ru-RU" sz="3200" i="1" dirty="0"/>
          </a:p>
        </p:txBody>
      </p:sp>
      <p:pic>
        <p:nvPicPr>
          <p:cNvPr id="3074" name="Picture 2" descr="C:\Users\Лена\Desktop\ar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7704856" cy="371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457200"/>
            <a:ext cx="5410944" cy="10668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15816" y="332656"/>
            <a:ext cx="5770984" cy="583264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000" i="1" dirty="0" smtClean="0"/>
              <a:t>       Щит был у каждого рыцаря. Были распространены щиты каплевидной формы, закрывавшие всю фигуру воина. Щиты делали из кожи, снаружи были слегка выпуклыми. Они надёжно укрывали от стрел, а меч и копьё, если их пробивали, могли застрять или сломаться, стоило только принять удар на выступ-умбон.</a:t>
            </a:r>
            <a:endParaRPr lang="ru-RU" sz="12000" dirty="0" smtClean="0"/>
          </a:p>
          <a:p>
            <a:endParaRPr lang="ru-RU" dirty="0"/>
          </a:p>
        </p:txBody>
      </p:sp>
      <p:pic>
        <p:nvPicPr>
          <p:cNvPr id="2050" name="Picture 2" descr="C:\Users\Лена\Desktop\charlesv-shi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2057400" cy="2722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Лена\Desktop\9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2063329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88640"/>
            <a:ext cx="8363272" cy="18002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Меч рыцарей         ковали вручную, используя в качестве исходного материала твердую и гибкую сталь.</a:t>
            </a:r>
            <a:r>
              <a:rPr lang="ru-RU" sz="3200" i="1" dirty="0" smtClean="0"/>
              <a:t>    </a:t>
            </a:r>
            <a:endParaRPr lang="ru-RU" sz="3200" dirty="0"/>
          </a:p>
        </p:txBody>
      </p:sp>
      <p:pic>
        <p:nvPicPr>
          <p:cNvPr id="2050" name="Picture 2" descr="C:\Users\Лена\Desktop\WPDGZCZ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6336704" cy="4239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548680"/>
            <a:ext cx="2448272" cy="547112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Длина стрел </a:t>
            </a:r>
            <a:r>
              <a:rPr lang="ru-RU" sz="3200" i="1" dirty="0" smtClean="0"/>
              <a:t>достигала  1 м, а самого лука до 2 метров.</a:t>
            </a:r>
            <a:endParaRPr lang="ru-RU" sz="3200" dirty="0"/>
          </a:p>
        </p:txBody>
      </p:sp>
      <p:pic>
        <p:nvPicPr>
          <p:cNvPr id="5" name="Picture 3" descr="C:\Users\Лена\Desktop\9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959" r="9959"/>
          <a:stretch>
            <a:fillRect/>
          </a:stretch>
        </p:blipFill>
        <p:spPr bwMode="auto">
          <a:xfrm>
            <a:off x="395536" y="692696"/>
            <a:ext cx="6019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95456" cy="9087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Длина копья достигала в XIV в. 4,5 м</a:t>
            </a:r>
            <a:endParaRPr lang="ru-RU" sz="3200" dirty="0"/>
          </a:p>
        </p:txBody>
      </p:sp>
      <p:pic>
        <p:nvPicPr>
          <p:cNvPr id="3074" name="Picture 2" descr="C:\Users\Лена\Desktop\kak-v-srednie-veka-stanovilis-rycarjami-imi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208912" cy="5450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Любимый способ отдыха -охота, где рыцари охотились на кабана или оленя. </a:t>
            </a:r>
            <a:endParaRPr lang="ru-RU" sz="3200" dirty="0"/>
          </a:p>
        </p:txBody>
      </p:sp>
      <p:pic>
        <p:nvPicPr>
          <p:cNvPr id="6146" name="Picture 2" descr="C:\Users\Лена\Desktop\0_354ab_58a46d4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488832" cy="5403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Лена\Desktop\art-красивые-картинки-knight-Vladimir-Buchyk-3056461.jpeg"/>
          <p:cNvPicPr>
            <a:picLocks noChangeAspect="1" noChangeArrowheads="1"/>
          </p:cNvPicPr>
          <p:nvPr/>
        </p:nvPicPr>
        <p:blipFill>
          <a:blip r:embed="rId3" cstate="print"/>
          <a:srcRect b="2010"/>
          <a:stretch>
            <a:fillRect/>
          </a:stretch>
        </p:blipFill>
        <p:spPr bwMode="auto">
          <a:xfrm>
            <a:off x="395536" y="260648"/>
            <a:ext cx="4104456" cy="6233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572000" y="404664"/>
            <a:ext cx="4320480" cy="59766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Когда-то в средние века, </a:t>
            </a:r>
            <a:br>
              <a:rPr lang="ru-RU" sz="2800" dirty="0" smtClean="0"/>
            </a:br>
            <a:r>
              <a:rPr lang="ru-RU" sz="2800" dirty="0" smtClean="0"/>
              <a:t>Повсюду жили рыцари.</a:t>
            </a:r>
            <a:br>
              <a:rPr lang="ru-RU" sz="2800" dirty="0" smtClean="0"/>
            </a:br>
            <a:r>
              <a:rPr lang="ru-RU" sz="2800" dirty="0" smtClean="0"/>
              <a:t>И жизнь была их нелегка</a:t>
            </a:r>
            <a:br>
              <a:rPr lang="ru-RU" sz="2800" dirty="0" smtClean="0"/>
            </a:br>
            <a:r>
              <a:rPr lang="ru-RU" sz="2800" dirty="0" smtClean="0"/>
              <a:t>В тяжёлой амуниции.</a:t>
            </a:r>
            <a:br>
              <a:rPr lang="ru-RU" sz="2800" dirty="0" smtClean="0"/>
            </a:br>
            <a:r>
              <a:rPr lang="ru-RU" sz="2800" dirty="0" smtClean="0"/>
              <a:t>Гордились рыцари собой,  </a:t>
            </a:r>
            <a:br>
              <a:rPr lang="ru-RU" sz="2800" dirty="0" smtClean="0"/>
            </a:br>
            <a:r>
              <a:rPr lang="ru-RU" sz="2800" dirty="0" smtClean="0"/>
              <a:t>Мечами и доспехами.</a:t>
            </a:r>
            <a:br>
              <a:rPr lang="ru-RU" sz="2800" dirty="0" smtClean="0"/>
            </a:br>
            <a:r>
              <a:rPr lang="ru-RU" sz="2800" dirty="0" smtClean="0"/>
              <a:t>Играли рыцари судьбой</a:t>
            </a:r>
            <a:br>
              <a:rPr lang="ru-RU" sz="2800" dirty="0" smtClean="0"/>
            </a:br>
            <a:r>
              <a:rPr lang="ru-RU" sz="2800" dirty="0" smtClean="0"/>
              <a:t>И на турниры ехали.</a:t>
            </a:r>
          </a:p>
          <a:p>
            <a:pPr algn="ctr"/>
            <a:endParaRPr lang="ru-RU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88640"/>
            <a:ext cx="8291264" cy="2304256"/>
          </a:xfrm>
        </p:spPr>
        <p:txBody>
          <a:bodyPr>
            <a:normAutofit fontScale="25000" lnSpcReduction="20000"/>
          </a:bodyPr>
          <a:lstStyle/>
          <a:p>
            <a:r>
              <a:rPr lang="ru-RU" sz="11200" i="1" dirty="0" smtClean="0"/>
              <a:t>Слово рыцарь изначально означало «всадник» Ими становились только люди благородного происхождения, богатые — способные приобрести коня, меч, латы.</a:t>
            </a:r>
          </a:p>
          <a:p>
            <a:endParaRPr lang="ru-RU" dirty="0"/>
          </a:p>
        </p:txBody>
      </p:sp>
      <p:pic>
        <p:nvPicPr>
          <p:cNvPr id="2050" name="Picture 2" descr="C:\Users\Лена\Desktop\15055974-The-medieval-knight-St-Petersburg-Russia-Stock-Photo-knight-horse-arm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7128922" cy="4557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72200" y="404664"/>
            <a:ext cx="2448272" cy="604867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Мальчик становился пажом в 7-10 лет. Он был слугой и помощником. Его обучали рыцарскому делу и придворным манерам.</a:t>
            </a:r>
            <a:endParaRPr lang="ru-RU" sz="2800" i="1" dirty="0"/>
          </a:p>
        </p:txBody>
      </p:sp>
      <p:pic>
        <p:nvPicPr>
          <p:cNvPr id="1026" name="Picture 2" descr="C:\Users\Лена\Desktop\Hristianstvo_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1498" b="11498"/>
          <a:stretch>
            <a:fillRect/>
          </a:stretch>
        </p:blipFill>
        <p:spPr bwMode="auto">
          <a:xfrm>
            <a:off x="395536" y="332656"/>
            <a:ext cx="601980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692696"/>
            <a:ext cx="3888432" cy="56886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 Примерно в  14 лет паж становился оруженосцем . Он содержал оружие своего господина в порядке и чистоте.  Заботился о лошадях. </a:t>
            </a:r>
            <a:endParaRPr lang="ru-RU" sz="3200" dirty="0"/>
          </a:p>
        </p:txBody>
      </p:sp>
      <p:pic>
        <p:nvPicPr>
          <p:cNvPr id="1026" name="Picture 2" descr="C:\Users\Лена\Desktop\Screenshots_20141005_0512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176464" cy="604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2687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Молодые люди прислуживали на     пирах, убирали со стола</a:t>
            </a:r>
            <a:endParaRPr lang="ru-RU" sz="3200" i="1" dirty="0"/>
          </a:p>
        </p:txBody>
      </p:sp>
      <p:pic>
        <p:nvPicPr>
          <p:cNvPr id="5123" name="Picture 3" descr="C:\Users\Лена\Desktop\банкет-майор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294687" cy="4976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8424936" cy="93610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 канун рыцарских турниров проводились игры, в которых лучшие оруженосцы испытывали свои силы</a:t>
            </a:r>
          </a:p>
          <a:p>
            <a:pPr algn="ctr"/>
            <a:r>
              <a:rPr lang="ru-RU" sz="2400" dirty="0" err="1" smtClean="0"/>
              <a:t>ы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098" name="Picture 2" descr="C:\Users\Лена\Desktop\521g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488832" cy="521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476672"/>
            <a:ext cx="2448272" cy="597666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/>
              <a:t>Посвящение в рыцари. проводил сеньор или сам король . Он слегка ударял плоской стороной меча по плечу кандидата, а новобранец произносил клятву рыцаря.</a:t>
            </a:r>
            <a:endParaRPr lang="ru-RU" sz="2400" dirty="0"/>
          </a:p>
        </p:txBody>
      </p:sp>
      <p:pic>
        <p:nvPicPr>
          <p:cNvPr id="5" name="Рисунок 4" descr="Ритуал посвящения в рыцари - важный этап в жизни мужчины эпохи средневековья.">
            <a:hlinkClick r:id="rId2" tooltip="&quot;Ритуал посвящения в рыцари - важный этап в жизни мужчины эпохи средневековья.&quot;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7110" r="7110"/>
          <a:stretch>
            <a:fillRect/>
          </a:stretch>
        </p:blipFill>
        <p:spPr bwMode="auto">
          <a:xfrm>
            <a:off x="179512" y="457200"/>
            <a:ext cx="6297488" cy="599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8147248" cy="451520"/>
          </a:xfrm>
        </p:spPr>
        <p:txBody>
          <a:bodyPr>
            <a:noAutofit/>
          </a:bodyPr>
          <a:lstStyle/>
          <a:p>
            <a:pPr algn="ctr"/>
            <a:r>
              <a:rPr lang="ru-RU" sz="3000" b="0" i="1" dirty="0" smtClean="0"/>
              <a:t>Жили   рыцари  в замках</a:t>
            </a:r>
            <a:endParaRPr lang="ru-RU" sz="3000" b="0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3096344" cy="5544616"/>
          </a:xfrm>
        </p:spPr>
        <p:txBody>
          <a:bodyPr>
            <a:noAutofit/>
          </a:bodyPr>
          <a:lstStyle/>
          <a:p>
            <a:pPr algn="ctr"/>
            <a:r>
              <a:rPr lang="ru-RU" sz="3000" i="1" dirty="0" smtClean="0"/>
              <a:t>Сначала замки           строили из дерева, позднее - из камня. Мощные стены с зубчатыми башнями служили надежной защитой. </a:t>
            </a:r>
            <a:endParaRPr lang="ru-RU" sz="3000" i="1" dirty="0"/>
          </a:p>
        </p:txBody>
      </p:sp>
      <p:pic>
        <p:nvPicPr>
          <p:cNvPr id="3074" name="Picture 2" descr="C:\Users\Лена\Deskt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96752"/>
            <a:ext cx="5364088" cy="519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1946</TotalTime>
  <Words>534</Words>
  <Application>Microsoft Office PowerPoint</Application>
  <PresentationFormat>Экран (4:3)</PresentationFormat>
  <Paragraphs>41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«Средневековые рыцари» </vt:lpstr>
      <vt:lpstr>Слайд 2</vt:lpstr>
      <vt:lpstr>Слайд 3</vt:lpstr>
      <vt:lpstr>Слайд 4</vt:lpstr>
      <vt:lpstr>Слайд 5</vt:lpstr>
      <vt:lpstr>Молодые люди прислуживали на     пирах, убирали со стола</vt:lpstr>
      <vt:lpstr>Слайд 7</vt:lpstr>
      <vt:lpstr>Слайд 8</vt:lpstr>
      <vt:lpstr>Жили   рыцари  в замках</vt:lpstr>
      <vt:lpstr>Слайд 10</vt:lpstr>
      <vt:lpstr>        Доспехи рыцаря и его коня</vt:lpstr>
      <vt:lpstr>Доспехи</vt:lpstr>
      <vt:lpstr>Слайд 13</vt:lpstr>
      <vt:lpstr>Слайд 14</vt:lpstr>
      <vt:lpstr> </vt:lpstr>
      <vt:lpstr>Слайд 16</vt:lpstr>
      <vt:lpstr>Слайд 17</vt:lpstr>
      <vt:lpstr>Длина копья достигала в XIV в. 4,5 м</vt:lpstr>
      <vt:lpstr>Любимый способ отдыха -охота, где рыцари охотились на кабана или оленя.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«Средневековые рыцари» </dc:title>
  <dc:creator>Лена</dc:creator>
  <cp:lastModifiedBy>Лена</cp:lastModifiedBy>
  <cp:revision>161</cp:revision>
  <dcterms:created xsi:type="dcterms:W3CDTF">2017-02-05T09:53:39Z</dcterms:created>
  <dcterms:modified xsi:type="dcterms:W3CDTF">2017-04-17T13:55:31Z</dcterms:modified>
</cp:coreProperties>
</file>