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6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6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7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8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0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9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1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0C43-6E24-4D83-8853-0FF134E124F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BCC3-ED5E-4EC2-B00B-59234A21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8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0531" y="1995055"/>
            <a:ext cx="11395942" cy="4752109"/>
            <a:chOff x="969" y="8197"/>
            <a:chExt cx="10523" cy="3393"/>
          </a:xfrm>
        </p:grpSpPr>
        <p:pic>
          <p:nvPicPr>
            <p:cNvPr id="3075" name="Picture 3" descr="DSCN6459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6" y="8197"/>
              <a:ext cx="2486" cy="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DSCN646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8197"/>
              <a:ext cx="2458" cy="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 descr="DSCN6461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8197"/>
              <a:ext cx="2458" cy="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DSCN6462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7" r="12000" b="-2802"/>
            <a:stretch>
              <a:fillRect/>
            </a:stretch>
          </p:blipFill>
          <p:spPr bwMode="auto">
            <a:xfrm rot="-21600000">
              <a:off x="6327" y="8197"/>
              <a:ext cx="2435" cy="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530" y="171162"/>
            <a:ext cx="10515600" cy="14252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Изготовление декоративных 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>бисерных подвесок «Ягодка»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6"/>
          <p:cNvGrpSpPr>
            <a:grpSpLocks/>
          </p:cNvGrpSpPr>
          <p:nvPr/>
        </p:nvGrpSpPr>
        <p:grpSpPr bwMode="auto">
          <a:xfrm>
            <a:off x="5029375" y="304246"/>
            <a:ext cx="5702896" cy="3792362"/>
            <a:chOff x="1425" y="984"/>
            <a:chExt cx="6555" cy="3964"/>
          </a:xfrm>
        </p:grpSpPr>
        <p:pic>
          <p:nvPicPr>
            <p:cNvPr id="6221" name="Picture 77" descr="100_5960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84"/>
              <a:ext cx="6555" cy="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22" name="Picture 78" descr="100_5960"/>
            <p:cNvPicPr>
              <a:picLocks noChangeAspect="1" noChangeArrowheads="1"/>
            </p:cNvPicPr>
            <p:nvPr/>
          </p:nvPicPr>
          <p:blipFill>
            <a:blip r:embed="rId3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1" t="95888"/>
            <a:stretch>
              <a:fillRect/>
            </a:stretch>
          </p:blipFill>
          <p:spPr bwMode="auto">
            <a:xfrm>
              <a:off x="5851" y="4515"/>
              <a:ext cx="2129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943784" y="863136"/>
            <a:ext cx="3141807" cy="4963529"/>
            <a:chOff x="4955" y="1202"/>
            <a:chExt cx="2934" cy="5934"/>
          </a:xfrm>
        </p:grpSpPr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4955" y="3893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6608" y="3776"/>
              <a:ext cx="822" cy="792"/>
              <a:chOff x="3521" y="8636"/>
              <a:chExt cx="822" cy="792"/>
            </a:xfrm>
          </p:grpSpPr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Oval 70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Oval 69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6608" y="2879"/>
              <a:ext cx="822" cy="792"/>
              <a:chOff x="3521" y="8636"/>
              <a:chExt cx="822" cy="792"/>
            </a:xfrm>
          </p:grpSpPr>
          <p:sp>
            <p:nvSpPr>
              <p:cNvPr id="69" name="Oval 67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Oval 66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Oval 65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6665" y="5726"/>
              <a:ext cx="822" cy="792"/>
              <a:chOff x="3521" y="8636"/>
              <a:chExt cx="822" cy="792"/>
            </a:xfrm>
          </p:grpSpPr>
          <p:sp>
            <p:nvSpPr>
              <p:cNvPr id="66" name="Oval 63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Oval 62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 rot="5400000">
              <a:off x="5453" y="4103"/>
              <a:ext cx="822" cy="792"/>
              <a:chOff x="3521" y="8636"/>
              <a:chExt cx="822" cy="792"/>
            </a:xfrm>
          </p:grpSpPr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Oval 58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Oval 57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 rot="5400000">
              <a:off x="5396" y="2894"/>
              <a:ext cx="822" cy="792"/>
              <a:chOff x="3521" y="8636"/>
              <a:chExt cx="822" cy="792"/>
            </a:xfrm>
          </p:grpSpPr>
          <p:sp>
            <p:nvSpPr>
              <p:cNvPr id="60" name="Oval 55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54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 rot="5400000">
              <a:off x="5510" y="5429"/>
              <a:ext cx="822" cy="792"/>
              <a:chOff x="3521" y="8636"/>
              <a:chExt cx="822" cy="792"/>
            </a:xfrm>
          </p:grpSpPr>
          <p:sp>
            <p:nvSpPr>
              <p:cNvPr id="57" name="Oval 51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Oval 50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" name="Oval 47"/>
            <p:cNvSpPr>
              <a:spLocks noChangeArrowheads="1"/>
            </p:cNvSpPr>
            <p:nvPr/>
          </p:nvSpPr>
          <p:spPr bwMode="auto">
            <a:xfrm>
              <a:off x="6266" y="2255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46"/>
            <p:cNvSpPr>
              <a:spLocks noChangeArrowheads="1"/>
            </p:cNvSpPr>
            <p:nvPr/>
          </p:nvSpPr>
          <p:spPr bwMode="auto">
            <a:xfrm>
              <a:off x="6266" y="2606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6266" y="2957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6266" y="3347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auto">
            <a:xfrm>
              <a:off x="6266" y="3737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42"/>
            <p:cNvSpPr>
              <a:spLocks noChangeArrowheads="1"/>
            </p:cNvSpPr>
            <p:nvPr/>
          </p:nvSpPr>
          <p:spPr bwMode="auto">
            <a:xfrm>
              <a:off x="6266" y="4088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auto">
            <a:xfrm>
              <a:off x="6266" y="4439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40"/>
            <p:cNvSpPr>
              <a:spLocks noChangeArrowheads="1"/>
            </p:cNvSpPr>
            <p:nvPr/>
          </p:nvSpPr>
          <p:spPr bwMode="auto">
            <a:xfrm>
              <a:off x="6266" y="4790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auto">
            <a:xfrm>
              <a:off x="6266" y="5141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38"/>
            <p:cNvSpPr>
              <a:spLocks noChangeArrowheads="1"/>
            </p:cNvSpPr>
            <p:nvPr/>
          </p:nvSpPr>
          <p:spPr bwMode="auto">
            <a:xfrm>
              <a:off x="6323" y="5492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Oval 37"/>
            <p:cNvSpPr>
              <a:spLocks noChangeArrowheads="1"/>
            </p:cNvSpPr>
            <p:nvPr/>
          </p:nvSpPr>
          <p:spPr bwMode="auto">
            <a:xfrm>
              <a:off x="6323" y="5843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36"/>
            <p:cNvSpPr>
              <a:spLocks noChangeArrowheads="1"/>
            </p:cNvSpPr>
            <p:nvPr/>
          </p:nvSpPr>
          <p:spPr bwMode="auto">
            <a:xfrm>
              <a:off x="6323" y="6194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 rot="1589963">
              <a:off x="5069" y="3581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Oval 34"/>
            <p:cNvSpPr>
              <a:spLocks noChangeArrowheads="1"/>
            </p:cNvSpPr>
            <p:nvPr/>
          </p:nvSpPr>
          <p:spPr bwMode="auto">
            <a:xfrm rot="1589963">
              <a:off x="5183" y="4829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 rot="-279396">
              <a:off x="6266" y="6545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 rot="1589963">
              <a:off x="5240" y="6194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 rot="-1815574">
              <a:off x="7292" y="3581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 rot="-1901726">
              <a:off x="7292" y="4517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 rot="-985834">
              <a:off x="7349" y="6467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7634" y="3854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5069" y="5102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7634" y="4790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5126" y="6467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7634" y="6779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>
              <a:off x="6380" y="6935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6" name="Group 2"/>
            <p:cNvGrpSpPr>
              <a:grpSpLocks/>
            </p:cNvGrpSpPr>
            <p:nvPr/>
          </p:nvGrpSpPr>
          <p:grpSpPr bwMode="auto">
            <a:xfrm>
              <a:off x="5126" y="1202"/>
              <a:ext cx="2736" cy="5817"/>
              <a:chOff x="5126" y="1202"/>
              <a:chExt cx="2736" cy="5817"/>
            </a:xfrm>
          </p:grpSpPr>
          <p:grpSp>
            <p:nvGrpSpPr>
              <p:cNvPr id="37" name="Group 12"/>
              <p:cNvGrpSpPr>
                <a:grpSpLocks/>
              </p:cNvGrpSpPr>
              <p:nvPr/>
            </p:nvGrpSpPr>
            <p:grpSpPr bwMode="auto">
              <a:xfrm rot="1256400">
                <a:off x="5183" y="1202"/>
                <a:ext cx="1145" cy="2113"/>
                <a:chOff x="5924" y="6857"/>
                <a:chExt cx="1145" cy="2113"/>
              </a:xfrm>
            </p:grpSpPr>
            <p:sp>
              <p:nvSpPr>
                <p:cNvPr id="47" name="Freeform 22"/>
                <p:cNvSpPr>
                  <a:spLocks/>
                </p:cNvSpPr>
                <p:nvPr/>
              </p:nvSpPr>
              <p:spPr bwMode="auto">
                <a:xfrm rot="1601050">
                  <a:off x="6489" y="6857"/>
                  <a:ext cx="580" cy="922"/>
                </a:xfrm>
                <a:custGeom>
                  <a:avLst/>
                  <a:gdLst>
                    <a:gd name="T0" fmla="*/ 0 w 750"/>
                    <a:gd name="T1" fmla="*/ 175 h 961"/>
                    <a:gd name="T2" fmla="*/ 342 w 750"/>
                    <a:gd name="T3" fmla="*/ 19 h 961"/>
                    <a:gd name="T4" fmla="*/ 513 w 750"/>
                    <a:gd name="T5" fmla="*/ 58 h 961"/>
                    <a:gd name="T6" fmla="*/ 513 w 750"/>
                    <a:gd name="T7" fmla="*/ 370 h 961"/>
                    <a:gd name="T8" fmla="*/ 513 w 750"/>
                    <a:gd name="T9" fmla="*/ 682 h 961"/>
                    <a:gd name="T10" fmla="*/ 513 w 750"/>
                    <a:gd name="T11" fmla="*/ 838 h 961"/>
                    <a:gd name="T12" fmla="*/ 627 w 750"/>
                    <a:gd name="T13" fmla="*/ 955 h 961"/>
                    <a:gd name="T14" fmla="*/ 741 w 750"/>
                    <a:gd name="T15" fmla="*/ 877 h 961"/>
                    <a:gd name="T16" fmla="*/ 684 w 750"/>
                    <a:gd name="T17" fmla="*/ 760 h 961"/>
                    <a:gd name="T18" fmla="*/ 570 w 750"/>
                    <a:gd name="T19" fmla="*/ 799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50" h="961">
                      <a:moveTo>
                        <a:pt x="0" y="175"/>
                      </a:moveTo>
                      <a:cubicBezTo>
                        <a:pt x="128" y="106"/>
                        <a:pt x="257" y="38"/>
                        <a:pt x="342" y="19"/>
                      </a:cubicBezTo>
                      <a:cubicBezTo>
                        <a:pt x="427" y="0"/>
                        <a:pt x="485" y="0"/>
                        <a:pt x="513" y="58"/>
                      </a:cubicBezTo>
                      <a:cubicBezTo>
                        <a:pt x="541" y="116"/>
                        <a:pt x="513" y="266"/>
                        <a:pt x="513" y="370"/>
                      </a:cubicBezTo>
                      <a:cubicBezTo>
                        <a:pt x="513" y="474"/>
                        <a:pt x="513" y="604"/>
                        <a:pt x="513" y="682"/>
                      </a:cubicBezTo>
                      <a:cubicBezTo>
                        <a:pt x="513" y="760"/>
                        <a:pt x="494" y="792"/>
                        <a:pt x="513" y="838"/>
                      </a:cubicBezTo>
                      <a:cubicBezTo>
                        <a:pt x="532" y="884"/>
                        <a:pt x="589" y="949"/>
                        <a:pt x="627" y="955"/>
                      </a:cubicBezTo>
                      <a:cubicBezTo>
                        <a:pt x="665" y="961"/>
                        <a:pt x="732" y="909"/>
                        <a:pt x="741" y="877"/>
                      </a:cubicBezTo>
                      <a:cubicBezTo>
                        <a:pt x="750" y="845"/>
                        <a:pt x="713" y="773"/>
                        <a:pt x="684" y="760"/>
                      </a:cubicBezTo>
                      <a:cubicBezTo>
                        <a:pt x="655" y="747"/>
                        <a:pt x="589" y="799"/>
                        <a:pt x="570" y="79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008000"/>
                          </a:gs>
                          <a:gs pos="100000">
                            <a:srgbClr val="008000">
                              <a:gamma/>
                              <a:shade val="28627"/>
                              <a:invGamma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AutoShape 21"/>
                <p:cNvSpPr>
                  <a:spLocks noChangeArrowheads="1"/>
                </p:cNvSpPr>
                <p:nvPr/>
              </p:nvSpPr>
              <p:spPr bwMode="auto">
                <a:xfrm rot="1998873">
                  <a:off x="5924" y="7681"/>
                  <a:ext cx="917" cy="1289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28627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Line 20"/>
                <p:cNvSpPr>
                  <a:spLocks noChangeShapeType="1"/>
                </p:cNvSpPr>
                <p:nvPr/>
              </p:nvSpPr>
              <p:spPr bwMode="auto">
                <a:xfrm rot="1998873">
                  <a:off x="6436" y="7815"/>
                  <a:ext cx="1" cy="8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Line 19"/>
                <p:cNvSpPr>
                  <a:spLocks noChangeShapeType="1"/>
                </p:cNvSpPr>
                <p:nvPr/>
              </p:nvSpPr>
              <p:spPr bwMode="auto">
                <a:xfrm rot="1998873">
                  <a:off x="6530" y="7928"/>
                  <a:ext cx="286" cy="4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Line 18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344" y="7825"/>
                  <a:ext cx="229" cy="3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Line 17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209" y="8066"/>
                  <a:ext cx="229" cy="3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Line 16"/>
                <p:cNvSpPr>
                  <a:spLocks noChangeShapeType="1"/>
                </p:cNvSpPr>
                <p:nvPr/>
              </p:nvSpPr>
              <p:spPr bwMode="auto">
                <a:xfrm rot="1998873">
                  <a:off x="6402" y="8124"/>
                  <a:ext cx="286" cy="4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Line 15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169" y="8398"/>
                  <a:ext cx="115" cy="1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Line 14"/>
                <p:cNvSpPr>
                  <a:spLocks noChangeShapeType="1"/>
                </p:cNvSpPr>
                <p:nvPr/>
              </p:nvSpPr>
              <p:spPr bwMode="auto">
                <a:xfrm rot="1998873">
                  <a:off x="6255" y="8457"/>
                  <a:ext cx="114" cy="1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Freeform 13"/>
                <p:cNvSpPr>
                  <a:spLocks/>
                </p:cNvSpPr>
                <p:nvPr/>
              </p:nvSpPr>
              <p:spPr bwMode="auto">
                <a:xfrm rot="1998873">
                  <a:off x="6623" y="7742"/>
                  <a:ext cx="229" cy="83"/>
                </a:xfrm>
                <a:custGeom>
                  <a:avLst/>
                  <a:gdLst>
                    <a:gd name="T0" fmla="*/ 0 w 228"/>
                    <a:gd name="T1" fmla="*/ 45 h 84"/>
                    <a:gd name="T2" fmla="*/ 171 w 228"/>
                    <a:gd name="T3" fmla="*/ 6 h 84"/>
                    <a:gd name="T4" fmla="*/ 228 w 228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8" h="84">
                      <a:moveTo>
                        <a:pt x="0" y="45"/>
                      </a:moveTo>
                      <a:cubicBezTo>
                        <a:pt x="66" y="22"/>
                        <a:pt x="133" y="0"/>
                        <a:pt x="171" y="6"/>
                      </a:cubicBezTo>
                      <a:cubicBezTo>
                        <a:pt x="209" y="12"/>
                        <a:pt x="219" y="71"/>
                        <a:pt x="228" y="8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28627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6209" y="2138"/>
                <a:ext cx="256" cy="429"/>
              </a:xfrm>
              <a:custGeom>
                <a:avLst/>
                <a:gdLst>
                  <a:gd name="T0" fmla="*/ 171 w 199"/>
                  <a:gd name="T1" fmla="*/ 416 h 416"/>
                  <a:gd name="T2" fmla="*/ 171 w 199"/>
                  <a:gd name="T3" fmla="*/ 65 h 416"/>
                  <a:gd name="T4" fmla="*/ 0 w 199"/>
                  <a:gd name="T5" fmla="*/ 2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" h="416">
                    <a:moveTo>
                      <a:pt x="171" y="416"/>
                    </a:moveTo>
                    <a:cubicBezTo>
                      <a:pt x="185" y="273"/>
                      <a:pt x="199" y="130"/>
                      <a:pt x="171" y="65"/>
                    </a:cubicBezTo>
                    <a:cubicBezTo>
                      <a:pt x="143" y="0"/>
                      <a:pt x="71" y="13"/>
                      <a:pt x="0" y="2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6380" y="2216"/>
                <a:ext cx="57" cy="4719"/>
              </a:xfrm>
              <a:custGeom>
                <a:avLst/>
                <a:gdLst>
                  <a:gd name="T0" fmla="*/ 0 w 57"/>
                  <a:gd name="T1" fmla="*/ 0 h 4212"/>
                  <a:gd name="T2" fmla="*/ 57 w 57"/>
                  <a:gd name="T3" fmla="*/ 4212 h 4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4212">
                    <a:moveTo>
                      <a:pt x="0" y="0"/>
                    </a:moveTo>
                    <a:cubicBezTo>
                      <a:pt x="24" y="1758"/>
                      <a:pt x="48" y="3517"/>
                      <a:pt x="57" y="421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6437" y="2294"/>
                <a:ext cx="114" cy="4725"/>
              </a:xfrm>
              <a:custGeom>
                <a:avLst/>
                <a:gdLst>
                  <a:gd name="T0" fmla="*/ 0 w 57"/>
                  <a:gd name="T1" fmla="*/ 0 h 4212"/>
                  <a:gd name="T2" fmla="*/ 57 w 57"/>
                  <a:gd name="T3" fmla="*/ 4212 h 4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4212">
                    <a:moveTo>
                      <a:pt x="0" y="0"/>
                    </a:moveTo>
                    <a:cubicBezTo>
                      <a:pt x="24" y="1758"/>
                      <a:pt x="48" y="3517"/>
                      <a:pt x="57" y="421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6494" y="5726"/>
                <a:ext cx="1254" cy="1092"/>
              </a:xfrm>
              <a:custGeom>
                <a:avLst/>
                <a:gdLst>
                  <a:gd name="T0" fmla="*/ 0 w 1254"/>
                  <a:gd name="T1" fmla="*/ 0 h 1092"/>
                  <a:gd name="T2" fmla="*/ 1254 w 1254"/>
                  <a:gd name="T3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4" h="1092">
                    <a:moveTo>
                      <a:pt x="0" y="0"/>
                    </a:moveTo>
                    <a:cubicBezTo>
                      <a:pt x="522" y="455"/>
                      <a:pt x="1045" y="910"/>
                      <a:pt x="1254" y="109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 rot="5766482">
                <a:off x="5271" y="5453"/>
                <a:ext cx="1176" cy="921"/>
              </a:xfrm>
              <a:custGeom>
                <a:avLst/>
                <a:gdLst>
                  <a:gd name="T0" fmla="*/ 0 w 1254"/>
                  <a:gd name="T1" fmla="*/ 0 h 1092"/>
                  <a:gd name="T2" fmla="*/ 1254 w 1254"/>
                  <a:gd name="T3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4" h="1092">
                    <a:moveTo>
                      <a:pt x="0" y="0"/>
                    </a:moveTo>
                    <a:cubicBezTo>
                      <a:pt x="522" y="455"/>
                      <a:pt x="1045" y="910"/>
                      <a:pt x="1254" y="109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 rot="5690002">
                <a:off x="5216" y="4013"/>
                <a:ext cx="1254" cy="1092"/>
              </a:xfrm>
              <a:custGeom>
                <a:avLst/>
                <a:gdLst>
                  <a:gd name="T0" fmla="*/ 0 w 1254"/>
                  <a:gd name="T1" fmla="*/ 0 h 1092"/>
                  <a:gd name="T2" fmla="*/ 1254 w 1254"/>
                  <a:gd name="T3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4" h="1092">
                    <a:moveTo>
                      <a:pt x="0" y="0"/>
                    </a:moveTo>
                    <a:cubicBezTo>
                      <a:pt x="522" y="455"/>
                      <a:pt x="1045" y="910"/>
                      <a:pt x="1254" y="109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rot="5721938">
                <a:off x="5045" y="2921"/>
                <a:ext cx="1254" cy="1092"/>
              </a:xfrm>
              <a:custGeom>
                <a:avLst/>
                <a:gdLst>
                  <a:gd name="T0" fmla="*/ 0 w 1254"/>
                  <a:gd name="T1" fmla="*/ 0 h 1092"/>
                  <a:gd name="T2" fmla="*/ 1254 w 1254"/>
                  <a:gd name="T3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4" h="1092">
                    <a:moveTo>
                      <a:pt x="0" y="0"/>
                    </a:moveTo>
                    <a:cubicBezTo>
                      <a:pt x="522" y="455"/>
                      <a:pt x="1045" y="910"/>
                      <a:pt x="1254" y="109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"/>
              <p:cNvSpPr>
                <a:spLocks/>
              </p:cNvSpPr>
              <p:nvPr/>
            </p:nvSpPr>
            <p:spPr bwMode="auto">
              <a:xfrm>
                <a:off x="6494" y="3698"/>
                <a:ext cx="1254" cy="1092"/>
              </a:xfrm>
              <a:custGeom>
                <a:avLst/>
                <a:gdLst>
                  <a:gd name="T0" fmla="*/ 0 w 1254"/>
                  <a:gd name="T1" fmla="*/ 0 h 1092"/>
                  <a:gd name="T2" fmla="*/ 1254 w 1254"/>
                  <a:gd name="T3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4" h="1092">
                    <a:moveTo>
                      <a:pt x="0" y="0"/>
                    </a:moveTo>
                    <a:cubicBezTo>
                      <a:pt x="522" y="455"/>
                      <a:pt x="1045" y="910"/>
                      <a:pt x="1254" y="109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"/>
              <p:cNvSpPr>
                <a:spLocks/>
              </p:cNvSpPr>
              <p:nvPr/>
            </p:nvSpPr>
            <p:spPr bwMode="auto">
              <a:xfrm>
                <a:off x="6608" y="2879"/>
                <a:ext cx="1254" cy="1092"/>
              </a:xfrm>
              <a:custGeom>
                <a:avLst/>
                <a:gdLst>
                  <a:gd name="T0" fmla="*/ 0 w 1254"/>
                  <a:gd name="T1" fmla="*/ 0 h 1092"/>
                  <a:gd name="T2" fmla="*/ 1254 w 1254"/>
                  <a:gd name="T3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4" h="1092">
                    <a:moveTo>
                      <a:pt x="0" y="0"/>
                    </a:moveTo>
                    <a:cubicBezTo>
                      <a:pt x="522" y="455"/>
                      <a:pt x="1045" y="910"/>
                      <a:pt x="1254" y="109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6217" name="Picture 73" descr="100_5962"/>
          <p:cNvPicPr>
            <a:picLocks noChangeAspect="1" noChangeArrowheads="1"/>
          </p:cNvPicPr>
          <p:nvPr/>
        </p:nvPicPr>
        <p:blipFill>
          <a:blip r:embed="rId4" cstate="print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 r="10402" b="14479"/>
          <a:stretch>
            <a:fillRect/>
          </a:stretch>
        </p:blipFill>
        <p:spPr bwMode="auto">
          <a:xfrm>
            <a:off x="8502561" y="2927682"/>
            <a:ext cx="3511768" cy="37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0" y="720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00335" y="346162"/>
            <a:ext cx="843741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г) Подвязать веточку на швензу;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44917" y="5977235"/>
            <a:ext cx="8492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Спрятать концы нити в бусинках стебелька или заплавить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8793" y="242032"/>
            <a:ext cx="988078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en-US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.Подведение итогов занятия.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 выполненной работы.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 получилось, какие ошибки допущены в процессе изготовления.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Демонстрация готовых изделий.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808614" y="2881745"/>
            <a:ext cx="10464223" cy="3676217"/>
            <a:chOff x="969" y="8197"/>
            <a:chExt cx="10523" cy="3393"/>
          </a:xfrm>
        </p:grpSpPr>
        <p:pic>
          <p:nvPicPr>
            <p:cNvPr id="9221" name="Picture 5" descr="DSCN64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6" y="8197"/>
              <a:ext cx="2486" cy="3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DSCN64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8197"/>
              <a:ext cx="2458" cy="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 descr="DSCN64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8197"/>
              <a:ext cx="2458" cy="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 descr="DSCN646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7" r="12000" b="-2802"/>
            <a:stretch>
              <a:fillRect/>
            </a:stretch>
          </p:blipFill>
          <p:spPr bwMode="auto">
            <a:xfrm rot="-21600000">
              <a:off x="6327" y="8197"/>
              <a:ext cx="2435" cy="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49143" y="1288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Прямоугольник 7178"/>
          <p:cNvSpPr/>
          <p:nvPr/>
        </p:nvSpPr>
        <p:spPr>
          <a:xfrm>
            <a:off x="0" y="-49715"/>
            <a:ext cx="117763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глаз.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956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Выполняется учащимися самостоятельно по мере утомления (через каждые 15 минут работы с бисером).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201" name="Группа 7200"/>
          <p:cNvGrpSpPr/>
          <p:nvPr/>
        </p:nvGrpSpPr>
        <p:grpSpPr>
          <a:xfrm>
            <a:off x="252848" y="1254924"/>
            <a:ext cx="6672503" cy="3473562"/>
            <a:chOff x="462610" y="1210600"/>
            <a:chExt cx="6161189" cy="2314101"/>
          </a:xfrm>
        </p:grpSpPr>
        <p:sp>
          <p:nvSpPr>
            <p:cNvPr id="7181" name="Прямоугольник 7180"/>
            <p:cNvSpPr/>
            <p:nvPr/>
          </p:nvSpPr>
          <p:spPr>
            <a:xfrm>
              <a:off x="596600" y="1210600"/>
              <a:ext cx="4570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Упражнение 1. Согревание глаз ладонями</a:t>
              </a:r>
              <a:endParaRPr lang="ru-RU" dirty="0"/>
            </a:p>
          </p:txBody>
        </p:sp>
        <p:grpSp>
          <p:nvGrpSpPr>
            <p:cNvPr id="7199" name="Группа 7198"/>
            <p:cNvGrpSpPr/>
            <p:nvPr/>
          </p:nvGrpSpPr>
          <p:grpSpPr>
            <a:xfrm>
              <a:off x="462610" y="1545580"/>
              <a:ext cx="6161189" cy="1979121"/>
              <a:chOff x="462610" y="1545580"/>
              <a:chExt cx="6161189" cy="1979121"/>
            </a:xfrm>
          </p:grpSpPr>
          <p:sp>
            <p:nvSpPr>
              <p:cNvPr id="7183" name="Text Box 56"/>
              <p:cNvSpPr txBox="1">
                <a:spLocks noChangeArrowheads="1"/>
              </p:cNvSpPr>
              <p:nvPr/>
            </p:nvSpPr>
            <p:spPr bwMode="auto">
              <a:xfrm>
                <a:off x="2665907" y="1545580"/>
                <a:ext cx="3957892" cy="1979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lang="ru-RU" altLang="ru-RU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Закройте глаза. </a:t>
                </a:r>
                <a:r>
                  <a:rPr lang="ru-RU" altLang="ru-RU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Положите слегка согнутые ладони (тыльная сторона кисти и пальцы образуют почти прямой угол, большой палец лежит сбоку на указательном) на глазницы</a:t>
                </a:r>
                <a:r>
                  <a:rPr lang="ru-RU" altLang="ru-RU" sz="14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ru-RU" altLang="ru-RU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не касаясь глазных яблок. </a:t>
                </a:r>
                <a:r>
                  <a:rPr lang="ru-RU" altLang="ru-RU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Центр ладони должен находиться напротив зрачка, т.е. центра глазницы. Представьте, что тепло каждой ладони сосредоточилось в ее центре. В течение 30-60 секунд «направляйте» это тепло в глаза.</a:t>
                </a:r>
              </a:p>
            </p:txBody>
          </p:sp>
          <p:pic>
            <p:nvPicPr>
              <p:cNvPr id="7225" name="Picture 57" descr="книга Яны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61" t="8858" r="48636" b="70163"/>
              <a:stretch>
                <a:fillRect/>
              </a:stretch>
            </p:blipFill>
            <p:spPr bwMode="auto">
              <a:xfrm>
                <a:off x="462610" y="1656024"/>
                <a:ext cx="1460347" cy="1262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4" name="Text Box 58"/>
              <p:cNvSpPr txBox="1">
                <a:spLocks noChangeArrowheads="1"/>
              </p:cNvSpPr>
              <p:nvPr/>
            </p:nvSpPr>
            <p:spPr bwMode="auto">
              <a:xfrm>
                <a:off x="802683" y="2978880"/>
                <a:ext cx="2538308" cy="3476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Точка концентрации тепла</a:t>
                </a:r>
                <a:endPara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200" name="Группа 7199"/>
          <p:cNvGrpSpPr/>
          <p:nvPr/>
        </p:nvGrpSpPr>
        <p:grpSpPr>
          <a:xfrm>
            <a:off x="6812523" y="1001915"/>
            <a:ext cx="5149573" cy="3629792"/>
            <a:chOff x="536413" y="3435665"/>
            <a:chExt cx="5149573" cy="3343938"/>
          </a:xfrm>
        </p:grpSpPr>
        <p:grpSp>
          <p:nvGrpSpPr>
            <p:cNvPr id="7197" name="Группа 7196"/>
            <p:cNvGrpSpPr/>
            <p:nvPr/>
          </p:nvGrpSpPr>
          <p:grpSpPr>
            <a:xfrm>
              <a:off x="596600" y="4011447"/>
              <a:ext cx="3878418" cy="2768156"/>
              <a:chOff x="596600" y="4289832"/>
              <a:chExt cx="3878418" cy="2768156"/>
            </a:xfrm>
          </p:grpSpPr>
          <p:sp>
            <p:nvSpPr>
              <p:cNvPr id="7187" name="Text Box 65"/>
              <p:cNvSpPr txBox="1">
                <a:spLocks noChangeArrowheads="1"/>
              </p:cNvSpPr>
              <p:nvPr/>
            </p:nvSpPr>
            <p:spPr bwMode="auto">
              <a:xfrm>
                <a:off x="825200" y="5717770"/>
                <a:ext cx="3649818" cy="13402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Закройте глаза и вращайте ими: налево-вверх-налево-вниз, затем в обратном направлении. Повторите по 5-10 раз в каждую сторону. Делайте это медленно. После слегка погладьте подушечками пальцев веки, откройте глаза и поморгайте.</a:t>
                </a:r>
                <a:endPara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7189" name="Group 59"/>
              <p:cNvGrpSpPr>
                <a:grpSpLocks/>
              </p:cNvGrpSpPr>
              <p:nvPr/>
            </p:nvGrpSpPr>
            <p:grpSpPr bwMode="auto">
              <a:xfrm>
                <a:off x="596600" y="4319768"/>
                <a:ext cx="1600200" cy="1368599"/>
                <a:chOff x="1881" y="6452"/>
                <a:chExt cx="2520" cy="2188"/>
              </a:xfrm>
            </p:grpSpPr>
            <p:pic>
              <p:nvPicPr>
                <p:cNvPr id="7229" name="Picture 61" descr="книга Яны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76" t="2797" r="17111" b="80420"/>
                <a:stretch>
                  <a:fillRect/>
                </a:stretch>
              </p:blipFill>
              <p:spPr bwMode="auto">
                <a:xfrm>
                  <a:off x="2241" y="6452"/>
                  <a:ext cx="2160" cy="21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19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881" y="6660"/>
                  <a:ext cx="540" cy="19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а)</a:t>
                  </a:r>
                  <a:endPara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alt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ru-RU" altLang="ru-RU" sz="1200" dirty="0"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б)</a:t>
                  </a:r>
                  <a:endPara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191" name="Group 62"/>
              <p:cNvGrpSpPr>
                <a:grpSpLocks/>
              </p:cNvGrpSpPr>
              <p:nvPr/>
            </p:nvGrpSpPr>
            <p:grpSpPr bwMode="auto">
              <a:xfrm>
                <a:off x="2196800" y="4289832"/>
                <a:ext cx="1714500" cy="1389063"/>
                <a:chOff x="4941" y="6465"/>
                <a:chExt cx="2700" cy="2220"/>
              </a:xfrm>
            </p:grpSpPr>
            <p:sp>
              <p:nvSpPr>
                <p:cNvPr id="719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941" y="6660"/>
                  <a:ext cx="540" cy="1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в)</a:t>
                  </a:r>
                  <a:endParaRPr kumimoji="0" lang="ru-RU" alt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alt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ru-RU" altLang="ru-RU" sz="1200" dirty="0"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г)</a:t>
                  </a:r>
                  <a:endPara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7231" name="Picture 63" descr="книга Яны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76" t="19115" r="17111" b="63637"/>
                <a:stretch>
                  <a:fillRect/>
                </a:stretch>
              </p:blipFill>
              <p:spPr bwMode="auto">
                <a:xfrm>
                  <a:off x="5481" y="6465"/>
                  <a:ext cx="2160" cy="2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195" name="Rectangle 67"/>
            <p:cNvSpPr>
              <a:spLocks noChangeArrowheads="1"/>
            </p:cNvSpPr>
            <p:nvPr/>
          </p:nvSpPr>
          <p:spPr bwMode="auto">
            <a:xfrm>
              <a:off x="536413" y="3435665"/>
              <a:ext cx="5149573" cy="1092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latin typeface="Arial" panose="020B0604020202020204" pitchFamily="34" charset="0"/>
                </a:rPr>
                <a:t>Упражнение 2</a:t>
              </a:r>
              <a:r>
                <a:rPr lang="ru-RU" altLang="ru-RU" b="1" dirty="0" smtClean="0">
                  <a:latin typeface="Arial" panose="020B0604020202020204" pitchFamily="34" charset="0"/>
                </a:rPr>
                <a:t>. </a:t>
              </a:r>
              <a:r>
                <a:rPr lang="ru-RU" altLang="ru-RU" b="1" dirty="0">
                  <a:latin typeface="Arial" panose="020B0604020202020204" pitchFamily="34" charset="0"/>
                </a:rPr>
                <a:t>Круговые движения глаз.</a:t>
              </a:r>
              <a:endParaRPr lang="ru-RU" altLang="ru-RU" dirty="0">
                <a:latin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latin typeface="Arial" panose="020B0604020202020204" pitchFamily="34" charset="0"/>
                </a:rPr>
                <a:t> </a:t>
              </a:r>
              <a:endParaRPr lang="ru-RU" altLang="ru-RU" b="1" dirty="0"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96" name="Rectangle 70"/>
          <p:cNvSpPr>
            <a:spLocks noChangeArrowheads="1"/>
          </p:cNvSpPr>
          <p:nvPr/>
        </p:nvSpPr>
        <p:spPr bwMode="auto">
          <a:xfrm>
            <a:off x="716523" y="40861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203" name="Группа 7202"/>
          <p:cNvGrpSpPr/>
          <p:nvPr/>
        </p:nvGrpSpPr>
        <p:grpSpPr>
          <a:xfrm>
            <a:off x="635992" y="4216209"/>
            <a:ext cx="7403096" cy="2369521"/>
            <a:chOff x="4527827" y="4297251"/>
            <a:chExt cx="7403096" cy="2369521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4861641" y="5174522"/>
              <a:ext cx="7069282" cy="1492250"/>
              <a:chOff x="495300" y="999981"/>
              <a:chExt cx="7069282" cy="1492250"/>
            </a:xfrm>
          </p:grpSpPr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4076700" y="1019826"/>
                <a:ext cx="3487882" cy="14652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Вытяните правую руку перед собой, зафиксируйте взгляд на ногте среднего пальца. Не поворачивая головы, медленно переведите руку вправо, затем влево по горизонтали, повторите это упражнение с левой рукой. Всё вместе медленно повторите пять раз</a:t>
                </a:r>
                <a:r>
                  <a:rPr kumimoji="0" lang="ru-RU" alt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76" name="Group 8"/>
              <p:cNvGrpSpPr>
                <a:grpSpLocks/>
              </p:cNvGrpSpPr>
              <p:nvPr/>
            </p:nvGrpSpPr>
            <p:grpSpPr bwMode="auto">
              <a:xfrm>
                <a:off x="495300" y="999981"/>
                <a:ext cx="3429000" cy="1492250"/>
                <a:chOff x="846" y="6937"/>
                <a:chExt cx="5400" cy="2350"/>
              </a:xfrm>
            </p:grpSpPr>
            <p:grpSp>
              <p:nvGrpSpPr>
                <p:cNvPr id="77" name="Group 13"/>
                <p:cNvGrpSpPr>
                  <a:grpSpLocks/>
                </p:cNvGrpSpPr>
                <p:nvPr/>
              </p:nvGrpSpPr>
              <p:grpSpPr bwMode="auto">
                <a:xfrm>
                  <a:off x="3186" y="6980"/>
                  <a:ext cx="3060" cy="2307"/>
                  <a:chOff x="3186" y="6980"/>
                  <a:chExt cx="3060" cy="2307"/>
                </a:xfrm>
              </p:grpSpPr>
              <p:grpSp>
                <p:nvGrpSpPr>
                  <p:cNvPr id="8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186" y="6980"/>
                    <a:ext cx="3060" cy="2307"/>
                    <a:chOff x="6561" y="13140"/>
                    <a:chExt cx="3060" cy="2340"/>
                  </a:xfrm>
                </p:grpSpPr>
                <p:pic>
                  <p:nvPicPr>
                    <p:cNvPr id="84" name="Picture 17" descr="книга Ян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0081" t="37949" r="17175" b="43869"/>
                    <a:stretch>
                      <a:fillRect/>
                    </a:stretch>
                  </p:blipFill>
                  <p:spPr bwMode="auto">
                    <a:xfrm>
                      <a:off x="6561" y="13140"/>
                      <a:ext cx="3060" cy="234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85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41" y="14940"/>
                      <a:ext cx="36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6" y="8605"/>
                    <a:ext cx="540" cy="50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б)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8" name="Group 9"/>
                <p:cNvGrpSpPr>
                  <a:grpSpLocks/>
                </p:cNvGrpSpPr>
                <p:nvPr/>
              </p:nvGrpSpPr>
              <p:grpSpPr bwMode="auto">
                <a:xfrm>
                  <a:off x="846" y="6937"/>
                  <a:ext cx="2520" cy="2350"/>
                  <a:chOff x="846" y="6937"/>
                  <a:chExt cx="2520" cy="2350"/>
                </a:xfrm>
              </p:grpSpPr>
              <p:pic>
                <p:nvPicPr>
                  <p:cNvPr id="79" name="Picture 12" descr="книга Яны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114" t="37949" r="49919" b="43869"/>
                  <a:stretch>
                    <a:fillRect/>
                  </a:stretch>
                </p:blipFill>
                <p:spPr bwMode="auto">
                  <a:xfrm>
                    <a:off x="846" y="6980"/>
                    <a:ext cx="2520" cy="23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6" y="8660"/>
                    <a:ext cx="540" cy="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а)</a:t>
                    </a:r>
                    <a:endParaRPr kumimoji="0" lang="ru-RU" alt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6937"/>
                    <a:ext cx="529" cy="2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4527827" y="4297251"/>
              <a:ext cx="501102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Упражнение 3. движение по горизонтали</a:t>
              </a:r>
              <a:endPara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2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66800" y="836468"/>
            <a:ext cx="45720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67200" y="812656"/>
            <a:ext cx="22860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836468"/>
            <a:ext cx="4572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774556"/>
            <a:ext cx="45720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779318"/>
            <a:ext cx="4572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5300" y="430068"/>
            <a:ext cx="457200" cy="112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09600" y="-2493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09600" y="665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09600" y="665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609600" y="665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249671" y="819006"/>
            <a:ext cx="223838" cy="2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138546" y="814244"/>
            <a:ext cx="342900" cy="196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138546" y="5808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3" name="Rectangle 35"/>
          <p:cNvSpPr>
            <a:spLocks noChangeArrowheads="1"/>
          </p:cNvSpPr>
          <p:nvPr/>
        </p:nvSpPr>
        <p:spPr bwMode="auto">
          <a:xfrm>
            <a:off x="-476250" y="3408437"/>
            <a:ext cx="1143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Rectangle 39"/>
          <p:cNvSpPr>
            <a:spLocks noChangeArrowheads="1"/>
          </p:cNvSpPr>
          <p:nvPr/>
        </p:nvSpPr>
        <p:spPr bwMode="auto">
          <a:xfrm>
            <a:off x="552450" y="24067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202" name="Группа 8201"/>
          <p:cNvGrpSpPr/>
          <p:nvPr/>
        </p:nvGrpSpPr>
        <p:grpSpPr>
          <a:xfrm>
            <a:off x="425826" y="249426"/>
            <a:ext cx="10091096" cy="4898171"/>
            <a:chOff x="138546" y="207818"/>
            <a:chExt cx="10091096" cy="4898171"/>
          </a:xfrm>
        </p:grpSpPr>
        <p:grpSp>
          <p:nvGrpSpPr>
            <p:cNvPr id="8192" name="Группа 8191"/>
            <p:cNvGrpSpPr/>
            <p:nvPr/>
          </p:nvGrpSpPr>
          <p:grpSpPr>
            <a:xfrm>
              <a:off x="138546" y="207818"/>
              <a:ext cx="10091096" cy="2226012"/>
              <a:chOff x="138546" y="29116"/>
              <a:chExt cx="10091096" cy="2226012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309996" y="457174"/>
                <a:ext cx="7808036" cy="1797954"/>
                <a:chOff x="138546" y="569886"/>
                <a:chExt cx="7808036" cy="1797954"/>
              </a:xfrm>
            </p:grpSpPr>
            <p:sp>
              <p:nvSpPr>
                <p:cNvPr id="2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38686" y="569886"/>
                  <a:ext cx="5307896" cy="17979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       Вытяните правую руку перед собой, зафиксируйте взгляд на ногте среднего пальца. Медленно приближайте кисть к носу и так же медленно приведите ее в исходное положение. Повторите 10-15 раз.</a:t>
                  </a:r>
                  <a:endPara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      Во время занятий бисероплетением, в перерывах и по окончании работы выполняйте также</a:t>
                  </a:r>
                  <a:r>
                    <a:rPr kumimoji="0" lang="ru-RU" alt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7" name="Group 25"/>
                <p:cNvGrpSpPr>
                  <a:grpSpLocks/>
                </p:cNvGrpSpPr>
                <p:nvPr/>
              </p:nvGrpSpPr>
              <p:grpSpPr bwMode="auto">
                <a:xfrm>
                  <a:off x="138546" y="645969"/>
                  <a:ext cx="2147454" cy="1694765"/>
                  <a:chOff x="1701" y="10800"/>
                  <a:chExt cx="2646" cy="1800"/>
                </a:xfrm>
              </p:grpSpPr>
              <p:pic>
                <p:nvPicPr>
                  <p:cNvPr id="8219" name="Picture 27" descr="книга Яны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114" t="57635" r="47993" b="25465"/>
                  <a:stretch>
                    <a:fillRect/>
                  </a:stretch>
                </p:blipFill>
                <p:spPr bwMode="auto">
                  <a:xfrm>
                    <a:off x="1701" y="10800"/>
                    <a:ext cx="2646" cy="1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10800"/>
                    <a:ext cx="36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138546" y="29116"/>
                <a:ext cx="1009109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Упражнение 4. Фиксация взгляда на приближающихся и удаляющихся пальцах кисти</a:t>
                </a:r>
                <a:endPara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01" name="Группа 8200"/>
            <p:cNvGrpSpPr/>
            <p:nvPr/>
          </p:nvGrpSpPr>
          <p:grpSpPr>
            <a:xfrm>
              <a:off x="178176" y="2635323"/>
              <a:ext cx="6153150" cy="2470666"/>
              <a:chOff x="552450" y="2907858"/>
              <a:chExt cx="6153150" cy="2470666"/>
            </a:xfrm>
          </p:grpSpPr>
          <p:grpSp>
            <p:nvGrpSpPr>
              <p:cNvPr id="8200" name="Группа 8199"/>
              <p:cNvGrpSpPr/>
              <p:nvPr/>
            </p:nvGrpSpPr>
            <p:grpSpPr>
              <a:xfrm>
                <a:off x="793386" y="3321124"/>
                <a:ext cx="5912214" cy="2057400"/>
                <a:chOff x="793386" y="3321124"/>
                <a:chExt cx="5912214" cy="2057400"/>
              </a:xfrm>
            </p:grpSpPr>
            <p:sp>
              <p:nvSpPr>
                <p:cNvPr id="819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44486" y="3405228"/>
                  <a:ext cx="4061114" cy="160705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Медленно посмотрите вверх-вниз, затем вправо-влево, затем по горизонтальной «восьмерке» слева-направо и справа-налево. Повторите 5-10 раз по каждой фигуре.</a:t>
                  </a:r>
                  <a:endPara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8195" name="Group 36"/>
                <p:cNvGrpSpPr>
                  <a:grpSpLocks/>
                </p:cNvGrpSpPr>
                <p:nvPr/>
              </p:nvGrpSpPr>
              <p:grpSpPr bwMode="auto">
                <a:xfrm>
                  <a:off x="793386" y="3321124"/>
                  <a:ext cx="1600200" cy="2057400"/>
                  <a:chOff x="2061" y="12952"/>
                  <a:chExt cx="2520" cy="3240"/>
                </a:xfrm>
              </p:grpSpPr>
              <p:pic>
                <p:nvPicPr>
                  <p:cNvPr id="8230" name="Picture 38" descr="книга Яны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785" t="55290" r="15250" b="19534"/>
                  <a:stretch>
                    <a:fillRect/>
                  </a:stretch>
                </p:blipFill>
                <p:spPr bwMode="auto">
                  <a:xfrm>
                    <a:off x="2061" y="12952"/>
                    <a:ext cx="2520" cy="32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196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141" y="13140"/>
                    <a:ext cx="18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198" name="Rectangle 40"/>
              <p:cNvSpPr>
                <a:spLocks noChangeArrowheads="1"/>
              </p:cNvSpPr>
              <p:nvPr/>
            </p:nvSpPr>
            <p:spPr bwMode="auto">
              <a:xfrm>
                <a:off x="552450" y="2907858"/>
                <a:ext cx="340772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Упражнение 5. «Восьмерка»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199" name="Rectangle 41"/>
          <p:cNvSpPr>
            <a:spLocks noChangeArrowheads="1"/>
          </p:cNvSpPr>
          <p:nvPr/>
        </p:nvSpPr>
        <p:spPr bwMode="auto">
          <a:xfrm>
            <a:off x="748252" y="35736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21266"/>
            <a:ext cx="10515600" cy="2852016"/>
          </a:xfrm>
        </p:spPr>
        <p:txBody>
          <a:bodyPr>
            <a:noAutofit/>
          </a:bodyPr>
          <a:lstStyle/>
          <a:p>
            <a:r>
              <a:rPr lang="ru-RU" sz="3600" b="1" dirty="0"/>
              <a:t>Учебная цель занятия: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научить детей изготавливать стилизованные украшения в виде подвесок в технике низания одной нитью способом «коралл».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023899"/>
            <a:ext cx="10930659" cy="15001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Воспитательная цель занятия:</a:t>
            </a:r>
          </a:p>
          <a:p>
            <a:r>
              <a:rPr lang="ru-RU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-Вызвать интерес к выполнению изделий, применяемых для украшения интерьера, желание сделать быт боле нарядным и радостным.</a:t>
            </a:r>
          </a:p>
          <a:p>
            <a:r>
              <a:rPr lang="ru-RU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-Формировать любовь к своему дому, желание делать подарки своим близким.</a:t>
            </a:r>
          </a:p>
        </p:txBody>
      </p:sp>
    </p:spTree>
    <p:extLst>
      <p:ext uri="{BB962C8B-B14F-4D97-AF65-F5344CB8AC3E}">
        <p14:creationId xmlns:p14="http://schemas.microsoft.com/office/powerpoint/2010/main" val="30869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8" y="1556616"/>
            <a:ext cx="10515600" cy="36804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Оборудование занятия:</a:t>
            </a:r>
            <a:br>
              <a:rPr lang="ru-RU" b="1" dirty="0" smtClean="0"/>
            </a:br>
            <a:r>
              <a:rPr lang="ru-RU" dirty="0" smtClean="0"/>
              <a:t>- тканевые салфетки, </a:t>
            </a:r>
            <a:br>
              <a:rPr lang="ru-RU" dirty="0" smtClean="0"/>
            </a:br>
            <a:r>
              <a:rPr lang="ru-RU" dirty="0" smtClean="0"/>
              <a:t>- ножницы, </a:t>
            </a:r>
            <a:br>
              <a:rPr lang="ru-RU" dirty="0" smtClean="0"/>
            </a:br>
            <a:r>
              <a:rPr lang="ru-RU" dirty="0" smtClean="0"/>
              <a:t>- проволока, мононить, </a:t>
            </a:r>
            <a:br>
              <a:rPr lang="ru-RU" dirty="0" smtClean="0"/>
            </a:br>
            <a:r>
              <a:rPr lang="ru-RU" dirty="0" smtClean="0"/>
              <a:t>- бисер мелкий зелёный и чёрный, </a:t>
            </a:r>
            <a:br>
              <a:rPr lang="ru-RU" dirty="0" smtClean="0"/>
            </a:br>
            <a:r>
              <a:rPr lang="ru-RU" dirty="0" smtClean="0"/>
              <a:t>- бусины крупные зелёные, красные, черные, </a:t>
            </a:r>
            <a:br>
              <a:rPr lang="ru-RU" dirty="0" smtClean="0"/>
            </a:br>
            <a:r>
              <a:rPr lang="ru-RU" dirty="0" smtClean="0"/>
              <a:t>- швензы; </a:t>
            </a:r>
            <a:br>
              <a:rPr lang="ru-RU" dirty="0" smtClean="0"/>
            </a:br>
            <a:r>
              <a:rPr lang="ru-RU" dirty="0" smtClean="0"/>
              <a:t>- иллюстрации, таблицы, дидактические карточки, образцы изделий.  </a:t>
            </a:r>
            <a:br>
              <a:rPr lang="ru-RU" dirty="0" smtClean="0"/>
            </a:br>
            <a:r>
              <a:rPr lang="ru-RU" dirty="0" smtClean="0"/>
              <a:t>- таблица «гимнастика для глаз»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9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763" y="1065213"/>
            <a:ext cx="10515600" cy="55927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Ход занятия.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en-US" b="1" dirty="0"/>
              <a:t>I</a:t>
            </a:r>
            <a:r>
              <a:rPr lang="ru-RU" b="1" dirty="0"/>
              <a:t>.Организационная часть</a:t>
            </a:r>
            <a:r>
              <a:rPr lang="ru-RU" dirty="0"/>
              <a:t>. Подготовка рабочих мест. </a:t>
            </a:r>
            <a:r>
              <a:rPr lang="ru-RU" dirty="0" smtClean="0"/>
              <a:t>Техника безопасности(инструктаж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</a:t>
            </a:r>
            <a:r>
              <a:rPr lang="en-US" b="1" dirty="0"/>
              <a:t>II</a:t>
            </a:r>
            <a:r>
              <a:rPr lang="ru-RU" b="1" dirty="0"/>
              <a:t>.Сообщение темы и цели занятия.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</a:t>
            </a:r>
            <a:r>
              <a:rPr lang="ru-RU" b="1" dirty="0"/>
              <a:t>Тема</a:t>
            </a:r>
            <a:r>
              <a:rPr lang="ru-RU" dirty="0"/>
              <a:t>: выполнение декоративных подвесок «Ягодка».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en-US" b="1" dirty="0"/>
              <a:t>III</a:t>
            </a:r>
            <a:r>
              <a:rPr lang="ru-RU" dirty="0"/>
              <a:t>.</a:t>
            </a:r>
            <a:r>
              <a:rPr lang="ru-RU" b="1" dirty="0"/>
              <a:t>Основная часть: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Выполнение подвесок «Ягодка».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9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4175"/>
          </a:xfrm>
        </p:spPr>
        <p:txBody>
          <a:bodyPr>
            <a:normAutofit/>
          </a:bodyPr>
          <a:lstStyle/>
          <a:p>
            <a:r>
              <a:rPr lang="ru-RU" b="1" dirty="0" smtClean="0"/>
              <a:t>1.План беседы: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	Наш дом, зачем мы его украшаем?</a:t>
            </a:r>
            <a:br>
              <a:rPr lang="ru-RU" dirty="0" smtClean="0"/>
            </a:br>
            <a:r>
              <a:rPr lang="ru-RU" dirty="0" smtClean="0"/>
              <a:t>•	Любим ли мы дарить подарки?</a:t>
            </a:r>
            <a:br>
              <a:rPr lang="ru-RU" dirty="0" smtClean="0"/>
            </a:br>
            <a:r>
              <a:rPr lang="ru-RU" dirty="0" smtClean="0"/>
              <a:t>•	Как дольше сохранить растения живыми?</a:t>
            </a:r>
            <a:br>
              <a:rPr lang="ru-RU" dirty="0" smtClean="0"/>
            </a:br>
            <a:r>
              <a:rPr lang="ru-RU" dirty="0" smtClean="0"/>
              <a:t>•	Чем можно заменить живые растения?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4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od.you-like.org/wp-content/uploads/sites/2/2015/06/white_curra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9286" r="3987" b="7007"/>
          <a:stretch/>
        </p:blipFill>
        <p:spPr bwMode="auto">
          <a:xfrm>
            <a:off x="6567054" y="3089564"/>
            <a:ext cx="5325699" cy="34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309706"/>
            <a:ext cx="10515600" cy="48857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2.Выбор изделия для работы (загадка</a:t>
            </a:r>
            <a:r>
              <a:rPr lang="ru-RU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           </a:t>
            </a:r>
            <a:r>
              <a:rPr lang="ru-RU" dirty="0" smtClean="0"/>
              <a:t>                                         </a:t>
            </a:r>
            <a:r>
              <a:rPr lang="ru-RU" b="1" i="1" dirty="0" smtClean="0"/>
              <a:t>Чёрная </a:t>
            </a:r>
            <a:r>
              <a:rPr lang="ru-RU" b="1" i="1" dirty="0"/>
              <a:t>и красная,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            </a:t>
            </a:r>
            <a:r>
              <a:rPr lang="ru-RU" b="1" i="1" dirty="0" smtClean="0"/>
              <a:t>                                         </a:t>
            </a:r>
            <a:r>
              <a:rPr lang="ru-RU" b="1" i="1" dirty="0"/>
              <a:t>И бывает белая,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           </a:t>
            </a:r>
            <a:r>
              <a:rPr lang="ru-RU" b="1" i="1" dirty="0" smtClean="0"/>
              <a:t>                                          </a:t>
            </a:r>
            <a:r>
              <a:rPr lang="ru-RU" b="1" i="1" dirty="0"/>
              <a:t>А когда зелёная –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            </a:t>
            </a:r>
            <a:r>
              <a:rPr lang="ru-RU" b="1" i="1" dirty="0" smtClean="0"/>
              <a:t>                                         Просто </a:t>
            </a:r>
            <a:r>
              <a:rPr lang="ru-RU" b="1" i="1" dirty="0"/>
              <a:t>недозрелая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</a:t>
            </a:r>
            <a:r>
              <a:rPr lang="ru-RU" dirty="0" smtClean="0"/>
              <a:t>           (</a:t>
            </a:r>
            <a:r>
              <a:rPr lang="ru-RU" dirty="0"/>
              <a:t>смородина). 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31" y="969818"/>
            <a:ext cx="3840755" cy="2537547"/>
          </a:xfrm>
          <a:prstGeom prst="rect">
            <a:avLst/>
          </a:prstGeom>
        </p:spPr>
      </p:pic>
      <p:pic>
        <p:nvPicPr>
          <p:cNvPr id="1026" name="Picture 2" descr="https://alleyann.ru/assets/images/products/smorodina-krasnaya-jonker-van-tets/smorodina-krasnaya-jonker-van-tets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48" y="2936739"/>
            <a:ext cx="3547188" cy="35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88" y="2299854"/>
            <a:ext cx="3501041" cy="3602182"/>
          </a:xfrm>
          <a:prstGeom prst="rect">
            <a:avLst/>
          </a:prstGeom>
        </p:spPr>
      </p:pic>
      <p:pic>
        <p:nvPicPr>
          <p:cNvPr id="2054" name="Picture 6" descr="http://belaboka.ru/UserFiles/Image/Provoloka_dlya_bisera/30699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20086" r="4218" b="17363"/>
          <a:stretch/>
        </p:blipFill>
        <p:spPr bwMode="auto">
          <a:xfrm>
            <a:off x="3974229" y="4700926"/>
            <a:ext cx="3020291" cy="21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s2.ecplaza.com/ecplaza1/offers/1/17/175/2040760674/90563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2174" r="21607" b="4018"/>
          <a:stretch/>
        </p:blipFill>
        <p:spPr bwMode="auto">
          <a:xfrm>
            <a:off x="7071732" y="2867890"/>
            <a:ext cx="1510147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s2.livemaster.ru/storage/95/b6/07765f9cff0d59579d5015926azl--materialy-dlya-tvorchestva-shvenzy-kryuchki-dlya-sereg-18-mm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6564" r="3078" b="9416"/>
          <a:stretch/>
        </p:blipFill>
        <p:spPr bwMode="auto">
          <a:xfrm>
            <a:off x="8659092" y="3422073"/>
            <a:ext cx="3158835" cy="31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8" y="90683"/>
            <a:ext cx="10515600" cy="2544330"/>
          </a:xfrm>
        </p:spPr>
        <p:txBody>
          <a:bodyPr>
            <a:normAutofit/>
          </a:bodyPr>
          <a:lstStyle/>
          <a:p>
            <a:r>
              <a:rPr lang="ru-RU" b="1" dirty="0" smtClean="0"/>
              <a:t>3.Подготовка </a:t>
            </a:r>
            <a:r>
              <a:rPr lang="ru-RU" b="1" dirty="0"/>
              <a:t>материала в зависимости от выбора изделия: бисер, бусины, проволока, мононить, швензы.</a:t>
            </a:r>
          </a:p>
        </p:txBody>
      </p:sp>
    </p:spTree>
    <p:extLst>
      <p:ext uri="{BB962C8B-B14F-4D97-AF65-F5344CB8AC3E}">
        <p14:creationId xmlns:p14="http://schemas.microsoft.com/office/powerpoint/2010/main" val="37163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4.Разбор инструкционной карты, составление плана работы:</a:t>
            </a:r>
            <a:endParaRPr lang="ru-RU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643784" y="2030269"/>
            <a:ext cx="9065779" cy="4107295"/>
            <a:chOff x="1953" y="13385"/>
            <a:chExt cx="8236" cy="2983"/>
          </a:xfrm>
        </p:grpSpPr>
        <p:grpSp>
          <p:nvGrpSpPr>
            <p:cNvPr id="5" name="Group 146"/>
            <p:cNvGrpSpPr>
              <a:grpSpLocks/>
            </p:cNvGrpSpPr>
            <p:nvPr/>
          </p:nvGrpSpPr>
          <p:grpSpPr bwMode="auto">
            <a:xfrm>
              <a:off x="1953" y="13619"/>
              <a:ext cx="1689" cy="2591"/>
              <a:chOff x="2276" y="12512"/>
              <a:chExt cx="1689" cy="2591"/>
            </a:xfrm>
          </p:grpSpPr>
          <p:sp>
            <p:nvSpPr>
              <p:cNvPr id="150" name="Oval 205"/>
              <p:cNvSpPr>
                <a:spLocks noChangeArrowheads="1"/>
              </p:cNvSpPr>
              <p:nvPr/>
            </p:nvSpPr>
            <p:spPr bwMode="auto">
              <a:xfrm>
                <a:off x="2276" y="13687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1" name="Group 201"/>
              <p:cNvGrpSpPr>
                <a:grpSpLocks/>
              </p:cNvGrpSpPr>
              <p:nvPr/>
            </p:nvGrpSpPr>
            <p:grpSpPr bwMode="auto">
              <a:xfrm>
                <a:off x="3228" y="13636"/>
                <a:ext cx="473" cy="346"/>
                <a:chOff x="3521" y="8636"/>
                <a:chExt cx="822" cy="792"/>
              </a:xfrm>
            </p:grpSpPr>
            <p:sp>
              <p:nvSpPr>
                <p:cNvPr id="206" name="Oval 204"/>
                <p:cNvSpPr>
                  <a:spLocks noChangeArrowheads="1"/>
                </p:cNvSpPr>
                <p:nvPr/>
              </p:nvSpPr>
              <p:spPr bwMode="auto">
                <a:xfrm>
                  <a:off x="3521" y="863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" name="Oval 203"/>
                <p:cNvSpPr>
                  <a:spLocks noChangeArrowheads="1"/>
                </p:cNvSpPr>
                <p:nvPr/>
              </p:nvSpPr>
              <p:spPr bwMode="auto">
                <a:xfrm>
                  <a:off x="3761" y="887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" name="Oval 202"/>
                <p:cNvSpPr>
                  <a:spLocks noChangeArrowheads="1"/>
                </p:cNvSpPr>
                <p:nvPr/>
              </p:nvSpPr>
              <p:spPr bwMode="auto">
                <a:xfrm>
                  <a:off x="4001" y="911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52" name="Oval 200"/>
              <p:cNvSpPr>
                <a:spLocks noChangeArrowheads="1"/>
              </p:cNvSpPr>
              <p:nvPr/>
            </p:nvSpPr>
            <p:spPr bwMode="auto">
              <a:xfrm>
                <a:off x="3228" y="13244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Oval 199"/>
              <p:cNvSpPr>
                <a:spLocks noChangeArrowheads="1"/>
              </p:cNvSpPr>
              <p:nvPr/>
            </p:nvSpPr>
            <p:spPr bwMode="auto">
              <a:xfrm>
                <a:off x="3366" y="1334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Oval 198"/>
              <p:cNvSpPr>
                <a:spLocks noChangeArrowheads="1"/>
              </p:cNvSpPr>
              <p:nvPr/>
            </p:nvSpPr>
            <p:spPr bwMode="auto">
              <a:xfrm>
                <a:off x="3504" y="13454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5" name="Group 194"/>
              <p:cNvGrpSpPr>
                <a:grpSpLocks/>
              </p:cNvGrpSpPr>
              <p:nvPr/>
            </p:nvGrpSpPr>
            <p:grpSpPr bwMode="auto">
              <a:xfrm>
                <a:off x="3260" y="14487"/>
                <a:ext cx="474" cy="346"/>
                <a:chOff x="3521" y="8636"/>
                <a:chExt cx="822" cy="792"/>
              </a:xfrm>
            </p:grpSpPr>
            <p:sp>
              <p:nvSpPr>
                <p:cNvPr id="203" name="Oval 197"/>
                <p:cNvSpPr>
                  <a:spLocks noChangeArrowheads="1"/>
                </p:cNvSpPr>
                <p:nvPr/>
              </p:nvSpPr>
              <p:spPr bwMode="auto">
                <a:xfrm>
                  <a:off x="3521" y="863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" name="Oval 196"/>
                <p:cNvSpPr>
                  <a:spLocks noChangeArrowheads="1"/>
                </p:cNvSpPr>
                <p:nvPr/>
              </p:nvSpPr>
              <p:spPr bwMode="auto">
                <a:xfrm>
                  <a:off x="3761" y="887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" name="Oval 195"/>
                <p:cNvSpPr>
                  <a:spLocks noChangeArrowheads="1"/>
                </p:cNvSpPr>
                <p:nvPr/>
              </p:nvSpPr>
              <p:spPr bwMode="auto">
                <a:xfrm>
                  <a:off x="4001" y="911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6" name="Group 190"/>
              <p:cNvGrpSpPr>
                <a:grpSpLocks/>
              </p:cNvGrpSpPr>
              <p:nvPr/>
            </p:nvGrpSpPr>
            <p:grpSpPr bwMode="auto">
              <a:xfrm rot="5400000">
                <a:off x="2619" y="13724"/>
                <a:ext cx="359" cy="456"/>
                <a:chOff x="3521" y="8636"/>
                <a:chExt cx="822" cy="792"/>
              </a:xfrm>
            </p:grpSpPr>
            <p:sp>
              <p:nvSpPr>
                <p:cNvPr id="200" name="Oval 193"/>
                <p:cNvSpPr>
                  <a:spLocks noChangeArrowheads="1"/>
                </p:cNvSpPr>
                <p:nvPr/>
              </p:nvSpPr>
              <p:spPr bwMode="auto">
                <a:xfrm>
                  <a:off x="3521" y="863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" name="Oval 192"/>
                <p:cNvSpPr>
                  <a:spLocks noChangeArrowheads="1"/>
                </p:cNvSpPr>
                <p:nvPr/>
              </p:nvSpPr>
              <p:spPr bwMode="auto">
                <a:xfrm>
                  <a:off x="3761" y="887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" name="Oval 191"/>
                <p:cNvSpPr>
                  <a:spLocks noChangeArrowheads="1"/>
                </p:cNvSpPr>
                <p:nvPr/>
              </p:nvSpPr>
              <p:spPr bwMode="auto">
                <a:xfrm>
                  <a:off x="4001" y="911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57" name="Oval 189"/>
              <p:cNvSpPr>
                <a:spLocks noChangeArrowheads="1"/>
              </p:cNvSpPr>
              <p:nvPr/>
            </p:nvSpPr>
            <p:spPr bwMode="auto">
              <a:xfrm rot="5400000">
                <a:off x="2830" y="13229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Oval 188"/>
              <p:cNvSpPr>
                <a:spLocks noChangeArrowheads="1"/>
              </p:cNvSpPr>
              <p:nvPr/>
            </p:nvSpPr>
            <p:spPr bwMode="auto">
              <a:xfrm rot="5400000">
                <a:off x="2692" y="13334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Oval 187"/>
              <p:cNvSpPr>
                <a:spLocks noChangeArrowheads="1"/>
              </p:cNvSpPr>
              <p:nvPr/>
            </p:nvSpPr>
            <p:spPr bwMode="auto">
              <a:xfrm rot="5400000">
                <a:off x="2554" y="13439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0" name="Group 183"/>
              <p:cNvGrpSpPr>
                <a:grpSpLocks/>
              </p:cNvGrpSpPr>
              <p:nvPr/>
            </p:nvGrpSpPr>
            <p:grpSpPr bwMode="auto">
              <a:xfrm rot="5400000">
                <a:off x="2652" y="14303"/>
                <a:ext cx="359" cy="456"/>
                <a:chOff x="3521" y="8636"/>
                <a:chExt cx="822" cy="792"/>
              </a:xfrm>
            </p:grpSpPr>
            <p:sp>
              <p:nvSpPr>
                <p:cNvPr id="197" name="Oval 186"/>
                <p:cNvSpPr>
                  <a:spLocks noChangeArrowheads="1"/>
                </p:cNvSpPr>
                <p:nvPr/>
              </p:nvSpPr>
              <p:spPr bwMode="auto">
                <a:xfrm>
                  <a:off x="3521" y="863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" name="Oval 185"/>
                <p:cNvSpPr>
                  <a:spLocks noChangeArrowheads="1"/>
                </p:cNvSpPr>
                <p:nvPr/>
              </p:nvSpPr>
              <p:spPr bwMode="auto">
                <a:xfrm>
                  <a:off x="3761" y="887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" name="Oval 184"/>
                <p:cNvSpPr>
                  <a:spLocks noChangeArrowheads="1"/>
                </p:cNvSpPr>
                <p:nvPr/>
              </p:nvSpPr>
              <p:spPr bwMode="auto">
                <a:xfrm>
                  <a:off x="4001" y="911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1" name="Oval 182"/>
              <p:cNvSpPr>
                <a:spLocks noChangeArrowheads="1"/>
              </p:cNvSpPr>
              <p:nvPr/>
            </p:nvSpPr>
            <p:spPr bwMode="auto">
              <a:xfrm>
                <a:off x="3031" y="12972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Oval 181"/>
              <p:cNvSpPr>
                <a:spLocks noChangeArrowheads="1"/>
              </p:cNvSpPr>
              <p:nvPr/>
            </p:nvSpPr>
            <p:spPr bwMode="auto">
              <a:xfrm>
                <a:off x="3031" y="13125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Oval 180"/>
              <p:cNvSpPr>
                <a:spLocks noChangeArrowheads="1"/>
              </p:cNvSpPr>
              <p:nvPr/>
            </p:nvSpPr>
            <p:spPr bwMode="auto">
              <a:xfrm>
                <a:off x="3031" y="13278"/>
                <a:ext cx="197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Oval 179"/>
              <p:cNvSpPr>
                <a:spLocks noChangeArrowheads="1"/>
              </p:cNvSpPr>
              <p:nvPr/>
            </p:nvSpPr>
            <p:spPr bwMode="auto">
              <a:xfrm>
                <a:off x="3031" y="1344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Oval 178"/>
              <p:cNvSpPr>
                <a:spLocks noChangeArrowheads="1"/>
              </p:cNvSpPr>
              <p:nvPr/>
            </p:nvSpPr>
            <p:spPr bwMode="auto">
              <a:xfrm>
                <a:off x="3031" y="1361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Oval 177"/>
              <p:cNvSpPr>
                <a:spLocks noChangeArrowheads="1"/>
              </p:cNvSpPr>
              <p:nvPr/>
            </p:nvSpPr>
            <p:spPr bwMode="auto">
              <a:xfrm>
                <a:off x="3031" y="13772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Oval 176"/>
              <p:cNvSpPr>
                <a:spLocks noChangeArrowheads="1"/>
              </p:cNvSpPr>
              <p:nvPr/>
            </p:nvSpPr>
            <p:spPr bwMode="auto">
              <a:xfrm>
                <a:off x="3031" y="13925"/>
                <a:ext cx="197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Oval 175"/>
              <p:cNvSpPr>
                <a:spLocks noChangeArrowheads="1"/>
              </p:cNvSpPr>
              <p:nvPr/>
            </p:nvSpPr>
            <p:spPr bwMode="auto">
              <a:xfrm>
                <a:off x="3031" y="1407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Oval 174"/>
              <p:cNvSpPr>
                <a:spLocks noChangeArrowheads="1"/>
              </p:cNvSpPr>
              <p:nvPr/>
            </p:nvSpPr>
            <p:spPr bwMode="auto">
              <a:xfrm>
                <a:off x="3031" y="14232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Oval 173"/>
              <p:cNvSpPr>
                <a:spLocks noChangeArrowheads="1"/>
              </p:cNvSpPr>
              <p:nvPr/>
            </p:nvSpPr>
            <p:spPr bwMode="auto">
              <a:xfrm>
                <a:off x="3064" y="14385"/>
                <a:ext cx="196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Oval 172"/>
              <p:cNvSpPr>
                <a:spLocks noChangeArrowheads="1"/>
              </p:cNvSpPr>
              <p:nvPr/>
            </p:nvSpPr>
            <p:spPr bwMode="auto">
              <a:xfrm>
                <a:off x="3064" y="14538"/>
                <a:ext cx="196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Oval 171"/>
              <p:cNvSpPr>
                <a:spLocks noChangeArrowheads="1"/>
              </p:cNvSpPr>
              <p:nvPr/>
            </p:nvSpPr>
            <p:spPr bwMode="auto">
              <a:xfrm>
                <a:off x="3064" y="14692"/>
                <a:ext cx="196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Oval 170"/>
              <p:cNvSpPr>
                <a:spLocks noChangeArrowheads="1"/>
              </p:cNvSpPr>
              <p:nvPr/>
            </p:nvSpPr>
            <p:spPr bwMode="auto">
              <a:xfrm rot="1589963">
                <a:off x="2342" y="13551"/>
                <a:ext cx="262" cy="153"/>
              </a:xfrm>
              <a:prstGeom prst="ellipse">
                <a:avLst/>
              </a:prstGeom>
              <a:gradFill rotWithShape="1">
                <a:gsLst>
                  <a:gs pos="0">
                    <a:srgbClr val="800000">
                      <a:gamma/>
                      <a:tint val="69804"/>
                      <a:invGamma/>
                    </a:srgbClr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Oval 169"/>
              <p:cNvSpPr>
                <a:spLocks noChangeArrowheads="1"/>
              </p:cNvSpPr>
              <p:nvPr/>
            </p:nvSpPr>
            <p:spPr bwMode="auto">
              <a:xfrm rot="1589963">
                <a:off x="2407" y="14096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800000">
                      <a:gamma/>
                      <a:tint val="69804"/>
                      <a:invGamma/>
                    </a:srgbClr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Oval 168"/>
              <p:cNvSpPr>
                <a:spLocks noChangeArrowheads="1"/>
              </p:cNvSpPr>
              <p:nvPr/>
            </p:nvSpPr>
            <p:spPr bwMode="auto">
              <a:xfrm rot="-279396">
                <a:off x="3031" y="14845"/>
                <a:ext cx="262" cy="153"/>
              </a:xfrm>
              <a:prstGeom prst="ellipse">
                <a:avLst/>
              </a:prstGeom>
              <a:gradFill rotWithShape="1">
                <a:gsLst>
                  <a:gs pos="0">
                    <a:srgbClr val="800000">
                      <a:gamma/>
                      <a:tint val="69804"/>
                      <a:invGamma/>
                    </a:srgbClr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Oval 167"/>
              <p:cNvSpPr>
                <a:spLocks noChangeArrowheads="1"/>
              </p:cNvSpPr>
              <p:nvPr/>
            </p:nvSpPr>
            <p:spPr bwMode="auto">
              <a:xfrm rot="1589963">
                <a:off x="2440" y="14692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800000">
                      <a:gamma/>
                      <a:tint val="69804"/>
                      <a:invGamma/>
                    </a:srgbClr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Oval 166"/>
              <p:cNvSpPr>
                <a:spLocks noChangeArrowheads="1"/>
              </p:cNvSpPr>
              <p:nvPr/>
            </p:nvSpPr>
            <p:spPr bwMode="auto">
              <a:xfrm rot="-1815574">
                <a:off x="3621" y="13551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800000">
                      <a:gamma/>
                      <a:tint val="69804"/>
                      <a:invGamma/>
                    </a:srgbClr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Oval 165"/>
              <p:cNvSpPr>
                <a:spLocks noChangeArrowheads="1"/>
              </p:cNvSpPr>
              <p:nvPr/>
            </p:nvSpPr>
            <p:spPr bwMode="auto">
              <a:xfrm rot="-1901726">
                <a:off x="3621" y="13959"/>
                <a:ext cx="263" cy="154"/>
              </a:xfrm>
              <a:prstGeom prst="ellipse">
                <a:avLst/>
              </a:prstGeom>
              <a:gradFill rotWithShape="1">
                <a:gsLst>
                  <a:gs pos="0">
                    <a:srgbClr val="800000">
                      <a:gamma/>
                      <a:tint val="69804"/>
                      <a:invGamma/>
                    </a:srgbClr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Oval 164"/>
              <p:cNvSpPr>
                <a:spLocks noChangeArrowheads="1"/>
              </p:cNvSpPr>
              <p:nvPr/>
            </p:nvSpPr>
            <p:spPr bwMode="auto">
              <a:xfrm rot="-985834">
                <a:off x="3654" y="14811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800000">
                      <a:gamma/>
                      <a:tint val="69804"/>
                      <a:invGamma/>
                    </a:srgbClr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Oval 163"/>
              <p:cNvSpPr>
                <a:spLocks noChangeArrowheads="1"/>
              </p:cNvSpPr>
              <p:nvPr/>
            </p:nvSpPr>
            <p:spPr bwMode="auto">
              <a:xfrm>
                <a:off x="3818" y="13670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Oval 162"/>
              <p:cNvSpPr>
                <a:spLocks noChangeArrowheads="1"/>
              </p:cNvSpPr>
              <p:nvPr/>
            </p:nvSpPr>
            <p:spPr bwMode="auto">
              <a:xfrm>
                <a:off x="2342" y="14215"/>
                <a:ext cx="146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Oval 161"/>
              <p:cNvSpPr>
                <a:spLocks noChangeArrowheads="1"/>
              </p:cNvSpPr>
              <p:nvPr/>
            </p:nvSpPr>
            <p:spPr bwMode="auto">
              <a:xfrm>
                <a:off x="3818" y="14079"/>
                <a:ext cx="147" cy="87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Oval 160"/>
              <p:cNvSpPr>
                <a:spLocks noChangeArrowheads="1"/>
              </p:cNvSpPr>
              <p:nvPr/>
            </p:nvSpPr>
            <p:spPr bwMode="auto">
              <a:xfrm>
                <a:off x="2374" y="14811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Oval 159"/>
              <p:cNvSpPr>
                <a:spLocks noChangeArrowheads="1"/>
              </p:cNvSpPr>
              <p:nvPr/>
            </p:nvSpPr>
            <p:spPr bwMode="auto">
              <a:xfrm>
                <a:off x="3818" y="14947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Oval 158"/>
              <p:cNvSpPr>
                <a:spLocks noChangeArrowheads="1"/>
              </p:cNvSpPr>
              <p:nvPr/>
            </p:nvSpPr>
            <p:spPr bwMode="auto">
              <a:xfrm>
                <a:off x="3096" y="15015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86" name="Group 147"/>
              <p:cNvGrpSpPr>
                <a:grpSpLocks/>
              </p:cNvGrpSpPr>
              <p:nvPr/>
            </p:nvGrpSpPr>
            <p:grpSpPr bwMode="auto">
              <a:xfrm rot="1256400">
                <a:off x="2504" y="12512"/>
                <a:ext cx="659" cy="923"/>
                <a:chOff x="5924" y="6857"/>
                <a:chExt cx="1145" cy="2113"/>
              </a:xfrm>
            </p:grpSpPr>
            <p:sp>
              <p:nvSpPr>
                <p:cNvPr id="187" name="Freeform 157"/>
                <p:cNvSpPr>
                  <a:spLocks/>
                </p:cNvSpPr>
                <p:nvPr/>
              </p:nvSpPr>
              <p:spPr bwMode="auto">
                <a:xfrm rot="1601050">
                  <a:off x="6489" y="6857"/>
                  <a:ext cx="580" cy="922"/>
                </a:xfrm>
                <a:custGeom>
                  <a:avLst/>
                  <a:gdLst>
                    <a:gd name="T0" fmla="*/ 0 w 750"/>
                    <a:gd name="T1" fmla="*/ 175 h 961"/>
                    <a:gd name="T2" fmla="*/ 342 w 750"/>
                    <a:gd name="T3" fmla="*/ 19 h 961"/>
                    <a:gd name="T4" fmla="*/ 513 w 750"/>
                    <a:gd name="T5" fmla="*/ 58 h 961"/>
                    <a:gd name="T6" fmla="*/ 513 w 750"/>
                    <a:gd name="T7" fmla="*/ 370 h 961"/>
                    <a:gd name="T8" fmla="*/ 513 w 750"/>
                    <a:gd name="T9" fmla="*/ 682 h 961"/>
                    <a:gd name="T10" fmla="*/ 513 w 750"/>
                    <a:gd name="T11" fmla="*/ 838 h 961"/>
                    <a:gd name="T12" fmla="*/ 627 w 750"/>
                    <a:gd name="T13" fmla="*/ 955 h 961"/>
                    <a:gd name="T14" fmla="*/ 741 w 750"/>
                    <a:gd name="T15" fmla="*/ 877 h 961"/>
                    <a:gd name="T16" fmla="*/ 684 w 750"/>
                    <a:gd name="T17" fmla="*/ 760 h 961"/>
                    <a:gd name="T18" fmla="*/ 570 w 750"/>
                    <a:gd name="T19" fmla="*/ 799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50" h="961">
                      <a:moveTo>
                        <a:pt x="0" y="175"/>
                      </a:moveTo>
                      <a:cubicBezTo>
                        <a:pt x="128" y="106"/>
                        <a:pt x="257" y="38"/>
                        <a:pt x="342" y="19"/>
                      </a:cubicBezTo>
                      <a:cubicBezTo>
                        <a:pt x="427" y="0"/>
                        <a:pt x="485" y="0"/>
                        <a:pt x="513" y="58"/>
                      </a:cubicBezTo>
                      <a:cubicBezTo>
                        <a:pt x="541" y="116"/>
                        <a:pt x="513" y="266"/>
                        <a:pt x="513" y="370"/>
                      </a:cubicBezTo>
                      <a:cubicBezTo>
                        <a:pt x="513" y="474"/>
                        <a:pt x="513" y="604"/>
                        <a:pt x="513" y="682"/>
                      </a:cubicBezTo>
                      <a:cubicBezTo>
                        <a:pt x="513" y="760"/>
                        <a:pt x="494" y="792"/>
                        <a:pt x="513" y="838"/>
                      </a:cubicBezTo>
                      <a:cubicBezTo>
                        <a:pt x="532" y="884"/>
                        <a:pt x="589" y="949"/>
                        <a:pt x="627" y="955"/>
                      </a:cubicBezTo>
                      <a:cubicBezTo>
                        <a:pt x="665" y="961"/>
                        <a:pt x="732" y="909"/>
                        <a:pt x="741" y="877"/>
                      </a:cubicBezTo>
                      <a:cubicBezTo>
                        <a:pt x="750" y="845"/>
                        <a:pt x="713" y="773"/>
                        <a:pt x="684" y="760"/>
                      </a:cubicBezTo>
                      <a:cubicBezTo>
                        <a:pt x="655" y="747"/>
                        <a:pt x="589" y="799"/>
                        <a:pt x="570" y="79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008000"/>
                          </a:gs>
                          <a:gs pos="100000">
                            <a:srgbClr val="008000">
                              <a:gamma/>
                              <a:shade val="28627"/>
                              <a:invGamma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8" name="AutoShape 156"/>
                <p:cNvSpPr>
                  <a:spLocks noChangeArrowheads="1"/>
                </p:cNvSpPr>
                <p:nvPr/>
              </p:nvSpPr>
              <p:spPr bwMode="auto">
                <a:xfrm rot="1998873">
                  <a:off x="5924" y="7681"/>
                  <a:ext cx="917" cy="1289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28627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9" name="Line 155"/>
                <p:cNvSpPr>
                  <a:spLocks noChangeShapeType="1"/>
                </p:cNvSpPr>
                <p:nvPr/>
              </p:nvSpPr>
              <p:spPr bwMode="auto">
                <a:xfrm rot="1998873">
                  <a:off x="6436" y="7815"/>
                  <a:ext cx="1" cy="8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 rot="1998873">
                  <a:off x="6530" y="7928"/>
                  <a:ext cx="286" cy="4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1" name="Line 153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344" y="7825"/>
                  <a:ext cx="229" cy="3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2" name="Line 152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209" y="8066"/>
                  <a:ext cx="229" cy="3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3" name="Line 151"/>
                <p:cNvSpPr>
                  <a:spLocks noChangeShapeType="1"/>
                </p:cNvSpPr>
                <p:nvPr/>
              </p:nvSpPr>
              <p:spPr bwMode="auto">
                <a:xfrm rot="1998873">
                  <a:off x="6402" y="8124"/>
                  <a:ext cx="286" cy="4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4" name="Line 150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169" y="8398"/>
                  <a:ext cx="115" cy="1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5" name="Line 149"/>
                <p:cNvSpPr>
                  <a:spLocks noChangeShapeType="1"/>
                </p:cNvSpPr>
                <p:nvPr/>
              </p:nvSpPr>
              <p:spPr bwMode="auto">
                <a:xfrm rot="1998873">
                  <a:off x="6255" y="8457"/>
                  <a:ext cx="114" cy="1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6" name="Freeform 148"/>
                <p:cNvSpPr>
                  <a:spLocks/>
                </p:cNvSpPr>
                <p:nvPr/>
              </p:nvSpPr>
              <p:spPr bwMode="auto">
                <a:xfrm rot="1998873">
                  <a:off x="6623" y="7742"/>
                  <a:ext cx="229" cy="83"/>
                </a:xfrm>
                <a:custGeom>
                  <a:avLst/>
                  <a:gdLst>
                    <a:gd name="T0" fmla="*/ 0 w 228"/>
                    <a:gd name="T1" fmla="*/ 45 h 84"/>
                    <a:gd name="T2" fmla="*/ 171 w 228"/>
                    <a:gd name="T3" fmla="*/ 6 h 84"/>
                    <a:gd name="T4" fmla="*/ 228 w 228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8" h="84">
                      <a:moveTo>
                        <a:pt x="0" y="45"/>
                      </a:moveTo>
                      <a:cubicBezTo>
                        <a:pt x="66" y="22"/>
                        <a:pt x="133" y="0"/>
                        <a:pt x="171" y="6"/>
                      </a:cubicBezTo>
                      <a:cubicBezTo>
                        <a:pt x="209" y="12"/>
                        <a:pt x="219" y="71"/>
                        <a:pt x="228" y="8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28627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4746" y="13385"/>
              <a:ext cx="2793" cy="2935"/>
              <a:chOff x="5193" y="9800"/>
              <a:chExt cx="2793" cy="2935"/>
            </a:xfrm>
          </p:grpSpPr>
          <p:sp>
            <p:nvSpPr>
              <p:cNvPr id="72" name="Oval 145"/>
              <p:cNvSpPr>
                <a:spLocks noChangeArrowheads="1"/>
              </p:cNvSpPr>
              <p:nvPr/>
            </p:nvSpPr>
            <p:spPr bwMode="auto">
              <a:xfrm>
                <a:off x="6509" y="11235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Oval 144"/>
              <p:cNvSpPr>
                <a:spLocks noChangeArrowheads="1"/>
              </p:cNvSpPr>
              <p:nvPr/>
            </p:nvSpPr>
            <p:spPr bwMode="auto">
              <a:xfrm>
                <a:off x="6711" y="11021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Oval 143"/>
              <p:cNvSpPr>
                <a:spLocks noChangeArrowheads="1"/>
              </p:cNvSpPr>
              <p:nvPr/>
            </p:nvSpPr>
            <p:spPr bwMode="auto">
              <a:xfrm>
                <a:off x="6737" y="1211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Oval 142"/>
              <p:cNvSpPr>
                <a:spLocks noChangeArrowheads="1"/>
              </p:cNvSpPr>
              <p:nvPr/>
            </p:nvSpPr>
            <p:spPr bwMode="auto">
              <a:xfrm>
                <a:off x="6875" y="12224"/>
                <a:ext cx="198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Oval 141"/>
              <p:cNvSpPr>
                <a:spLocks noChangeArrowheads="1"/>
              </p:cNvSpPr>
              <p:nvPr/>
            </p:nvSpPr>
            <p:spPr bwMode="auto">
              <a:xfrm>
                <a:off x="7014" y="1232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Oval 140"/>
              <p:cNvSpPr>
                <a:spLocks noChangeArrowheads="1"/>
              </p:cNvSpPr>
              <p:nvPr/>
            </p:nvSpPr>
            <p:spPr bwMode="auto">
              <a:xfrm rot="5400000">
                <a:off x="6515" y="10908"/>
                <a:ext cx="149" cy="180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Oval 139"/>
              <p:cNvSpPr>
                <a:spLocks noChangeArrowheads="1"/>
              </p:cNvSpPr>
              <p:nvPr/>
            </p:nvSpPr>
            <p:spPr bwMode="auto">
              <a:xfrm rot="5400000">
                <a:off x="6377" y="11013"/>
                <a:ext cx="149" cy="180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138"/>
              <p:cNvSpPr>
                <a:spLocks noChangeArrowheads="1"/>
              </p:cNvSpPr>
              <p:nvPr/>
            </p:nvSpPr>
            <p:spPr bwMode="auto">
              <a:xfrm rot="5400000">
                <a:off x="6239" y="11118"/>
                <a:ext cx="149" cy="180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Oval 137"/>
              <p:cNvSpPr>
                <a:spLocks noChangeArrowheads="1"/>
              </p:cNvSpPr>
              <p:nvPr/>
            </p:nvSpPr>
            <p:spPr bwMode="auto">
              <a:xfrm rot="5400000">
                <a:off x="6372" y="11968"/>
                <a:ext cx="149" cy="180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Oval 136"/>
              <p:cNvSpPr>
                <a:spLocks noChangeArrowheads="1"/>
              </p:cNvSpPr>
              <p:nvPr/>
            </p:nvSpPr>
            <p:spPr bwMode="auto">
              <a:xfrm rot="5400000">
                <a:off x="6234" y="12073"/>
                <a:ext cx="149" cy="180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Oval 135"/>
              <p:cNvSpPr>
                <a:spLocks noChangeArrowheads="1"/>
              </p:cNvSpPr>
              <p:nvPr/>
            </p:nvSpPr>
            <p:spPr bwMode="auto">
              <a:xfrm rot="5400000">
                <a:off x="6096" y="12178"/>
                <a:ext cx="149" cy="180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Oval 134"/>
              <p:cNvSpPr>
                <a:spLocks noChangeArrowheads="1"/>
              </p:cNvSpPr>
              <p:nvPr/>
            </p:nvSpPr>
            <p:spPr bwMode="auto">
              <a:xfrm>
                <a:off x="6508" y="11404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Oval 133"/>
              <p:cNvSpPr>
                <a:spLocks noChangeArrowheads="1"/>
              </p:cNvSpPr>
              <p:nvPr/>
            </p:nvSpPr>
            <p:spPr bwMode="auto">
              <a:xfrm>
                <a:off x="6508" y="11557"/>
                <a:ext cx="197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Oval 132"/>
              <p:cNvSpPr>
                <a:spLocks noChangeArrowheads="1"/>
              </p:cNvSpPr>
              <p:nvPr/>
            </p:nvSpPr>
            <p:spPr bwMode="auto">
              <a:xfrm>
                <a:off x="6508" y="11711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Oval 131"/>
              <p:cNvSpPr>
                <a:spLocks noChangeArrowheads="1"/>
              </p:cNvSpPr>
              <p:nvPr/>
            </p:nvSpPr>
            <p:spPr bwMode="auto">
              <a:xfrm>
                <a:off x="6508" y="11864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Oval 130"/>
              <p:cNvSpPr>
                <a:spLocks noChangeArrowheads="1"/>
              </p:cNvSpPr>
              <p:nvPr/>
            </p:nvSpPr>
            <p:spPr bwMode="auto">
              <a:xfrm>
                <a:off x="6541" y="12017"/>
                <a:ext cx="196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Oval 129"/>
              <p:cNvSpPr>
                <a:spLocks noChangeArrowheads="1"/>
              </p:cNvSpPr>
              <p:nvPr/>
            </p:nvSpPr>
            <p:spPr bwMode="auto">
              <a:xfrm>
                <a:off x="6541" y="12170"/>
                <a:ext cx="196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Oval 128"/>
              <p:cNvSpPr>
                <a:spLocks noChangeArrowheads="1"/>
              </p:cNvSpPr>
              <p:nvPr/>
            </p:nvSpPr>
            <p:spPr bwMode="auto">
              <a:xfrm>
                <a:off x="6541" y="12324"/>
                <a:ext cx="196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Oval 127"/>
              <p:cNvSpPr>
                <a:spLocks noChangeArrowheads="1"/>
              </p:cNvSpPr>
              <p:nvPr/>
            </p:nvSpPr>
            <p:spPr bwMode="auto">
              <a:xfrm rot="-279396">
                <a:off x="6508" y="12477"/>
                <a:ext cx="262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Oval 126"/>
              <p:cNvSpPr>
                <a:spLocks noChangeArrowheads="1"/>
              </p:cNvSpPr>
              <p:nvPr/>
            </p:nvSpPr>
            <p:spPr bwMode="auto">
              <a:xfrm rot="1589963">
                <a:off x="5917" y="12324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Oval 125"/>
              <p:cNvSpPr>
                <a:spLocks noChangeArrowheads="1"/>
              </p:cNvSpPr>
              <p:nvPr/>
            </p:nvSpPr>
            <p:spPr bwMode="auto">
              <a:xfrm rot="-985834">
                <a:off x="7131" y="12443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Oval 124"/>
              <p:cNvSpPr>
                <a:spLocks noChangeArrowheads="1"/>
              </p:cNvSpPr>
              <p:nvPr/>
            </p:nvSpPr>
            <p:spPr bwMode="auto">
              <a:xfrm>
                <a:off x="6509" y="10143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Oval 123"/>
              <p:cNvSpPr>
                <a:spLocks noChangeArrowheads="1"/>
              </p:cNvSpPr>
              <p:nvPr/>
            </p:nvSpPr>
            <p:spPr bwMode="auto">
              <a:xfrm>
                <a:off x="6509" y="1029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122"/>
              <p:cNvSpPr>
                <a:spLocks noChangeArrowheads="1"/>
              </p:cNvSpPr>
              <p:nvPr/>
            </p:nvSpPr>
            <p:spPr bwMode="auto">
              <a:xfrm>
                <a:off x="6509" y="10449"/>
                <a:ext cx="197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Oval 121"/>
              <p:cNvSpPr>
                <a:spLocks noChangeArrowheads="1"/>
              </p:cNvSpPr>
              <p:nvPr/>
            </p:nvSpPr>
            <p:spPr bwMode="auto">
              <a:xfrm>
                <a:off x="6509" y="10620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Oval 120"/>
              <p:cNvSpPr>
                <a:spLocks noChangeArrowheads="1"/>
              </p:cNvSpPr>
              <p:nvPr/>
            </p:nvSpPr>
            <p:spPr bwMode="auto">
              <a:xfrm>
                <a:off x="6509" y="10790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Oval 119"/>
              <p:cNvSpPr>
                <a:spLocks noChangeArrowheads="1"/>
              </p:cNvSpPr>
              <p:nvPr/>
            </p:nvSpPr>
            <p:spPr bwMode="auto">
              <a:xfrm>
                <a:off x="5851" y="12443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Oval 118"/>
              <p:cNvSpPr>
                <a:spLocks noChangeArrowheads="1"/>
              </p:cNvSpPr>
              <p:nvPr/>
            </p:nvSpPr>
            <p:spPr bwMode="auto">
              <a:xfrm>
                <a:off x="7295" y="12579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Oval 117"/>
              <p:cNvSpPr>
                <a:spLocks noChangeArrowheads="1"/>
              </p:cNvSpPr>
              <p:nvPr/>
            </p:nvSpPr>
            <p:spPr bwMode="auto">
              <a:xfrm>
                <a:off x="6573" y="12647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16"/>
              <p:cNvSpPr>
                <a:spLocks/>
              </p:cNvSpPr>
              <p:nvPr/>
            </p:nvSpPr>
            <p:spPr bwMode="auto">
              <a:xfrm rot="2447534">
                <a:off x="6550" y="9800"/>
                <a:ext cx="334" cy="403"/>
              </a:xfrm>
              <a:custGeom>
                <a:avLst/>
                <a:gdLst>
                  <a:gd name="T0" fmla="*/ 0 w 750"/>
                  <a:gd name="T1" fmla="*/ 175 h 961"/>
                  <a:gd name="T2" fmla="*/ 342 w 750"/>
                  <a:gd name="T3" fmla="*/ 19 h 961"/>
                  <a:gd name="T4" fmla="*/ 513 w 750"/>
                  <a:gd name="T5" fmla="*/ 58 h 961"/>
                  <a:gd name="T6" fmla="*/ 513 w 750"/>
                  <a:gd name="T7" fmla="*/ 370 h 961"/>
                  <a:gd name="T8" fmla="*/ 513 w 750"/>
                  <a:gd name="T9" fmla="*/ 682 h 961"/>
                  <a:gd name="T10" fmla="*/ 513 w 750"/>
                  <a:gd name="T11" fmla="*/ 838 h 961"/>
                  <a:gd name="T12" fmla="*/ 627 w 750"/>
                  <a:gd name="T13" fmla="*/ 955 h 961"/>
                  <a:gd name="T14" fmla="*/ 741 w 750"/>
                  <a:gd name="T15" fmla="*/ 877 h 961"/>
                  <a:gd name="T16" fmla="*/ 684 w 750"/>
                  <a:gd name="T17" fmla="*/ 760 h 961"/>
                  <a:gd name="T18" fmla="*/ 570 w 750"/>
                  <a:gd name="T19" fmla="*/ 799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0" h="961">
                    <a:moveTo>
                      <a:pt x="0" y="175"/>
                    </a:moveTo>
                    <a:cubicBezTo>
                      <a:pt x="128" y="106"/>
                      <a:pt x="257" y="38"/>
                      <a:pt x="342" y="19"/>
                    </a:cubicBezTo>
                    <a:cubicBezTo>
                      <a:pt x="427" y="0"/>
                      <a:pt x="485" y="0"/>
                      <a:pt x="513" y="58"/>
                    </a:cubicBezTo>
                    <a:cubicBezTo>
                      <a:pt x="541" y="116"/>
                      <a:pt x="513" y="266"/>
                      <a:pt x="513" y="370"/>
                    </a:cubicBezTo>
                    <a:cubicBezTo>
                      <a:pt x="513" y="474"/>
                      <a:pt x="513" y="604"/>
                      <a:pt x="513" y="682"/>
                    </a:cubicBezTo>
                    <a:cubicBezTo>
                      <a:pt x="513" y="760"/>
                      <a:pt x="494" y="792"/>
                      <a:pt x="513" y="838"/>
                    </a:cubicBezTo>
                    <a:cubicBezTo>
                      <a:pt x="532" y="884"/>
                      <a:pt x="589" y="949"/>
                      <a:pt x="627" y="955"/>
                    </a:cubicBezTo>
                    <a:cubicBezTo>
                      <a:pt x="665" y="961"/>
                      <a:pt x="732" y="909"/>
                      <a:pt x="741" y="877"/>
                    </a:cubicBezTo>
                    <a:cubicBezTo>
                      <a:pt x="750" y="845"/>
                      <a:pt x="713" y="773"/>
                      <a:pt x="684" y="760"/>
                    </a:cubicBezTo>
                    <a:cubicBezTo>
                      <a:pt x="655" y="747"/>
                      <a:pt x="589" y="799"/>
                      <a:pt x="570" y="79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008000">
                            <a:gamma/>
                            <a:shade val="28627"/>
                            <a:invGamma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AutoShape 115"/>
              <p:cNvSpPr>
                <a:spLocks noChangeArrowheads="1"/>
              </p:cNvSpPr>
              <p:nvPr/>
            </p:nvSpPr>
            <p:spPr bwMode="auto">
              <a:xfrm rot="2845356">
                <a:off x="6125" y="10091"/>
                <a:ext cx="528" cy="563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2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Line 114"/>
              <p:cNvSpPr>
                <a:spLocks noChangeShapeType="1"/>
              </p:cNvSpPr>
              <p:nvPr/>
            </p:nvSpPr>
            <p:spPr bwMode="auto">
              <a:xfrm rot="2845356">
                <a:off x="6427" y="10158"/>
                <a:ext cx="0" cy="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Line 113"/>
              <p:cNvSpPr>
                <a:spLocks noChangeShapeType="1"/>
              </p:cNvSpPr>
              <p:nvPr/>
            </p:nvSpPr>
            <p:spPr bwMode="auto">
              <a:xfrm rot="2845356">
                <a:off x="6488" y="10242"/>
                <a:ext cx="164" cy="1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Line 112"/>
              <p:cNvSpPr>
                <a:spLocks noChangeShapeType="1"/>
              </p:cNvSpPr>
              <p:nvPr/>
            </p:nvSpPr>
            <p:spPr bwMode="auto">
              <a:xfrm rot="2845356" flipH="1">
                <a:off x="6400" y="10169"/>
                <a:ext cx="132" cy="1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Line 111"/>
              <p:cNvSpPr>
                <a:spLocks noChangeShapeType="1"/>
              </p:cNvSpPr>
              <p:nvPr/>
            </p:nvSpPr>
            <p:spPr bwMode="auto">
              <a:xfrm rot="2845356" flipH="1">
                <a:off x="6299" y="10252"/>
                <a:ext cx="132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Line 110"/>
              <p:cNvSpPr>
                <a:spLocks noChangeShapeType="1"/>
              </p:cNvSpPr>
              <p:nvPr/>
            </p:nvSpPr>
            <p:spPr bwMode="auto">
              <a:xfrm rot="2845356">
                <a:off x="6396" y="10307"/>
                <a:ext cx="165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Line 109"/>
              <p:cNvSpPr>
                <a:spLocks noChangeShapeType="1"/>
              </p:cNvSpPr>
              <p:nvPr/>
            </p:nvSpPr>
            <p:spPr bwMode="auto">
              <a:xfrm rot="2845356" flipH="1">
                <a:off x="6254" y="10380"/>
                <a:ext cx="66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Line 108"/>
              <p:cNvSpPr>
                <a:spLocks noChangeShapeType="1"/>
              </p:cNvSpPr>
              <p:nvPr/>
            </p:nvSpPr>
            <p:spPr bwMode="auto">
              <a:xfrm rot="2845356">
                <a:off x="6295" y="10417"/>
                <a:ext cx="65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 rot="2845356">
                <a:off x="6578" y="10175"/>
                <a:ext cx="132" cy="36"/>
              </a:xfrm>
              <a:custGeom>
                <a:avLst/>
                <a:gdLst>
                  <a:gd name="T0" fmla="*/ 0 w 228"/>
                  <a:gd name="T1" fmla="*/ 45 h 84"/>
                  <a:gd name="T2" fmla="*/ 171 w 228"/>
                  <a:gd name="T3" fmla="*/ 6 h 84"/>
                  <a:gd name="T4" fmla="*/ 228 w 228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8" h="84">
                    <a:moveTo>
                      <a:pt x="0" y="45"/>
                    </a:moveTo>
                    <a:cubicBezTo>
                      <a:pt x="66" y="22"/>
                      <a:pt x="133" y="0"/>
                      <a:pt x="171" y="6"/>
                    </a:cubicBezTo>
                    <a:cubicBezTo>
                      <a:pt x="209" y="12"/>
                      <a:pt x="219" y="71"/>
                      <a:pt x="228" y="84"/>
                    </a:cubicBezTo>
                  </a:path>
                </a:pathLst>
              </a:custGeom>
              <a:gradFill rotWithShape="0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28627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Oval 106"/>
              <p:cNvSpPr>
                <a:spLocks noChangeArrowheads="1"/>
              </p:cNvSpPr>
              <p:nvPr/>
            </p:nvSpPr>
            <p:spPr bwMode="auto">
              <a:xfrm rot="-43450444">
                <a:off x="6483" y="1107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Oval 105"/>
              <p:cNvSpPr>
                <a:spLocks noChangeArrowheads="1"/>
              </p:cNvSpPr>
              <p:nvPr/>
            </p:nvSpPr>
            <p:spPr bwMode="auto">
              <a:xfrm rot="-23790150">
                <a:off x="7228" y="11188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Oval 104"/>
              <p:cNvSpPr>
                <a:spLocks noChangeArrowheads="1"/>
              </p:cNvSpPr>
              <p:nvPr/>
            </p:nvSpPr>
            <p:spPr bwMode="auto">
              <a:xfrm rot="-23790150">
                <a:off x="7364" y="11233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Oval 103"/>
              <p:cNvSpPr>
                <a:spLocks noChangeArrowheads="1"/>
              </p:cNvSpPr>
              <p:nvPr/>
            </p:nvSpPr>
            <p:spPr bwMode="auto">
              <a:xfrm rot="-23790150">
                <a:off x="7526" y="1125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Oval 102"/>
              <p:cNvSpPr>
                <a:spLocks noChangeArrowheads="1"/>
              </p:cNvSpPr>
              <p:nvPr/>
            </p:nvSpPr>
            <p:spPr bwMode="auto">
              <a:xfrm rot="-18390150">
                <a:off x="6991" y="11523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Oval 101"/>
              <p:cNvSpPr>
                <a:spLocks noChangeArrowheads="1"/>
              </p:cNvSpPr>
              <p:nvPr/>
            </p:nvSpPr>
            <p:spPr bwMode="auto">
              <a:xfrm rot="-18390150">
                <a:off x="6950" y="11699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Oval 100"/>
              <p:cNvSpPr>
                <a:spLocks noChangeArrowheads="1"/>
              </p:cNvSpPr>
              <p:nvPr/>
            </p:nvSpPr>
            <p:spPr bwMode="auto">
              <a:xfrm rot="-23790150">
                <a:off x="6919" y="11102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Oval 99"/>
              <p:cNvSpPr>
                <a:spLocks noChangeArrowheads="1"/>
              </p:cNvSpPr>
              <p:nvPr/>
            </p:nvSpPr>
            <p:spPr bwMode="auto">
              <a:xfrm rot="-23790150">
                <a:off x="7000" y="11211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Oval 98"/>
              <p:cNvSpPr>
                <a:spLocks noChangeArrowheads="1"/>
              </p:cNvSpPr>
              <p:nvPr/>
            </p:nvSpPr>
            <p:spPr bwMode="auto">
              <a:xfrm rot="-23790150">
                <a:off x="7066" y="11308"/>
                <a:ext cx="197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Oval 97"/>
              <p:cNvSpPr>
                <a:spLocks noChangeArrowheads="1"/>
              </p:cNvSpPr>
              <p:nvPr/>
            </p:nvSpPr>
            <p:spPr bwMode="auto">
              <a:xfrm rot="-23790150">
                <a:off x="7158" y="11434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Oval 96"/>
              <p:cNvSpPr>
                <a:spLocks noChangeArrowheads="1"/>
              </p:cNvSpPr>
              <p:nvPr/>
            </p:nvSpPr>
            <p:spPr bwMode="auto">
              <a:xfrm rot="-23790150">
                <a:off x="7256" y="1155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Oval 95"/>
              <p:cNvSpPr>
                <a:spLocks noChangeArrowheads="1"/>
              </p:cNvSpPr>
              <p:nvPr/>
            </p:nvSpPr>
            <p:spPr bwMode="auto">
              <a:xfrm rot="-22200187">
                <a:off x="6915" y="11873"/>
                <a:ext cx="262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Oval 94"/>
              <p:cNvSpPr>
                <a:spLocks noChangeArrowheads="1"/>
              </p:cNvSpPr>
              <p:nvPr/>
            </p:nvSpPr>
            <p:spPr bwMode="auto">
              <a:xfrm rot="-25605723">
                <a:off x="7658" y="11285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Oval 93"/>
              <p:cNvSpPr>
                <a:spLocks noChangeArrowheads="1"/>
              </p:cNvSpPr>
              <p:nvPr/>
            </p:nvSpPr>
            <p:spPr bwMode="auto">
              <a:xfrm rot="-23790150">
                <a:off x="7839" y="11331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Oval 92"/>
              <p:cNvSpPr>
                <a:spLocks noChangeArrowheads="1"/>
              </p:cNvSpPr>
              <p:nvPr/>
            </p:nvSpPr>
            <p:spPr bwMode="auto">
              <a:xfrm rot="-23790150">
                <a:off x="6986" y="11392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Oval 91"/>
              <p:cNvSpPr>
                <a:spLocks noChangeArrowheads="1"/>
              </p:cNvSpPr>
              <p:nvPr/>
            </p:nvSpPr>
            <p:spPr bwMode="auto">
              <a:xfrm rot="-23790150">
                <a:off x="7344" y="11684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Oval 90"/>
              <p:cNvSpPr>
                <a:spLocks noChangeArrowheads="1"/>
              </p:cNvSpPr>
              <p:nvPr/>
            </p:nvSpPr>
            <p:spPr bwMode="auto">
              <a:xfrm rot="-23790150">
                <a:off x="7088" y="1114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Oval 89"/>
              <p:cNvSpPr>
                <a:spLocks noChangeArrowheads="1"/>
              </p:cNvSpPr>
              <p:nvPr/>
            </p:nvSpPr>
            <p:spPr bwMode="auto">
              <a:xfrm rot="-23790150">
                <a:off x="7408" y="11809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Oval 88"/>
              <p:cNvSpPr>
                <a:spLocks noChangeArrowheads="1"/>
              </p:cNvSpPr>
              <p:nvPr/>
            </p:nvSpPr>
            <p:spPr bwMode="auto">
              <a:xfrm rot="-23790150">
                <a:off x="7520" y="11955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Oval 87"/>
              <p:cNvSpPr>
                <a:spLocks noChangeArrowheads="1"/>
              </p:cNvSpPr>
              <p:nvPr/>
            </p:nvSpPr>
            <p:spPr bwMode="auto">
              <a:xfrm rot="-64838350">
                <a:off x="7039" y="12031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Oval 86"/>
              <p:cNvSpPr>
                <a:spLocks noChangeArrowheads="1"/>
              </p:cNvSpPr>
              <p:nvPr/>
            </p:nvSpPr>
            <p:spPr bwMode="auto">
              <a:xfrm rot="-39208759">
                <a:off x="5922" y="11542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Oval 85"/>
              <p:cNvSpPr>
                <a:spLocks noChangeArrowheads="1"/>
              </p:cNvSpPr>
              <p:nvPr/>
            </p:nvSpPr>
            <p:spPr bwMode="auto">
              <a:xfrm rot="-39208759">
                <a:off x="5847" y="11664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Oval 84"/>
              <p:cNvSpPr>
                <a:spLocks noChangeArrowheads="1"/>
              </p:cNvSpPr>
              <p:nvPr/>
            </p:nvSpPr>
            <p:spPr bwMode="auto">
              <a:xfrm rot="-39208759">
                <a:off x="5785" y="1181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Oval 83"/>
              <p:cNvSpPr>
                <a:spLocks noChangeArrowheads="1"/>
              </p:cNvSpPr>
              <p:nvPr/>
            </p:nvSpPr>
            <p:spPr bwMode="auto">
              <a:xfrm rot="-33808759">
                <a:off x="5657" y="11185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Oval 82"/>
              <p:cNvSpPr>
                <a:spLocks noChangeArrowheads="1"/>
              </p:cNvSpPr>
              <p:nvPr/>
            </p:nvSpPr>
            <p:spPr bwMode="auto">
              <a:xfrm rot="-33808759">
                <a:off x="5495" y="11106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Oval 81"/>
              <p:cNvSpPr>
                <a:spLocks noChangeArrowheads="1"/>
              </p:cNvSpPr>
              <p:nvPr/>
            </p:nvSpPr>
            <p:spPr bwMode="auto">
              <a:xfrm rot="-39208759">
                <a:off x="6075" y="11260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Oval 80"/>
              <p:cNvSpPr>
                <a:spLocks noChangeArrowheads="1"/>
              </p:cNvSpPr>
              <p:nvPr/>
            </p:nvSpPr>
            <p:spPr bwMode="auto">
              <a:xfrm rot="-39208759">
                <a:off x="5950" y="11314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Oval 79"/>
              <p:cNvSpPr>
                <a:spLocks noChangeArrowheads="1"/>
              </p:cNvSpPr>
              <p:nvPr/>
            </p:nvSpPr>
            <p:spPr bwMode="auto">
              <a:xfrm rot="-39208759">
                <a:off x="5841" y="11356"/>
                <a:ext cx="197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Oval 78"/>
              <p:cNvSpPr>
                <a:spLocks noChangeArrowheads="1"/>
              </p:cNvSpPr>
              <p:nvPr/>
            </p:nvSpPr>
            <p:spPr bwMode="auto">
              <a:xfrm rot="-39208759">
                <a:off x="5698" y="11418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Oval 77"/>
              <p:cNvSpPr>
                <a:spLocks noChangeArrowheads="1"/>
              </p:cNvSpPr>
              <p:nvPr/>
            </p:nvSpPr>
            <p:spPr bwMode="auto">
              <a:xfrm rot="-39208759">
                <a:off x="5557" y="1148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Oval 76"/>
              <p:cNvSpPr>
                <a:spLocks noChangeArrowheads="1"/>
              </p:cNvSpPr>
              <p:nvPr/>
            </p:nvSpPr>
            <p:spPr bwMode="auto">
              <a:xfrm rot="-37618795">
                <a:off x="5277" y="11103"/>
                <a:ext cx="262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Oval 75"/>
              <p:cNvSpPr>
                <a:spLocks noChangeArrowheads="1"/>
              </p:cNvSpPr>
              <p:nvPr/>
            </p:nvSpPr>
            <p:spPr bwMode="auto">
              <a:xfrm rot="-41024333">
                <a:off x="5681" y="11960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Oval 74"/>
              <p:cNvSpPr>
                <a:spLocks noChangeArrowheads="1"/>
              </p:cNvSpPr>
              <p:nvPr/>
            </p:nvSpPr>
            <p:spPr bwMode="auto">
              <a:xfrm rot="-39208759">
                <a:off x="5699" y="12109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Oval 73"/>
              <p:cNvSpPr>
                <a:spLocks noChangeArrowheads="1"/>
              </p:cNvSpPr>
              <p:nvPr/>
            </p:nvSpPr>
            <p:spPr bwMode="auto">
              <a:xfrm rot="3991241">
                <a:off x="5777" y="11250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Oval 72"/>
              <p:cNvSpPr>
                <a:spLocks noChangeArrowheads="1"/>
              </p:cNvSpPr>
              <p:nvPr/>
            </p:nvSpPr>
            <p:spPr bwMode="auto">
              <a:xfrm rot="-39208759">
                <a:off x="5412" y="11543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Oval 71"/>
              <p:cNvSpPr>
                <a:spLocks noChangeArrowheads="1"/>
              </p:cNvSpPr>
              <p:nvPr/>
            </p:nvSpPr>
            <p:spPr bwMode="auto">
              <a:xfrm rot="-39208759">
                <a:off x="5994" y="11415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Oval 70"/>
              <p:cNvSpPr>
                <a:spLocks noChangeArrowheads="1"/>
              </p:cNvSpPr>
              <p:nvPr/>
            </p:nvSpPr>
            <p:spPr bwMode="auto">
              <a:xfrm rot="-39208759">
                <a:off x="5227" y="11598"/>
                <a:ext cx="263" cy="153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Oval 69"/>
              <p:cNvSpPr>
                <a:spLocks noChangeArrowheads="1"/>
              </p:cNvSpPr>
              <p:nvPr/>
            </p:nvSpPr>
            <p:spPr bwMode="auto">
              <a:xfrm rot="-39208759">
                <a:off x="5163" y="11659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Oval 68"/>
              <p:cNvSpPr>
                <a:spLocks noChangeArrowheads="1"/>
              </p:cNvSpPr>
              <p:nvPr/>
            </p:nvSpPr>
            <p:spPr bwMode="auto">
              <a:xfrm rot="-80256958">
                <a:off x="5197" y="11173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8394" y="13658"/>
              <a:ext cx="1795" cy="2710"/>
              <a:chOff x="8675" y="10289"/>
              <a:chExt cx="1795" cy="2710"/>
            </a:xfrm>
          </p:grpSpPr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9627" y="11413"/>
                <a:ext cx="473" cy="346"/>
                <a:chOff x="3521" y="8636"/>
                <a:chExt cx="822" cy="792"/>
              </a:xfrm>
            </p:grpSpPr>
            <p:sp>
              <p:nvSpPr>
                <p:cNvPr id="69" name="Oval 66"/>
                <p:cNvSpPr>
                  <a:spLocks noChangeArrowheads="1"/>
                </p:cNvSpPr>
                <p:nvPr/>
              </p:nvSpPr>
              <p:spPr bwMode="auto">
                <a:xfrm>
                  <a:off x="3521" y="863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Oval 65"/>
                <p:cNvSpPr>
                  <a:spLocks noChangeArrowheads="1"/>
                </p:cNvSpPr>
                <p:nvPr/>
              </p:nvSpPr>
              <p:spPr bwMode="auto">
                <a:xfrm>
                  <a:off x="3761" y="887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Oval 64"/>
                <p:cNvSpPr>
                  <a:spLocks noChangeArrowheads="1"/>
                </p:cNvSpPr>
                <p:nvPr/>
              </p:nvSpPr>
              <p:spPr bwMode="auto">
                <a:xfrm>
                  <a:off x="4001" y="911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9" name="Oval 62"/>
              <p:cNvSpPr>
                <a:spLocks noChangeArrowheads="1"/>
              </p:cNvSpPr>
              <p:nvPr/>
            </p:nvSpPr>
            <p:spPr bwMode="auto">
              <a:xfrm>
                <a:off x="9627" y="11021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Oval 61"/>
              <p:cNvSpPr>
                <a:spLocks noChangeArrowheads="1"/>
              </p:cNvSpPr>
              <p:nvPr/>
            </p:nvSpPr>
            <p:spPr bwMode="auto">
              <a:xfrm>
                <a:off x="9765" y="1112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Oval 60"/>
              <p:cNvSpPr>
                <a:spLocks noChangeArrowheads="1"/>
              </p:cNvSpPr>
              <p:nvPr/>
            </p:nvSpPr>
            <p:spPr bwMode="auto">
              <a:xfrm>
                <a:off x="9903" y="11231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9659" y="12264"/>
                <a:ext cx="474" cy="346"/>
                <a:chOff x="3521" y="8636"/>
                <a:chExt cx="822" cy="792"/>
              </a:xfrm>
            </p:grpSpPr>
            <p:sp>
              <p:nvSpPr>
                <p:cNvPr id="66" name="Oval 59"/>
                <p:cNvSpPr>
                  <a:spLocks noChangeArrowheads="1"/>
                </p:cNvSpPr>
                <p:nvPr/>
              </p:nvSpPr>
              <p:spPr bwMode="auto">
                <a:xfrm>
                  <a:off x="3521" y="863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7" name="Oval 58"/>
                <p:cNvSpPr>
                  <a:spLocks noChangeArrowheads="1"/>
                </p:cNvSpPr>
                <p:nvPr/>
              </p:nvSpPr>
              <p:spPr bwMode="auto">
                <a:xfrm>
                  <a:off x="3761" y="887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Oval 57"/>
                <p:cNvSpPr>
                  <a:spLocks noChangeArrowheads="1"/>
                </p:cNvSpPr>
                <p:nvPr/>
              </p:nvSpPr>
              <p:spPr bwMode="auto">
                <a:xfrm>
                  <a:off x="4001" y="911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 rot="5400000">
                <a:off x="9018" y="11501"/>
                <a:ext cx="359" cy="456"/>
                <a:chOff x="3521" y="8636"/>
                <a:chExt cx="822" cy="792"/>
              </a:xfrm>
            </p:grpSpPr>
            <p:sp>
              <p:nvSpPr>
                <p:cNvPr id="63" name="Oval 55"/>
                <p:cNvSpPr>
                  <a:spLocks noChangeArrowheads="1"/>
                </p:cNvSpPr>
                <p:nvPr/>
              </p:nvSpPr>
              <p:spPr bwMode="auto">
                <a:xfrm>
                  <a:off x="3521" y="863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Oval 54"/>
                <p:cNvSpPr>
                  <a:spLocks noChangeArrowheads="1"/>
                </p:cNvSpPr>
                <p:nvPr/>
              </p:nvSpPr>
              <p:spPr bwMode="auto">
                <a:xfrm>
                  <a:off x="3761" y="887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5" name="Oval 53"/>
                <p:cNvSpPr>
                  <a:spLocks noChangeArrowheads="1"/>
                </p:cNvSpPr>
                <p:nvPr/>
              </p:nvSpPr>
              <p:spPr bwMode="auto">
                <a:xfrm>
                  <a:off x="4001" y="911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4" name="Oval 51"/>
              <p:cNvSpPr>
                <a:spLocks noChangeArrowheads="1"/>
              </p:cNvSpPr>
              <p:nvPr/>
            </p:nvSpPr>
            <p:spPr bwMode="auto">
              <a:xfrm rot="5400000">
                <a:off x="9229" y="11006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Oval 50"/>
              <p:cNvSpPr>
                <a:spLocks noChangeArrowheads="1"/>
              </p:cNvSpPr>
              <p:nvPr/>
            </p:nvSpPr>
            <p:spPr bwMode="auto">
              <a:xfrm rot="5400000">
                <a:off x="9091" y="11111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Oval 49"/>
              <p:cNvSpPr>
                <a:spLocks noChangeArrowheads="1"/>
              </p:cNvSpPr>
              <p:nvPr/>
            </p:nvSpPr>
            <p:spPr bwMode="auto">
              <a:xfrm rot="5400000">
                <a:off x="8953" y="11216"/>
                <a:ext cx="149" cy="179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7" name="Group 45"/>
              <p:cNvGrpSpPr>
                <a:grpSpLocks/>
              </p:cNvGrpSpPr>
              <p:nvPr/>
            </p:nvGrpSpPr>
            <p:grpSpPr bwMode="auto">
              <a:xfrm rot="5400000">
                <a:off x="9051" y="12080"/>
                <a:ext cx="359" cy="456"/>
                <a:chOff x="3521" y="8636"/>
                <a:chExt cx="822" cy="792"/>
              </a:xfrm>
            </p:grpSpPr>
            <p:sp>
              <p:nvSpPr>
                <p:cNvPr id="60" name="Oval 48"/>
                <p:cNvSpPr>
                  <a:spLocks noChangeArrowheads="1"/>
                </p:cNvSpPr>
                <p:nvPr/>
              </p:nvSpPr>
              <p:spPr bwMode="auto">
                <a:xfrm>
                  <a:off x="3521" y="863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Oval 47"/>
                <p:cNvSpPr>
                  <a:spLocks noChangeArrowheads="1"/>
                </p:cNvSpPr>
                <p:nvPr/>
              </p:nvSpPr>
              <p:spPr bwMode="auto">
                <a:xfrm>
                  <a:off x="3761" y="887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Oval 46"/>
                <p:cNvSpPr>
                  <a:spLocks noChangeArrowheads="1"/>
                </p:cNvSpPr>
                <p:nvPr/>
              </p:nvSpPr>
              <p:spPr bwMode="auto">
                <a:xfrm>
                  <a:off x="4001" y="9116"/>
                  <a:ext cx="342" cy="3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000">
                        <a:gamma/>
                        <a:tint val="57255"/>
                        <a:invGamma/>
                      </a:srgbClr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8" name="Oval 44"/>
              <p:cNvSpPr>
                <a:spLocks noChangeArrowheads="1"/>
              </p:cNvSpPr>
              <p:nvPr/>
            </p:nvSpPr>
            <p:spPr bwMode="auto">
              <a:xfrm>
                <a:off x="9430" y="1074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Oval 43"/>
              <p:cNvSpPr>
                <a:spLocks noChangeArrowheads="1"/>
              </p:cNvSpPr>
              <p:nvPr/>
            </p:nvSpPr>
            <p:spPr bwMode="auto">
              <a:xfrm>
                <a:off x="9430" y="10902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Oval 42"/>
              <p:cNvSpPr>
                <a:spLocks noChangeArrowheads="1"/>
              </p:cNvSpPr>
              <p:nvPr/>
            </p:nvSpPr>
            <p:spPr bwMode="auto">
              <a:xfrm>
                <a:off x="9430" y="11055"/>
                <a:ext cx="197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Oval 41"/>
              <p:cNvSpPr>
                <a:spLocks noChangeArrowheads="1"/>
              </p:cNvSpPr>
              <p:nvPr/>
            </p:nvSpPr>
            <p:spPr bwMode="auto">
              <a:xfrm>
                <a:off x="9430" y="1122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auto">
              <a:xfrm>
                <a:off x="9430" y="1139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Oval 39"/>
              <p:cNvSpPr>
                <a:spLocks noChangeArrowheads="1"/>
              </p:cNvSpPr>
              <p:nvPr/>
            </p:nvSpPr>
            <p:spPr bwMode="auto">
              <a:xfrm>
                <a:off x="9430" y="1154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Oval 38"/>
              <p:cNvSpPr>
                <a:spLocks noChangeArrowheads="1"/>
              </p:cNvSpPr>
              <p:nvPr/>
            </p:nvSpPr>
            <p:spPr bwMode="auto">
              <a:xfrm>
                <a:off x="9430" y="11702"/>
                <a:ext cx="197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Oval 37"/>
              <p:cNvSpPr>
                <a:spLocks noChangeArrowheads="1"/>
              </p:cNvSpPr>
              <p:nvPr/>
            </p:nvSpPr>
            <p:spPr bwMode="auto">
              <a:xfrm>
                <a:off x="9430" y="11856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Oval 36"/>
              <p:cNvSpPr>
                <a:spLocks noChangeArrowheads="1"/>
              </p:cNvSpPr>
              <p:nvPr/>
            </p:nvSpPr>
            <p:spPr bwMode="auto">
              <a:xfrm>
                <a:off x="9430" y="12009"/>
                <a:ext cx="197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auto">
              <a:xfrm>
                <a:off x="9463" y="12162"/>
                <a:ext cx="196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Oval 34"/>
              <p:cNvSpPr>
                <a:spLocks noChangeArrowheads="1"/>
              </p:cNvSpPr>
              <p:nvPr/>
            </p:nvSpPr>
            <p:spPr bwMode="auto">
              <a:xfrm>
                <a:off x="9463" y="12315"/>
                <a:ext cx="196" cy="137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>
                <a:off x="9463" y="12469"/>
                <a:ext cx="196" cy="136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0" name="Group 22"/>
              <p:cNvGrpSpPr>
                <a:grpSpLocks/>
              </p:cNvGrpSpPr>
              <p:nvPr/>
            </p:nvGrpSpPr>
            <p:grpSpPr bwMode="auto">
              <a:xfrm rot="1256400">
                <a:off x="8903" y="10289"/>
                <a:ext cx="659" cy="923"/>
                <a:chOff x="5924" y="6857"/>
                <a:chExt cx="1145" cy="2113"/>
              </a:xfrm>
            </p:grpSpPr>
            <p:sp>
              <p:nvSpPr>
                <p:cNvPr id="50" name="Freeform 32"/>
                <p:cNvSpPr>
                  <a:spLocks/>
                </p:cNvSpPr>
                <p:nvPr/>
              </p:nvSpPr>
              <p:spPr bwMode="auto">
                <a:xfrm rot="1601050">
                  <a:off x="6489" y="6857"/>
                  <a:ext cx="580" cy="922"/>
                </a:xfrm>
                <a:custGeom>
                  <a:avLst/>
                  <a:gdLst>
                    <a:gd name="T0" fmla="*/ 0 w 750"/>
                    <a:gd name="T1" fmla="*/ 175 h 961"/>
                    <a:gd name="T2" fmla="*/ 342 w 750"/>
                    <a:gd name="T3" fmla="*/ 19 h 961"/>
                    <a:gd name="T4" fmla="*/ 513 w 750"/>
                    <a:gd name="T5" fmla="*/ 58 h 961"/>
                    <a:gd name="T6" fmla="*/ 513 w 750"/>
                    <a:gd name="T7" fmla="*/ 370 h 961"/>
                    <a:gd name="T8" fmla="*/ 513 w 750"/>
                    <a:gd name="T9" fmla="*/ 682 h 961"/>
                    <a:gd name="T10" fmla="*/ 513 w 750"/>
                    <a:gd name="T11" fmla="*/ 838 h 961"/>
                    <a:gd name="T12" fmla="*/ 627 w 750"/>
                    <a:gd name="T13" fmla="*/ 955 h 961"/>
                    <a:gd name="T14" fmla="*/ 741 w 750"/>
                    <a:gd name="T15" fmla="*/ 877 h 961"/>
                    <a:gd name="T16" fmla="*/ 684 w 750"/>
                    <a:gd name="T17" fmla="*/ 760 h 961"/>
                    <a:gd name="T18" fmla="*/ 570 w 750"/>
                    <a:gd name="T19" fmla="*/ 799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50" h="961">
                      <a:moveTo>
                        <a:pt x="0" y="175"/>
                      </a:moveTo>
                      <a:cubicBezTo>
                        <a:pt x="128" y="106"/>
                        <a:pt x="257" y="38"/>
                        <a:pt x="342" y="19"/>
                      </a:cubicBezTo>
                      <a:cubicBezTo>
                        <a:pt x="427" y="0"/>
                        <a:pt x="485" y="0"/>
                        <a:pt x="513" y="58"/>
                      </a:cubicBezTo>
                      <a:cubicBezTo>
                        <a:pt x="541" y="116"/>
                        <a:pt x="513" y="266"/>
                        <a:pt x="513" y="370"/>
                      </a:cubicBezTo>
                      <a:cubicBezTo>
                        <a:pt x="513" y="474"/>
                        <a:pt x="513" y="604"/>
                        <a:pt x="513" y="682"/>
                      </a:cubicBezTo>
                      <a:cubicBezTo>
                        <a:pt x="513" y="760"/>
                        <a:pt x="494" y="792"/>
                        <a:pt x="513" y="838"/>
                      </a:cubicBezTo>
                      <a:cubicBezTo>
                        <a:pt x="532" y="884"/>
                        <a:pt x="589" y="949"/>
                        <a:pt x="627" y="955"/>
                      </a:cubicBezTo>
                      <a:cubicBezTo>
                        <a:pt x="665" y="961"/>
                        <a:pt x="732" y="909"/>
                        <a:pt x="741" y="877"/>
                      </a:cubicBezTo>
                      <a:cubicBezTo>
                        <a:pt x="750" y="845"/>
                        <a:pt x="713" y="773"/>
                        <a:pt x="684" y="760"/>
                      </a:cubicBezTo>
                      <a:cubicBezTo>
                        <a:pt x="655" y="747"/>
                        <a:pt x="589" y="799"/>
                        <a:pt x="570" y="79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008000"/>
                          </a:gs>
                          <a:gs pos="100000">
                            <a:srgbClr val="008000">
                              <a:gamma/>
                              <a:shade val="28627"/>
                              <a:invGamma/>
                            </a:srgbClr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AutoShape 31"/>
                <p:cNvSpPr>
                  <a:spLocks noChangeArrowheads="1"/>
                </p:cNvSpPr>
                <p:nvPr/>
              </p:nvSpPr>
              <p:spPr bwMode="auto">
                <a:xfrm rot="1998873">
                  <a:off x="5924" y="7681"/>
                  <a:ext cx="917" cy="1289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28627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Line 30"/>
                <p:cNvSpPr>
                  <a:spLocks noChangeShapeType="1"/>
                </p:cNvSpPr>
                <p:nvPr/>
              </p:nvSpPr>
              <p:spPr bwMode="auto">
                <a:xfrm rot="1998873">
                  <a:off x="6436" y="7815"/>
                  <a:ext cx="1" cy="8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Line 29"/>
                <p:cNvSpPr>
                  <a:spLocks noChangeShapeType="1"/>
                </p:cNvSpPr>
                <p:nvPr/>
              </p:nvSpPr>
              <p:spPr bwMode="auto">
                <a:xfrm rot="1998873">
                  <a:off x="6530" y="7928"/>
                  <a:ext cx="286" cy="4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Line 28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344" y="7825"/>
                  <a:ext cx="229" cy="3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Line 27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209" y="8066"/>
                  <a:ext cx="229" cy="3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Line 26"/>
                <p:cNvSpPr>
                  <a:spLocks noChangeShapeType="1"/>
                </p:cNvSpPr>
                <p:nvPr/>
              </p:nvSpPr>
              <p:spPr bwMode="auto">
                <a:xfrm rot="1998873">
                  <a:off x="6402" y="8124"/>
                  <a:ext cx="286" cy="4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Line 25"/>
                <p:cNvSpPr>
                  <a:spLocks noChangeShapeType="1"/>
                </p:cNvSpPr>
                <p:nvPr/>
              </p:nvSpPr>
              <p:spPr bwMode="auto">
                <a:xfrm rot="1998873" flipH="1">
                  <a:off x="6169" y="8398"/>
                  <a:ext cx="115" cy="1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Line 24"/>
                <p:cNvSpPr>
                  <a:spLocks noChangeShapeType="1"/>
                </p:cNvSpPr>
                <p:nvPr/>
              </p:nvSpPr>
              <p:spPr bwMode="auto">
                <a:xfrm rot="1998873">
                  <a:off x="6255" y="8457"/>
                  <a:ext cx="114" cy="1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Freeform 23"/>
                <p:cNvSpPr>
                  <a:spLocks/>
                </p:cNvSpPr>
                <p:nvPr/>
              </p:nvSpPr>
              <p:spPr bwMode="auto">
                <a:xfrm rot="1998873">
                  <a:off x="6623" y="7742"/>
                  <a:ext cx="229" cy="83"/>
                </a:xfrm>
                <a:custGeom>
                  <a:avLst/>
                  <a:gdLst>
                    <a:gd name="T0" fmla="*/ 0 w 228"/>
                    <a:gd name="T1" fmla="*/ 45 h 84"/>
                    <a:gd name="T2" fmla="*/ 171 w 228"/>
                    <a:gd name="T3" fmla="*/ 6 h 84"/>
                    <a:gd name="T4" fmla="*/ 228 w 228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8" h="84">
                      <a:moveTo>
                        <a:pt x="0" y="45"/>
                      </a:moveTo>
                      <a:cubicBezTo>
                        <a:pt x="66" y="22"/>
                        <a:pt x="133" y="0"/>
                        <a:pt x="171" y="6"/>
                      </a:cubicBezTo>
                      <a:cubicBezTo>
                        <a:pt x="209" y="12"/>
                        <a:pt x="219" y="71"/>
                        <a:pt x="228" y="8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28627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19"/>
              <p:cNvGrpSpPr>
                <a:grpSpLocks/>
              </p:cNvGrpSpPr>
              <p:nvPr/>
            </p:nvGrpSpPr>
            <p:grpSpPr bwMode="auto">
              <a:xfrm>
                <a:off x="8732" y="12473"/>
                <a:ext cx="399" cy="283"/>
                <a:chOff x="8732" y="12473"/>
                <a:chExt cx="399" cy="283"/>
              </a:xfrm>
            </p:grpSpPr>
            <p:sp>
              <p:nvSpPr>
                <p:cNvPr id="48" name="Oval 21"/>
                <p:cNvSpPr>
                  <a:spLocks noChangeArrowheads="1"/>
                </p:cNvSpPr>
                <p:nvPr/>
              </p:nvSpPr>
              <p:spPr bwMode="auto">
                <a:xfrm rot="1614934">
                  <a:off x="8732" y="12668"/>
                  <a:ext cx="147" cy="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33">
                        <a:gamma/>
                        <a:tint val="57255"/>
                        <a:invGamma/>
                      </a:srgbClr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Oval 20"/>
                <p:cNvSpPr>
                  <a:spLocks noChangeArrowheads="1"/>
                </p:cNvSpPr>
                <p:nvPr/>
              </p:nvSpPr>
              <p:spPr bwMode="auto">
                <a:xfrm rot="1251579">
                  <a:off x="8789" y="12473"/>
                  <a:ext cx="342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2" name="Oval 18"/>
              <p:cNvSpPr>
                <a:spLocks noChangeArrowheads="1"/>
              </p:cNvSpPr>
              <p:nvPr/>
            </p:nvSpPr>
            <p:spPr bwMode="auto">
              <a:xfrm rot="1614934">
                <a:off x="8675" y="11615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Oval 17"/>
              <p:cNvSpPr>
                <a:spLocks noChangeArrowheads="1"/>
              </p:cNvSpPr>
              <p:nvPr/>
            </p:nvSpPr>
            <p:spPr bwMode="auto">
              <a:xfrm rot="1251579">
                <a:off x="8675" y="11342"/>
                <a:ext cx="342" cy="273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Oval 16"/>
              <p:cNvSpPr>
                <a:spLocks noChangeArrowheads="1"/>
              </p:cNvSpPr>
              <p:nvPr/>
            </p:nvSpPr>
            <p:spPr bwMode="auto">
              <a:xfrm rot="1614934">
                <a:off x="8675" y="12083"/>
                <a:ext cx="147" cy="88"/>
              </a:xfrm>
              <a:prstGeom prst="ellipse">
                <a:avLst/>
              </a:prstGeom>
              <a:gradFill rotWithShape="1">
                <a:gsLst>
                  <a:gs pos="0">
                    <a:srgbClr val="333333">
                      <a:gamma/>
                      <a:tint val="57255"/>
                      <a:invGamma/>
                    </a:srgbClr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 rot="1251579">
                <a:off x="8732" y="11849"/>
                <a:ext cx="342" cy="273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6" name="Group 12"/>
              <p:cNvGrpSpPr>
                <a:grpSpLocks/>
              </p:cNvGrpSpPr>
              <p:nvPr/>
            </p:nvGrpSpPr>
            <p:grpSpPr bwMode="auto">
              <a:xfrm rot="915307">
                <a:off x="10100" y="12521"/>
                <a:ext cx="370" cy="342"/>
                <a:chOff x="10958" y="11420"/>
                <a:chExt cx="370" cy="342"/>
              </a:xfrm>
            </p:grpSpPr>
            <p:sp>
              <p:nvSpPr>
                <p:cNvPr id="46" name="Oval 14"/>
                <p:cNvSpPr>
                  <a:spLocks noChangeArrowheads="1"/>
                </p:cNvSpPr>
                <p:nvPr/>
              </p:nvSpPr>
              <p:spPr bwMode="auto">
                <a:xfrm rot="18197091">
                  <a:off x="11210" y="11615"/>
                  <a:ext cx="147" cy="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33">
                        <a:gamma/>
                        <a:tint val="57255"/>
                        <a:invGamma/>
                      </a:srgbClr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auto">
                <a:xfrm rot="17833735">
                  <a:off x="10924" y="11454"/>
                  <a:ext cx="342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7" name="Group 9"/>
              <p:cNvGrpSpPr>
                <a:grpSpLocks/>
              </p:cNvGrpSpPr>
              <p:nvPr/>
            </p:nvGrpSpPr>
            <p:grpSpPr bwMode="auto">
              <a:xfrm rot="1152059">
                <a:off x="10100" y="11654"/>
                <a:ext cx="370" cy="342"/>
                <a:chOff x="10958" y="11420"/>
                <a:chExt cx="370" cy="342"/>
              </a:xfrm>
            </p:grpSpPr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auto">
                <a:xfrm rot="18197091">
                  <a:off x="11210" y="11615"/>
                  <a:ext cx="147" cy="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33">
                        <a:gamma/>
                        <a:tint val="57255"/>
                        <a:invGamma/>
                      </a:srgbClr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Oval 10"/>
                <p:cNvSpPr>
                  <a:spLocks noChangeArrowheads="1"/>
                </p:cNvSpPr>
                <p:nvPr/>
              </p:nvSpPr>
              <p:spPr bwMode="auto">
                <a:xfrm rot="17833735">
                  <a:off x="10924" y="11454"/>
                  <a:ext cx="342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 rot="1106097">
                <a:off x="10100" y="11264"/>
                <a:ext cx="370" cy="342"/>
                <a:chOff x="10958" y="11420"/>
                <a:chExt cx="370" cy="342"/>
              </a:xfrm>
            </p:grpSpPr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auto">
                <a:xfrm rot="18197091">
                  <a:off x="11210" y="11615"/>
                  <a:ext cx="147" cy="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33">
                        <a:gamma/>
                        <a:tint val="57255"/>
                        <a:invGamma/>
                      </a:srgbClr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Oval 7"/>
                <p:cNvSpPr>
                  <a:spLocks noChangeArrowheads="1"/>
                </p:cNvSpPr>
                <p:nvPr/>
              </p:nvSpPr>
              <p:spPr bwMode="auto">
                <a:xfrm rot="17833735">
                  <a:off x="10924" y="11454"/>
                  <a:ext cx="342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3"/>
              <p:cNvGrpSpPr>
                <a:grpSpLocks/>
              </p:cNvGrpSpPr>
              <p:nvPr/>
            </p:nvGrpSpPr>
            <p:grpSpPr bwMode="auto">
              <a:xfrm rot="3840816">
                <a:off x="9402" y="12643"/>
                <a:ext cx="370" cy="342"/>
                <a:chOff x="10958" y="11420"/>
                <a:chExt cx="370" cy="342"/>
              </a:xfrm>
            </p:grpSpPr>
            <p:sp>
              <p:nvSpPr>
                <p:cNvPr id="40" name="Oval 5"/>
                <p:cNvSpPr>
                  <a:spLocks noChangeArrowheads="1"/>
                </p:cNvSpPr>
                <p:nvPr/>
              </p:nvSpPr>
              <p:spPr bwMode="auto">
                <a:xfrm rot="18197091">
                  <a:off x="11210" y="11615"/>
                  <a:ext cx="147" cy="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33">
                        <a:gamma/>
                        <a:tint val="57255"/>
                        <a:invGamma/>
                      </a:srgbClr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Oval 4"/>
                <p:cNvSpPr>
                  <a:spLocks noChangeArrowheads="1"/>
                </p:cNvSpPr>
                <p:nvPr/>
              </p:nvSpPr>
              <p:spPr bwMode="auto">
                <a:xfrm rot="17833735">
                  <a:off x="10924" y="11454"/>
                  <a:ext cx="342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09" name="Rectangle 207"/>
          <p:cNvSpPr>
            <a:spLocks noChangeArrowheads="1"/>
          </p:cNvSpPr>
          <p:nvPr/>
        </p:nvSpPr>
        <p:spPr bwMode="auto">
          <a:xfrm>
            <a:off x="28892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92"/>
          <p:cNvSpPr>
            <a:spLocks noChangeArrowheads="1"/>
          </p:cNvSpPr>
          <p:nvPr/>
        </p:nvSpPr>
        <p:spPr bwMode="auto">
          <a:xfrm>
            <a:off x="554181" y="662833"/>
            <a:ext cx="79660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Закрепить первую (вспомогательную) бусину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0" name="Group 287"/>
          <p:cNvGrpSpPr>
            <a:grpSpLocks/>
          </p:cNvGrpSpPr>
          <p:nvPr/>
        </p:nvGrpSpPr>
        <p:grpSpPr bwMode="auto">
          <a:xfrm>
            <a:off x="1341581" y="1300452"/>
            <a:ext cx="615950" cy="768350"/>
            <a:chOff x="2266" y="8442"/>
            <a:chExt cx="969" cy="1209"/>
          </a:xfrm>
        </p:grpSpPr>
        <p:grpSp>
          <p:nvGrpSpPr>
            <p:cNvPr id="291" name="Group 289"/>
            <p:cNvGrpSpPr>
              <a:grpSpLocks/>
            </p:cNvGrpSpPr>
            <p:nvPr/>
          </p:nvGrpSpPr>
          <p:grpSpPr bwMode="auto">
            <a:xfrm>
              <a:off x="2394" y="8806"/>
              <a:ext cx="570" cy="546"/>
              <a:chOff x="2394" y="8806"/>
              <a:chExt cx="570" cy="546"/>
            </a:xfrm>
          </p:grpSpPr>
          <p:sp>
            <p:nvSpPr>
              <p:cNvPr id="293" name="Oval 291"/>
              <p:cNvSpPr>
                <a:spLocks noChangeArrowheads="1"/>
              </p:cNvSpPr>
              <p:nvPr/>
            </p:nvSpPr>
            <p:spPr bwMode="auto">
              <a:xfrm>
                <a:off x="2394" y="8806"/>
                <a:ext cx="570" cy="5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AutoShape 290"/>
              <p:cNvSpPr>
                <a:spLocks noChangeArrowheads="1"/>
              </p:cNvSpPr>
              <p:nvPr/>
            </p:nvSpPr>
            <p:spPr bwMode="auto">
              <a:xfrm>
                <a:off x="2610" y="8806"/>
                <a:ext cx="163" cy="546"/>
              </a:xfrm>
              <a:prstGeom prst="can">
                <a:avLst>
                  <a:gd name="adj" fmla="val 8374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92" name="Freeform 288"/>
            <p:cNvSpPr>
              <a:spLocks/>
            </p:cNvSpPr>
            <p:nvPr/>
          </p:nvSpPr>
          <p:spPr bwMode="auto">
            <a:xfrm>
              <a:off x="2266" y="8442"/>
              <a:ext cx="969" cy="1209"/>
            </a:xfrm>
            <a:custGeom>
              <a:avLst/>
              <a:gdLst>
                <a:gd name="T0" fmla="*/ 0 w 969"/>
                <a:gd name="T1" fmla="*/ 1183 h 1209"/>
                <a:gd name="T2" fmla="*/ 285 w 969"/>
                <a:gd name="T3" fmla="*/ 1183 h 1209"/>
                <a:gd name="T4" fmla="*/ 399 w 969"/>
                <a:gd name="T5" fmla="*/ 1027 h 1209"/>
                <a:gd name="T6" fmla="*/ 399 w 969"/>
                <a:gd name="T7" fmla="*/ 871 h 1209"/>
                <a:gd name="T8" fmla="*/ 399 w 969"/>
                <a:gd name="T9" fmla="*/ 598 h 1209"/>
                <a:gd name="T10" fmla="*/ 399 w 969"/>
                <a:gd name="T11" fmla="*/ 247 h 1209"/>
                <a:gd name="T12" fmla="*/ 600 w 969"/>
                <a:gd name="T13" fmla="*/ 198 h 1209"/>
                <a:gd name="T14" fmla="*/ 749 w 969"/>
                <a:gd name="T15" fmla="*/ 266 h 1209"/>
                <a:gd name="T16" fmla="*/ 798 w 969"/>
                <a:gd name="T17" fmla="*/ 442 h 1209"/>
                <a:gd name="T18" fmla="*/ 798 w 969"/>
                <a:gd name="T19" fmla="*/ 676 h 1209"/>
                <a:gd name="T20" fmla="*/ 741 w 969"/>
                <a:gd name="T21" fmla="*/ 1105 h 1209"/>
                <a:gd name="T22" fmla="*/ 570 w 969"/>
                <a:gd name="T23" fmla="*/ 1105 h 1209"/>
                <a:gd name="T24" fmla="*/ 456 w 969"/>
                <a:gd name="T25" fmla="*/ 949 h 1209"/>
                <a:gd name="T26" fmla="*/ 456 w 969"/>
                <a:gd name="T27" fmla="*/ 832 h 1209"/>
                <a:gd name="T28" fmla="*/ 456 w 969"/>
                <a:gd name="T29" fmla="*/ 481 h 1209"/>
                <a:gd name="T30" fmla="*/ 456 w 969"/>
                <a:gd name="T31" fmla="*/ 52 h 1209"/>
                <a:gd name="T32" fmla="*/ 969 w 969"/>
                <a:gd name="T33" fmla="*/ 169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9" h="1209">
                  <a:moveTo>
                    <a:pt x="0" y="1183"/>
                  </a:moveTo>
                  <a:cubicBezTo>
                    <a:pt x="109" y="1196"/>
                    <a:pt x="218" y="1209"/>
                    <a:pt x="285" y="1183"/>
                  </a:cubicBezTo>
                  <a:cubicBezTo>
                    <a:pt x="352" y="1157"/>
                    <a:pt x="380" y="1079"/>
                    <a:pt x="399" y="1027"/>
                  </a:cubicBezTo>
                  <a:cubicBezTo>
                    <a:pt x="418" y="975"/>
                    <a:pt x="399" y="942"/>
                    <a:pt x="399" y="871"/>
                  </a:cubicBezTo>
                  <a:cubicBezTo>
                    <a:pt x="399" y="800"/>
                    <a:pt x="399" y="702"/>
                    <a:pt x="399" y="598"/>
                  </a:cubicBezTo>
                  <a:cubicBezTo>
                    <a:pt x="399" y="494"/>
                    <a:pt x="365" y="314"/>
                    <a:pt x="399" y="247"/>
                  </a:cubicBezTo>
                  <a:cubicBezTo>
                    <a:pt x="433" y="180"/>
                    <a:pt x="542" y="195"/>
                    <a:pt x="600" y="198"/>
                  </a:cubicBezTo>
                  <a:cubicBezTo>
                    <a:pt x="658" y="201"/>
                    <a:pt x="716" y="225"/>
                    <a:pt x="749" y="266"/>
                  </a:cubicBezTo>
                  <a:cubicBezTo>
                    <a:pt x="782" y="307"/>
                    <a:pt x="790" y="374"/>
                    <a:pt x="798" y="442"/>
                  </a:cubicBezTo>
                  <a:cubicBezTo>
                    <a:pt x="806" y="510"/>
                    <a:pt x="807" y="566"/>
                    <a:pt x="798" y="676"/>
                  </a:cubicBezTo>
                  <a:cubicBezTo>
                    <a:pt x="789" y="786"/>
                    <a:pt x="779" y="1034"/>
                    <a:pt x="741" y="1105"/>
                  </a:cubicBezTo>
                  <a:cubicBezTo>
                    <a:pt x="703" y="1176"/>
                    <a:pt x="617" y="1131"/>
                    <a:pt x="570" y="1105"/>
                  </a:cubicBezTo>
                  <a:cubicBezTo>
                    <a:pt x="523" y="1079"/>
                    <a:pt x="475" y="995"/>
                    <a:pt x="456" y="949"/>
                  </a:cubicBezTo>
                  <a:cubicBezTo>
                    <a:pt x="437" y="903"/>
                    <a:pt x="456" y="910"/>
                    <a:pt x="456" y="832"/>
                  </a:cubicBezTo>
                  <a:cubicBezTo>
                    <a:pt x="456" y="754"/>
                    <a:pt x="456" y="611"/>
                    <a:pt x="456" y="481"/>
                  </a:cubicBezTo>
                  <a:cubicBezTo>
                    <a:pt x="456" y="351"/>
                    <a:pt x="371" y="104"/>
                    <a:pt x="456" y="52"/>
                  </a:cubicBezTo>
                  <a:cubicBezTo>
                    <a:pt x="541" y="0"/>
                    <a:pt x="893" y="150"/>
                    <a:pt x="969" y="16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5" name="Rectangle 293"/>
          <p:cNvSpPr>
            <a:spLocks noChangeArrowheads="1"/>
          </p:cNvSpPr>
          <p:nvPr/>
        </p:nvSpPr>
        <p:spPr bwMode="auto">
          <a:xfrm>
            <a:off x="843106" y="12607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96" name="Group 349"/>
          <p:cNvGrpSpPr>
            <a:grpSpLocks/>
          </p:cNvGrpSpPr>
          <p:nvPr/>
        </p:nvGrpSpPr>
        <p:grpSpPr bwMode="auto">
          <a:xfrm>
            <a:off x="1532081" y="3250045"/>
            <a:ext cx="398463" cy="2501900"/>
            <a:chOff x="2565" y="11008"/>
            <a:chExt cx="627" cy="3939"/>
          </a:xfrm>
        </p:grpSpPr>
        <p:sp>
          <p:nvSpPr>
            <p:cNvPr id="297" name="Oval 362"/>
            <p:cNvSpPr>
              <a:spLocks noChangeArrowheads="1"/>
            </p:cNvSpPr>
            <p:nvPr/>
          </p:nvSpPr>
          <p:spPr bwMode="auto">
            <a:xfrm>
              <a:off x="2807" y="11498"/>
              <a:ext cx="385" cy="248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Oval 361"/>
            <p:cNvSpPr>
              <a:spLocks noChangeArrowheads="1"/>
            </p:cNvSpPr>
            <p:nvPr/>
          </p:nvSpPr>
          <p:spPr bwMode="auto">
            <a:xfrm>
              <a:off x="2807" y="11778"/>
              <a:ext cx="385" cy="248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Oval 360"/>
            <p:cNvSpPr>
              <a:spLocks noChangeArrowheads="1"/>
            </p:cNvSpPr>
            <p:nvPr/>
          </p:nvSpPr>
          <p:spPr bwMode="auto">
            <a:xfrm>
              <a:off x="2807" y="12057"/>
              <a:ext cx="385" cy="249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Oval 359"/>
            <p:cNvSpPr>
              <a:spLocks noChangeArrowheads="1"/>
            </p:cNvSpPr>
            <p:nvPr/>
          </p:nvSpPr>
          <p:spPr bwMode="auto">
            <a:xfrm>
              <a:off x="2807" y="12368"/>
              <a:ext cx="385" cy="249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Oval 358"/>
            <p:cNvSpPr>
              <a:spLocks noChangeArrowheads="1"/>
            </p:cNvSpPr>
            <p:nvPr/>
          </p:nvSpPr>
          <p:spPr bwMode="auto">
            <a:xfrm>
              <a:off x="2807" y="12679"/>
              <a:ext cx="385" cy="248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Oval 357"/>
            <p:cNvSpPr>
              <a:spLocks noChangeArrowheads="1"/>
            </p:cNvSpPr>
            <p:nvPr/>
          </p:nvSpPr>
          <p:spPr bwMode="auto">
            <a:xfrm>
              <a:off x="2807" y="12958"/>
              <a:ext cx="385" cy="249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Oval 356"/>
            <p:cNvSpPr>
              <a:spLocks noChangeArrowheads="1"/>
            </p:cNvSpPr>
            <p:nvPr/>
          </p:nvSpPr>
          <p:spPr bwMode="auto">
            <a:xfrm>
              <a:off x="2807" y="13238"/>
              <a:ext cx="385" cy="249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Oval 355"/>
            <p:cNvSpPr>
              <a:spLocks noChangeArrowheads="1"/>
            </p:cNvSpPr>
            <p:nvPr/>
          </p:nvSpPr>
          <p:spPr bwMode="auto">
            <a:xfrm>
              <a:off x="2807" y="13518"/>
              <a:ext cx="385" cy="248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Oval 354"/>
            <p:cNvSpPr>
              <a:spLocks noChangeArrowheads="1"/>
            </p:cNvSpPr>
            <p:nvPr/>
          </p:nvSpPr>
          <p:spPr bwMode="auto">
            <a:xfrm>
              <a:off x="2807" y="13797"/>
              <a:ext cx="385" cy="249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Oval 353"/>
            <p:cNvSpPr>
              <a:spLocks noChangeArrowheads="1"/>
            </p:cNvSpPr>
            <p:nvPr/>
          </p:nvSpPr>
          <p:spPr bwMode="auto">
            <a:xfrm>
              <a:off x="2807" y="14077"/>
              <a:ext cx="385" cy="249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Oval 352"/>
            <p:cNvSpPr>
              <a:spLocks noChangeArrowheads="1"/>
            </p:cNvSpPr>
            <p:nvPr/>
          </p:nvSpPr>
          <p:spPr bwMode="auto">
            <a:xfrm>
              <a:off x="2807" y="14357"/>
              <a:ext cx="385" cy="248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Oval 351"/>
            <p:cNvSpPr>
              <a:spLocks noChangeArrowheads="1"/>
            </p:cNvSpPr>
            <p:nvPr/>
          </p:nvSpPr>
          <p:spPr bwMode="auto">
            <a:xfrm>
              <a:off x="2807" y="14698"/>
              <a:ext cx="385" cy="249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Oval 350"/>
            <p:cNvSpPr>
              <a:spLocks noChangeArrowheads="1"/>
            </p:cNvSpPr>
            <p:nvPr/>
          </p:nvSpPr>
          <p:spPr bwMode="auto">
            <a:xfrm>
              <a:off x="2565" y="11008"/>
              <a:ext cx="285" cy="1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0" name="Freeform 363"/>
          <p:cNvSpPr>
            <a:spLocks/>
          </p:cNvSpPr>
          <p:nvPr/>
        </p:nvSpPr>
        <p:spPr bwMode="auto">
          <a:xfrm>
            <a:off x="1459056" y="3151620"/>
            <a:ext cx="542925" cy="2898775"/>
          </a:xfrm>
          <a:custGeom>
            <a:avLst/>
            <a:gdLst>
              <a:gd name="T0" fmla="*/ 0 w 855"/>
              <a:gd name="T1" fmla="*/ 454 h 4565"/>
              <a:gd name="T2" fmla="*/ 285 w 855"/>
              <a:gd name="T3" fmla="*/ 422 h 4565"/>
              <a:gd name="T4" fmla="*/ 285 w 855"/>
              <a:gd name="T5" fmla="*/ 74 h 4565"/>
              <a:gd name="T6" fmla="*/ 114 w 855"/>
              <a:gd name="T7" fmla="*/ 74 h 4565"/>
              <a:gd name="T8" fmla="*/ 57 w 855"/>
              <a:gd name="T9" fmla="*/ 169 h 4565"/>
              <a:gd name="T10" fmla="*/ 57 w 855"/>
              <a:gd name="T11" fmla="*/ 327 h 4565"/>
              <a:gd name="T12" fmla="*/ 228 w 855"/>
              <a:gd name="T13" fmla="*/ 422 h 4565"/>
              <a:gd name="T14" fmla="*/ 285 w 855"/>
              <a:gd name="T15" fmla="*/ 359 h 4565"/>
              <a:gd name="T16" fmla="*/ 285 w 855"/>
              <a:gd name="T17" fmla="*/ 137 h 4565"/>
              <a:gd name="T18" fmla="*/ 399 w 855"/>
              <a:gd name="T19" fmla="*/ 11 h 4565"/>
              <a:gd name="T20" fmla="*/ 456 w 855"/>
              <a:gd name="T21" fmla="*/ 74 h 4565"/>
              <a:gd name="T22" fmla="*/ 456 w 855"/>
              <a:gd name="T23" fmla="*/ 422 h 4565"/>
              <a:gd name="T24" fmla="*/ 513 w 855"/>
              <a:gd name="T25" fmla="*/ 1434 h 4565"/>
              <a:gd name="T26" fmla="*/ 497 w 855"/>
              <a:gd name="T27" fmla="*/ 4091 h 4565"/>
              <a:gd name="T28" fmla="*/ 796 w 855"/>
              <a:gd name="T29" fmla="*/ 4281 h 4565"/>
              <a:gd name="T30" fmla="*/ 855 w 855"/>
              <a:gd name="T31" fmla="*/ 3903 h 4565"/>
              <a:gd name="T32" fmla="*/ 798 w 855"/>
              <a:gd name="T33" fmla="*/ 3808 h 4565"/>
              <a:gd name="T34" fmla="*/ 627 w 855"/>
              <a:gd name="T35" fmla="*/ 3776 h 4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5" h="4565">
                <a:moveTo>
                  <a:pt x="0" y="454"/>
                </a:moveTo>
                <a:cubicBezTo>
                  <a:pt x="119" y="469"/>
                  <a:pt x="238" y="485"/>
                  <a:pt x="285" y="422"/>
                </a:cubicBezTo>
                <a:cubicBezTo>
                  <a:pt x="332" y="359"/>
                  <a:pt x="313" y="131"/>
                  <a:pt x="285" y="74"/>
                </a:cubicBezTo>
                <a:cubicBezTo>
                  <a:pt x="257" y="16"/>
                  <a:pt x="152" y="58"/>
                  <a:pt x="114" y="74"/>
                </a:cubicBezTo>
                <a:cubicBezTo>
                  <a:pt x="76" y="89"/>
                  <a:pt x="66" y="127"/>
                  <a:pt x="57" y="169"/>
                </a:cubicBezTo>
                <a:cubicBezTo>
                  <a:pt x="48" y="211"/>
                  <a:pt x="29" y="285"/>
                  <a:pt x="57" y="327"/>
                </a:cubicBezTo>
                <a:cubicBezTo>
                  <a:pt x="85" y="369"/>
                  <a:pt x="190" y="417"/>
                  <a:pt x="228" y="422"/>
                </a:cubicBezTo>
                <a:cubicBezTo>
                  <a:pt x="266" y="427"/>
                  <a:pt x="276" y="406"/>
                  <a:pt x="285" y="359"/>
                </a:cubicBezTo>
                <a:cubicBezTo>
                  <a:pt x="294" y="312"/>
                  <a:pt x="266" y="195"/>
                  <a:pt x="285" y="137"/>
                </a:cubicBezTo>
                <a:cubicBezTo>
                  <a:pt x="304" y="80"/>
                  <a:pt x="370" y="21"/>
                  <a:pt x="399" y="11"/>
                </a:cubicBezTo>
                <a:cubicBezTo>
                  <a:pt x="428" y="0"/>
                  <a:pt x="447" y="6"/>
                  <a:pt x="456" y="74"/>
                </a:cubicBezTo>
                <a:cubicBezTo>
                  <a:pt x="465" y="142"/>
                  <a:pt x="447" y="196"/>
                  <a:pt x="456" y="422"/>
                </a:cubicBezTo>
                <a:cubicBezTo>
                  <a:pt x="465" y="648"/>
                  <a:pt x="506" y="823"/>
                  <a:pt x="513" y="1434"/>
                </a:cubicBezTo>
                <a:cubicBezTo>
                  <a:pt x="520" y="2045"/>
                  <a:pt x="450" y="3617"/>
                  <a:pt x="497" y="4091"/>
                </a:cubicBezTo>
                <a:cubicBezTo>
                  <a:pt x="544" y="4565"/>
                  <a:pt x="737" y="4312"/>
                  <a:pt x="796" y="4281"/>
                </a:cubicBezTo>
                <a:cubicBezTo>
                  <a:pt x="855" y="4250"/>
                  <a:pt x="855" y="3982"/>
                  <a:pt x="855" y="3903"/>
                </a:cubicBezTo>
                <a:cubicBezTo>
                  <a:pt x="855" y="3824"/>
                  <a:pt x="836" y="3829"/>
                  <a:pt x="798" y="3808"/>
                </a:cubicBezTo>
                <a:cubicBezTo>
                  <a:pt x="760" y="3787"/>
                  <a:pt x="646" y="3782"/>
                  <a:pt x="627" y="377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11" name="Group 294"/>
          <p:cNvGrpSpPr>
            <a:grpSpLocks/>
          </p:cNvGrpSpPr>
          <p:nvPr/>
        </p:nvGrpSpPr>
        <p:grpSpPr bwMode="auto">
          <a:xfrm>
            <a:off x="7094104" y="3212382"/>
            <a:ext cx="1592263" cy="2525713"/>
            <a:chOff x="6722" y="8339"/>
            <a:chExt cx="2991" cy="4959"/>
          </a:xfrm>
        </p:grpSpPr>
        <p:sp>
          <p:nvSpPr>
            <p:cNvPr id="312" name="Oval 348"/>
            <p:cNvSpPr>
              <a:spLocks noChangeArrowheads="1"/>
            </p:cNvSpPr>
            <p:nvPr/>
          </p:nvSpPr>
          <p:spPr bwMode="auto">
            <a:xfrm>
              <a:off x="6722" y="10055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13" name="Group 344"/>
            <p:cNvGrpSpPr>
              <a:grpSpLocks/>
            </p:cNvGrpSpPr>
            <p:nvPr/>
          </p:nvGrpSpPr>
          <p:grpSpPr bwMode="auto">
            <a:xfrm>
              <a:off x="8375" y="9938"/>
              <a:ext cx="822" cy="792"/>
              <a:chOff x="3521" y="8636"/>
              <a:chExt cx="822" cy="792"/>
            </a:xfrm>
          </p:grpSpPr>
          <p:sp>
            <p:nvSpPr>
              <p:cNvPr id="363" name="Oval 347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346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Oval 345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4" name="Group 340"/>
            <p:cNvGrpSpPr>
              <a:grpSpLocks/>
            </p:cNvGrpSpPr>
            <p:nvPr/>
          </p:nvGrpSpPr>
          <p:grpSpPr bwMode="auto">
            <a:xfrm>
              <a:off x="8375" y="9041"/>
              <a:ext cx="822" cy="792"/>
              <a:chOff x="3521" y="8636"/>
              <a:chExt cx="822" cy="792"/>
            </a:xfrm>
          </p:grpSpPr>
          <p:sp>
            <p:nvSpPr>
              <p:cNvPr id="360" name="Oval 343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Oval 342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Oval 341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5" name="Group 336"/>
            <p:cNvGrpSpPr>
              <a:grpSpLocks/>
            </p:cNvGrpSpPr>
            <p:nvPr/>
          </p:nvGrpSpPr>
          <p:grpSpPr bwMode="auto">
            <a:xfrm>
              <a:off x="8432" y="11888"/>
              <a:ext cx="822" cy="792"/>
              <a:chOff x="3521" y="8636"/>
              <a:chExt cx="822" cy="792"/>
            </a:xfrm>
          </p:grpSpPr>
          <p:sp>
            <p:nvSpPr>
              <p:cNvPr id="357" name="Oval 339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Oval 338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Oval 337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6" name="Group 332"/>
            <p:cNvGrpSpPr>
              <a:grpSpLocks/>
            </p:cNvGrpSpPr>
            <p:nvPr/>
          </p:nvGrpSpPr>
          <p:grpSpPr bwMode="auto">
            <a:xfrm rot="5400000">
              <a:off x="7220" y="10265"/>
              <a:ext cx="822" cy="792"/>
              <a:chOff x="3521" y="8636"/>
              <a:chExt cx="822" cy="792"/>
            </a:xfrm>
          </p:grpSpPr>
          <p:sp>
            <p:nvSpPr>
              <p:cNvPr id="354" name="Oval 335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Oval 334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Oval 333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7" name="Group 328"/>
            <p:cNvGrpSpPr>
              <a:grpSpLocks/>
            </p:cNvGrpSpPr>
            <p:nvPr/>
          </p:nvGrpSpPr>
          <p:grpSpPr bwMode="auto">
            <a:xfrm rot="5400000">
              <a:off x="7163" y="9056"/>
              <a:ext cx="822" cy="792"/>
              <a:chOff x="3521" y="8636"/>
              <a:chExt cx="822" cy="792"/>
            </a:xfrm>
          </p:grpSpPr>
          <p:sp>
            <p:nvSpPr>
              <p:cNvPr id="351" name="Oval 331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Oval 330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Oval 329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8" name="Group 324"/>
            <p:cNvGrpSpPr>
              <a:grpSpLocks/>
            </p:cNvGrpSpPr>
            <p:nvPr/>
          </p:nvGrpSpPr>
          <p:grpSpPr bwMode="auto">
            <a:xfrm rot="5400000">
              <a:off x="7277" y="11591"/>
              <a:ext cx="822" cy="792"/>
              <a:chOff x="3521" y="8636"/>
              <a:chExt cx="822" cy="792"/>
            </a:xfrm>
          </p:grpSpPr>
          <p:sp>
            <p:nvSpPr>
              <p:cNvPr id="348" name="Oval 327"/>
              <p:cNvSpPr>
                <a:spLocks noChangeArrowheads="1"/>
              </p:cNvSpPr>
              <p:nvPr/>
            </p:nvSpPr>
            <p:spPr bwMode="auto">
              <a:xfrm>
                <a:off x="3521" y="863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Oval 326"/>
              <p:cNvSpPr>
                <a:spLocks noChangeArrowheads="1"/>
              </p:cNvSpPr>
              <p:nvPr/>
            </p:nvSpPr>
            <p:spPr bwMode="auto">
              <a:xfrm>
                <a:off x="3761" y="887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Oval 325"/>
              <p:cNvSpPr>
                <a:spLocks noChangeArrowheads="1"/>
              </p:cNvSpPr>
              <p:nvPr/>
            </p:nvSpPr>
            <p:spPr bwMode="auto">
              <a:xfrm>
                <a:off x="4001" y="9116"/>
                <a:ext cx="342" cy="312"/>
              </a:xfrm>
              <a:prstGeom prst="ellipse">
                <a:avLst/>
              </a:prstGeom>
              <a:gradFill rotWithShape="1">
                <a:gsLst>
                  <a:gs pos="0">
                    <a:srgbClr val="008000">
                      <a:gamma/>
                      <a:tint val="57255"/>
                      <a:invGamma/>
                    </a:srgbClr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9" name="Oval 323"/>
            <p:cNvSpPr>
              <a:spLocks noChangeArrowheads="1"/>
            </p:cNvSpPr>
            <p:nvPr/>
          </p:nvSpPr>
          <p:spPr bwMode="auto">
            <a:xfrm>
              <a:off x="8033" y="8417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Oval 322"/>
            <p:cNvSpPr>
              <a:spLocks noChangeArrowheads="1"/>
            </p:cNvSpPr>
            <p:nvPr/>
          </p:nvSpPr>
          <p:spPr bwMode="auto">
            <a:xfrm>
              <a:off x="8033" y="8768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Oval 321"/>
            <p:cNvSpPr>
              <a:spLocks noChangeArrowheads="1"/>
            </p:cNvSpPr>
            <p:nvPr/>
          </p:nvSpPr>
          <p:spPr bwMode="auto">
            <a:xfrm>
              <a:off x="8033" y="9119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Oval 320"/>
            <p:cNvSpPr>
              <a:spLocks noChangeArrowheads="1"/>
            </p:cNvSpPr>
            <p:nvPr/>
          </p:nvSpPr>
          <p:spPr bwMode="auto">
            <a:xfrm>
              <a:off x="8033" y="9509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Oval 319"/>
            <p:cNvSpPr>
              <a:spLocks noChangeArrowheads="1"/>
            </p:cNvSpPr>
            <p:nvPr/>
          </p:nvSpPr>
          <p:spPr bwMode="auto">
            <a:xfrm>
              <a:off x="8033" y="9899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Oval 318"/>
            <p:cNvSpPr>
              <a:spLocks noChangeArrowheads="1"/>
            </p:cNvSpPr>
            <p:nvPr/>
          </p:nvSpPr>
          <p:spPr bwMode="auto">
            <a:xfrm>
              <a:off x="8033" y="10250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Oval 317"/>
            <p:cNvSpPr>
              <a:spLocks noChangeArrowheads="1"/>
            </p:cNvSpPr>
            <p:nvPr/>
          </p:nvSpPr>
          <p:spPr bwMode="auto">
            <a:xfrm>
              <a:off x="8033" y="10601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Oval 316"/>
            <p:cNvSpPr>
              <a:spLocks noChangeArrowheads="1"/>
            </p:cNvSpPr>
            <p:nvPr/>
          </p:nvSpPr>
          <p:spPr bwMode="auto">
            <a:xfrm>
              <a:off x="8033" y="10952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Oval 315"/>
            <p:cNvSpPr>
              <a:spLocks noChangeArrowheads="1"/>
            </p:cNvSpPr>
            <p:nvPr/>
          </p:nvSpPr>
          <p:spPr bwMode="auto">
            <a:xfrm>
              <a:off x="8033" y="11303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Oval 314"/>
            <p:cNvSpPr>
              <a:spLocks noChangeArrowheads="1"/>
            </p:cNvSpPr>
            <p:nvPr/>
          </p:nvSpPr>
          <p:spPr bwMode="auto">
            <a:xfrm>
              <a:off x="8090" y="11654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Oval 313"/>
            <p:cNvSpPr>
              <a:spLocks noChangeArrowheads="1"/>
            </p:cNvSpPr>
            <p:nvPr/>
          </p:nvSpPr>
          <p:spPr bwMode="auto">
            <a:xfrm>
              <a:off x="8090" y="12005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Oval 312"/>
            <p:cNvSpPr>
              <a:spLocks noChangeArrowheads="1"/>
            </p:cNvSpPr>
            <p:nvPr/>
          </p:nvSpPr>
          <p:spPr bwMode="auto">
            <a:xfrm>
              <a:off x="8090" y="12356"/>
              <a:ext cx="342" cy="312"/>
            </a:xfrm>
            <a:prstGeom prst="ellipse">
              <a:avLst/>
            </a:prstGeom>
            <a:gradFill rotWithShape="1">
              <a:gsLst>
                <a:gs pos="0">
                  <a:srgbClr val="008000">
                    <a:gamma/>
                    <a:tint val="57255"/>
                    <a:invGamma/>
                  </a:srgbClr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Oval 311"/>
            <p:cNvSpPr>
              <a:spLocks noChangeArrowheads="1"/>
            </p:cNvSpPr>
            <p:nvPr/>
          </p:nvSpPr>
          <p:spPr bwMode="auto">
            <a:xfrm rot="1589963">
              <a:off x="6836" y="9743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Oval 310"/>
            <p:cNvSpPr>
              <a:spLocks noChangeArrowheads="1"/>
            </p:cNvSpPr>
            <p:nvPr/>
          </p:nvSpPr>
          <p:spPr bwMode="auto">
            <a:xfrm rot="1589963">
              <a:off x="6950" y="10991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Oval 309"/>
            <p:cNvSpPr>
              <a:spLocks noChangeArrowheads="1"/>
            </p:cNvSpPr>
            <p:nvPr/>
          </p:nvSpPr>
          <p:spPr bwMode="auto">
            <a:xfrm rot="-279396">
              <a:off x="8033" y="12707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Oval 308"/>
            <p:cNvSpPr>
              <a:spLocks noChangeArrowheads="1"/>
            </p:cNvSpPr>
            <p:nvPr/>
          </p:nvSpPr>
          <p:spPr bwMode="auto">
            <a:xfrm rot="1589963">
              <a:off x="7007" y="12356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Oval 307"/>
            <p:cNvSpPr>
              <a:spLocks noChangeArrowheads="1"/>
            </p:cNvSpPr>
            <p:nvPr/>
          </p:nvSpPr>
          <p:spPr bwMode="auto">
            <a:xfrm rot="-1815574">
              <a:off x="9059" y="9743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Oval 306"/>
            <p:cNvSpPr>
              <a:spLocks noChangeArrowheads="1"/>
            </p:cNvSpPr>
            <p:nvPr/>
          </p:nvSpPr>
          <p:spPr bwMode="auto">
            <a:xfrm rot="-1901726">
              <a:off x="9059" y="10679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Oval 305"/>
            <p:cNvSpPr>
              <a:spLocks noChangeArrowheads="1"/>
            </p:cNvSpPr>
            <p:nvPr/>
          </p:nvSpPr>
          <p:spPr bwMode="auto">
            <a:xfrm rot="-985834">
              <a:off x="9116" y="12629"/>
              <a:ext cx="456" cy="351"/>
            </a:xfrm>
            <a:prstGeom prst="ellipse">
              <a:avLst/>
            </a:prstGeom>
            <a:gradFill rotWithShape="1">
              <a:gsLst>
                <a:gs pos="0">
                  <a:srgbClr val="800000">
                    <a:gamma/>
                    <a:tint val="69804"/>
                    <a:invGamma/>
                  </a:srgbClr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Oval 304"/>
            <p:cNvSpPr>
              <a:spLocks noChangeArrowheads="1"/>
            </p:cNvSpPr>
            <p:nvPr/>
          </p:nvSpPr>
          <p:spPr bwMode="auto">
            <a:xfrm>
              <a:off x="9401" y="10016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Oval 303"/>
            <p:cNvSpPr>
              <a:spLocks noChangeArrowheads="1"/>
            </p:cNvSpPr>
            <p:nvPr/>
          </p:nvSpPr>
          <p:spPr bwMode="auto">
            <a:xfrm>
              <a:off x="6836" y="11264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Oval 302"/>
            <p:cNvSpPr>
              <a:spLocks noChangeArrowheads="1"/>
            </p:cNvSpPr>
            <p:nvPr/>
          </p:nvSpPr>
          <p:spPr bwMode="auto">
            <a:xfrm>
              <a:off x="9401" y="10952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Oval 301"/>
            <p:cNvSpPr>
              <a:spLocks noChangeArrowheads="1"/>
            </p:cNvSpPr>
            <p:nvPr/>
          </p:nvSpPr>
          <p:spPr bwMode="auto">
            <a:xfrm>
              <a:off x="6893" y="12629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Oval 300"/>
            <p:cNvSpPr>
              <a:spLocks noChangeArrowheads="1"/>
            </p:cNvSpPr>
            <p:nvPr/>
          </p:nvSpPr>
          <p:spPr bwMode="auto">
            <a:xfrm>
              <a:off x="9458" y="13019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Oval 299"/>
            <p:cNvSpPr>
              <a:spLocks noChangeArrowheads="1"/>
            </p:cNvSpPr>
            <p:nvPr/>
          </p:nvSpPr>
          <p:spPr bwMode="auto">
            <a:xfrm>
              <a:off x="8147" y="13097"/>
              <a:ext cx="255" cy="201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tint val="57255"/>
                    <a:invGamma/>
                  </a:srgbClr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Line 298"/>
            <p:cNvSpPr>
              <a:spLocks noChangeShapeType="1"/>
            </p:cNvSpPr>
            <p:nvPr/>
          </p:nvSpPr>
          <p:spPr bwMode="auto">
            <a:xfrm>
              <a:off x="8147" y="8339"/>
              <a:ext cx="114" cy="4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AutoShape 297"/>
            <p:cNvSpPr>
              <a:spLocks/>
            </p:cNvSpPr>
            <p:nvPr/>
          </p:nvSpPr>
          <p:spPr bwMode="auto">
            <a:xfrm rot="5400000">
              <a:off x="8249" y="13070"/>
              <a:ext cx="195" cy="171"/>
            </a:xfrm>
            <a:prstGeom prst="rightBracket">
              <a:avLst>
                <a:gd name="adj" fmla="val 2631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296"/>
            <p:cNvSpPr>
              <a:spLocks/>
            </p:cNvSpPr>
            <p:nvPr/>
          </p:nvSpPr>
          <p:spPr bwMode="auto">
            <a:xfrm>
              <a:off x="8299" y="11882"/>
              <a:ext cx="1102" cy="1176"/>
            </a:xfrm>
            <a:custGeom>
              <a:avLst/>
              <a:gdLst>
                <a:gd name="T0" fmla="*/ 133 w 1102"/>
                <a:gd name="T1" fmla="*/ 1176 h 1176"/>
                <a:gd name="T2" fmla="*/ 19 w 1102"/>
                <a:gd name="T3" fmla="*/ 1098 h 1176"/>
                <a:gd name="T4" fmla="*/ 19 w 1102"/>
                <a:gd name="T5" fmla="*/ 708 h 1176"/>
                <a:gd name="T6" fmla="*/ 19 w 1102"/>
                <a:gd name="T7" fmla="*/ 279 h 1176"/>
                <a:gd name="T8" fmla="*/ 19 w 1102"/>
                <a:gd name="T9" fmla="*/ 162 h 1176"/>
                <a:gd name="T10" fmla="*/ 76 w 1102"/>
                <a:gd name="T11" fmla="*/ 84 h 1176"/>
                <a:gd name="T12" fmla="*/ 190 w 1102"/>
                <a:gd name="T13" fmla="*/ 162 h 1176"/>
                <a:gd name="T14" fmla="*/ 1102 w 1102"/>
                <a:gd name="T15" fmla="*/ 1059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1176">
                  <a:moveTo>
                    <a:pt x="133" y="1176"/>
                  </a:moveTo>
                  <a:cubicBezTo>
                    <a:pt x="85" y="1176"/>
                    <a:pt x="38" y="1176"/>
                    <a:pt x="19" y="1098"/>
                  </a:cubicBezTo>
                  <a:cubicBezTo>
                    <a:pt x="0" y="1020"/>
                    <a:pt x="19" y="844"/>
                    <a:pt x="19" y="708"/>
                  </a:cubicBezTo>
                  <a:cubicBezTo>
                    <a:pt x="19" y="572"/>
                    <a:pt x="19" y="370"/>
                    <a:pt x="19" y="279"/>
                  </a:cubicBezTo>
                  <a:cubicBezTo>
                    <a:pt x="19" y="188"/>
                    <a:pt x="10" y="194"/>
                    <a:pt x="19" y="162"/>
                  </a:cubicBezTo>
                  <a:cubicBezTo>
                    <a:pt x="28" y="130"/>
                    <a:pt x="48" y="84"/>
                    <a:pt x="76" y="84"/>
                  </a:cubicBezTo>
                  <a:cubicBezTo>
                    <a:pt x="104" y="84"/>
                    <a:pt x="19" y="0"/>
                    <a:pt x="190" y="162"/>
                  </a:cubicBezTo>
                  <a:cubicBezTo>
                    <a:pt x="361" y="324"/>
                    <a:pt x="950" y="896"/>
                    <a:pt x="1102" y="105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295"/>
            <p:cNvSpPr>
              <a:spLocks/>
            </p:cNvSpPr>
            <p:nvPr/>
          </p:nvSpPr>
          <p:spPr bwMode="auto">
            <a:xfrm>
              <a:off x="8432" y="11888"/>
              <a:ext cx="1263" cy="1378"/>
            </a:xfrm>
            <a:custGeom>
              <a:avLst/>
              <a:gdLst>
                <a:gd name="T0" fmla="*/ 969 w 1263"/>
                <a:gd name="T1" fmla="*/ 1053 h 1378"/>
                <a:gd name="T2" fmla="*/ 1026 w 1263"/>
                <a:gd name="T3" fmla="*/ 1131 h 1378"/>
                <a:gd name="T4" fmla="*/ 912 w 1263"/>
                <a:gd name="T5" fmla="*/ 1326 h 1378"/>
                <a:gd name="T6" fmla="*/ 1083 w 1263"/>
                <a:gd name="T7" fmla="*/ 1365 h 1378"/>
                <a:gd name="T8" fmla="*/ 1197 w 1263"/>
                <a:gd name="T9" fmla="*/ 1248 h 1378"/>
                <a:gd name="T10" fmla="*/ 1254 w 1263"/>
                <a:gd name="T11" fmla="*/ 1131 h 1378"/>
                <a:gd name="T12" fmla="*/ 1140 w 1263"/>
                <a:gd name="T13" fmla="*/ 1053 h 1378"/>
                <a:gd name="T14" fmla="*/ 912 w 1263"/>
                <a:gd name="T15" fmla="*/ 858 h 1378"/>
                <a:gd name="T16" fmla="*/ 0 w 1263"/>
                <a:gd name="T17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3" h="1378">
                  <a:moveTo>
                    <a:pt x="969" y="1053"/>
                  </a:moveTo>
                  <a:cubicBezTo>
                    <a:pt x="1002" y="1069"/>
                    <a:pt x="1035" y="1086"/>
                    <a:pt x="1026" y="1131"/>
                  </a:cubicBezTo>
                  <a:cubicBezTo>
                    <a:pt x="1017" y="1176"/>
                    <a:pt x="903" y="1287"/>
                    <a:pt x="912" y="1326"/>
                  </a:cubicBezTo>
                  <a:cubicBezTo>
                    <a:pt x="921" y="1365"/>
                    <a:pt x="1036" y="1378"/>
                    <a:pt x="1083" y="1365"/>
                  </a:cubicBezTo>
                  <a:cubicBezTo>
                    <a:pt x="1130" y="1352"/>
                    <a:pt x="1168" y="1287"/>
                    <a:pt x="1197" y="1248"/>
                  </a:cubicBezTo>
                  <a:cubicBezTo>
                    <a:pt x="1226" y="1209"/>
                    <a:pt x="1263" y="1163"/>
                    <a:pt x="1254" y="1131"/>
                  </a:cubicBezTo>
                  <a:cubicBezTo>
                    <a:pt x="1245" y="1099"/>
                    <a:pt x="1197" y="1098"/>
                    <a:pt x="1140" y="1053"/>
                  </a:cubicBezTo>
                  <a:cubicBezTo>
                    <a:pt x="1083" y="1008"/>
                    <a:pt x="1102" y="1033"/>
                    <a:pt x="912" y="858"/>
                  </a:cubicBezTo>
                  <a:cubicBezTo>
                    <a:pt x="722" y="683"/>
                    <a:pt x="152" y="143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6" name="Rectangle 364"/>
          <p:cNvSpPr>
            <a:spLocks noChangeArrowheads="1"/>
          </p:cNvSpPr>
          <p:nvPr/>
        </p:nvSpPr>
        <p:spPr bwMode="auto">
          <a:xfrm>
            <a:off x="304800" y="2379552"/>
            <a:ext cx="117625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 Нанизать центральную веточку;          в) Нанизать боковые веточки с ягодкой              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Rectangle 366"/>
          <p:cNvSpPr>
            <a:spLocks noChangeArrowheads="1"/>
          </p:cNvSpPr>
          <p:nvPr/>
        </p:nvSpPr>
        <p:spPr bwMode="auto">
          <a:xfrm>
            <a:off x="843106" y="3034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443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Изготовление декоративных  бисерных подвесок «Ягодка»</vt:lpstr>
      <vt:lpstr>Учебная цель занятия: научить детей изготавливать стилизованные украшения в виде подвесок в технике низания одной нитью способом «коралл». </vt:lpstr>
      <vt:lpstr>Оборудование занятия: - тканевые салфетки,  - ножницы,  - проволока, мононить,  - бисер мелкий зелёный и чёрный,  - бусины крупные зелёные, красные, черные,  - швензы;  - иллюстрации, таблицы, дидактические карточки, образцы изделий.   - таблица «гимнастика для глаз»</vt:lpstr>
      <vt:lpstr>Ход занятия.   I.Организационная часть. Подготовка рабочих мест. Техника безопасности(инструктаж)    II.Сообщение темы и цели занятия.                                                                           Тема: выполнение декоративных подвесок «Ягодка».   III.Основная часть:     Выполнение подвесок «Ягодка».   </vt:lpstr>
      <vt:lpstr>1.План беседы: • Наш дом, зачем мы его украшаем? • Любим ли мы дарить подарки? • Как дольше сохранить растения живыми? • Чем можно заменить живые растения? </vt:lpstr>
      <vt:lpstr>2.Выбор изделия для работы (загадка)                                                        Чёрная и красная,                                                       И бывает белая,                                                       А когда зелёная –                                                        Просто недозрелая                                                       (смородина).    </vt:lpstr>
      <vt:lpstr>3.Подготовка материала в зависимости от выбора изделия: бисер, бусины, проволока, мононить, швензы.</vt:lpstr>
      <vt:lpstr> 4.Разбор инструкционной карты, составление плана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декоративных  бисерных подвесок «Ягодка»</dc:title>
  <dc:creator>я</dc:creator>
  <cp:lastModifiedBy>я</cp:lastModifiedBy>
  <cp:revision>15</cp:revision>
  <dcterms:created xsi:type="dcterms:W3CDTF">2018-02-27T23:56:35Z</dcterms:created>
  <dcterms:modified xsi:type="dcterms:W3CDTF">2018-02-28T01:59:45Z</dcterms:modified>
</cp:coreProperties>
</file>