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56" r:id="rId2"/>
    <p:sldId id="305" r:id="rId3"/>
    <p:sldId id="306" r:id="rId4"/>
    <p:sldId id="307" r:id="rId5"/>
    <p:sldId id="308" r:id="rId6"/>
    <p:sldId id="273" r:id="rId7"/>
    <p:sldId id="282" r:id="rId8"/>
    <p:sldId id="266" r:id="rId9"/>
    <p:sldId id="310" r:id="rId10"/>
    <p:sldId id="281" r:id="rId11"/>
    <p:sldId id="313" r:id="rId12"/>
    <p:sldId id="315" r:id="rId13"/>
    <p:sldId id="317" r:id="rId14"/>
    <p:sldId id="274" r:id="rId15"/>
    <p:sldId id="258" r:id="rId16"/>
    <p:sldId id="311" r:id="rId17"/>
    <p:sldId id="319" r:id="rId18"/>
    <p:sldId id="316" r:id="rId19"/>
    <p:sldId id="293" r:id="rId20"/>
    <p:sldId id="314" r:id="rId21"/>
    <p:sldId id="312" r:id="rId22"/>
    <p:sldId id="318" r:id="rId23"/>
    <p:sldId id="259" r:id="rId24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24067" autoAdjust="0"/>
    <p:restoredTop sz="94660"/>
  </p:normalViewPr>
  <p:slideViewPr>
    <p:cSldViewPr>
      <p:cViewPr varScale="1">
        <p:scale>
          <a:sx n="70" d="100"/>
          <a:sy n="70" d="100"/>
        </p:scale>
        <p:origin x="-258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4C34B7C-811D-49D2-BB19-82A839C1AC56}" type="doc">
      <dgm:prSet loTypeId="urn:microsoft.com/office/officeart/2005/8/layout/pyramid2" loCatId="pyramid" qsTypeId="urn:microsoft.com/office/officeart/2005/8/quickstyle/simple2" qsCatId="simple" csTypeId="urn:microsoft.com/office/officeart/2005/8/colors/accent0_3" csCatId="mainScheme" phldr="1"/>
      <dgm:spPr/>
    </dgm:pt>
    <dgm:pt modelId="{0A06AB76-2E55-4750-B9E9-B37E4C1BF01D}">
      <dgm:prSet phldrT="[Текст]" custT="1"/>
      <dgm:spPr/>
      <dgm:t>
        <a:bodyPr/>
        <a:lstStyle/>
        <a:p>
          <a:pPr algn="l"/>
          <a:r>
            <a:rPr lang="ru-RU" sz="1800" b="1" dirty="0" smtClean="0"/>
            <a:t>-</a:t>
          </a:r>
          <a:r>
            <a:rPr lang="ru-RU" sz="1800" b="1" dirty="0" smtClean="0"/>
            <a:t>долгосрочный.</a:t>
          </a:r>
          <a:endParaRPr lang="ru-RU" sz="1800" b="1" dirty="0"/>
        </a:p>
      </dgm:t>
    </dgm:pt>
    <dgm:pt modelId="{1DF9E85B-67C1-44C1-AD97-1483B5FD418F}" type="parTrans" cxnId="{E530212F-649E-4C25-8ABB-2104CC05DA7B}">
      <dgm:prSet/>
      <dgm:spPr/>
      <dgm:t>
        <a:bodyPr/>
        <a:lstStyle/>
        <a:p>
          <a:endParaRPr lang="ru-RU"/>
        </a:p>
      </dgm:t>
    </dgm:pt>
    <dgm:pt modelId="{841159F4-929C-4FDB-ACBC-02A0E1639603}" type="sibTrans" cxnId="{E530212F-649E-4C25-8ABB-2104CC05DA7B}">
      <dgm:prSet/>
      <dgm:spPr/>
      <dgm:t>
        <a:bodyPr/>
        <a:lstStyle/>
        <a:p>
          <a:endParaRPr lang="ru-RU"/>
        </a:p>
      </dgm:t>
    </dgm:pt>
    <dgm:pt modelId="{A917E9DC-F8E4-423B-A76F-769FBBE5551B}">
      <dgm:prSet custT="1"/>
      <dgm:spPr/>
      <dgm:t>
        <a:bodyPr/>
        <a:lstStyle/>
        <a:p>
          <a:pPr algn="l"/>
          <a:r>
            <a:rPr lang="ru-RU" sz="2000" b="1" dirty="0" smtClean="0"/>
            <a:t>- информационно-практико-ориентированный;</a:t>
          </a:r>
          <a:endParaRPr lang="ru-RU" sz="2000" b="1" dirty="0"/>
        </a:p>
      </dgm:t>
    </dgm:pt>
    <dgm:pt modelId="{EA09CB9E-BAC0-4AB3-BAD8-8DAACCF27F07}" type="parTrans" cxnId="{560D4E8E-6969-4C8D-8AEB-D95E49AC2F04}">
      <dgm:prSet/>
      <dgm:spPr/>
      <dgm:t>
        <a:bodyPr/>
        <a:lstStyle/>
        <a:p>
          <a:endParaRPr lang="ru-RU"/>
        </a:p>
      </dgm:t>
    </dgm:pt>
    <dgm:pt modelId="{C50D30E4-B3D4-4655-A34D-FBFAC59A0BB3}" type="sibTrans" cxnId="{560D4E8E-6969-4C8D-8AEB-D95E49AC2F04}">
      <dgm:prSet/>
      <dgm:spPr/>
      <dgm:t>
        <a:bodyPr/>
        <a:lstStyle/>
        <a:p>
          <a:endParaRPr lang="ru-RU"/>
        </a:p>
      </dgm:t>
    </dgm:pt>
    <dgm:pt modelId="{DDF394A3-286A-436A-8AFC-E09A5F5D5999}">
      <dgm:prSet custT="1"/>
      <dgm:spPr/>
      <dgm:t>
        <a:bodyPr/>
        <a:lstStyle/>
        <a:p>
          <a:pPr algn="l"/>
          <a:r>
            <a:rPr lang="ru-RU" sz="1800" b="1" dirty="0" smtClean="0"/>
            <a:t>-детско-педагогический;</a:t>
          </a:r>
          <a:endParaRPr lang="ru-RU" sz="1800" b="1" dirty="0"/>
        </a:p>
      </dgm:t>
    </dgm:pt>
    <dgm:pt modelId="{1A4F12FA-821A-4795-A0BC-B64679F400CB}" type="parTrans" cxnId="{33118929-2AC2-489C-A386-317AB3EAB683}">
      <dgm:prSet/>
      <dgm:spPr/>
      <dgm:t>
        <a:bodyPr/>
        <a:lstStyle/>
        <a:p>
          <a:endParaRPr lang="ru-RU"/>
        </a:p>
      </dgm:t>
    </dgm:pt>
    <dgm:pt modelId="{093E9A28-89D7-481C-BA9F-77A7E6012255}" type="sibTrans" cxnId="{33118929-2AC2-489C-A386-317AB3EAB683}">
      <dgm:prSet/>
      <dgm:spPr/>
      <dgm:t>
        <a:bodyPr/>
        <a:lstStyle/>
        <a:p>
          <a:endParaRPr lang="ru-RU"/>
        </a:p>
      </dgm:t>
    </dgm:pt>
    <dgm:pt modelId="{31112A19-E639-4F2D-BE89-D450EE6E7831}" type="pres">
      <dgm:prSet presAssocID="{C4C34B7C-811D-49D2-BB19-82A839C1AC56}" presName="compositeShape" presStyleCnt="0">
        <dgm:presLayoutVars>
          <dgm:dir/>
          <dgm:resizeHandles/>
        </dgm:presLayoutVars>
      </dgm:prSet>
      <dgm:spPr/>
    </dgm:pt>
    <dgm:pt modelId="{1F28C320-4AE2-4FB9-9178-0AEDDB126A44}" type="pres">
      <dgm:prSet presAssocID="{C4C34B7C-811D-49D2-BB19-82A839C1AC56}" presName="pyramid" presStyleLbl="node1" presStyleIdx="0" presStyleCnt="1"/>
      <dgm:spPr/>
    </dgm:pt>
    <dgm:pt modelId="{4A4AF0CD-BD27-4B93-A623-ECD76907CC1B}" type="pres">
      <dgm:prSet presAssocID="{C4C34B7C-811D-49D2-BB19-82A839C1AC56}" presName="theList" presStyleCnt="0"/>
      <dgm:spPr/>
    </dgm:pt>
    <dgm:pt modelId="{F7010179-94E2-49EB-8E73-2CDCCBCCA26E}" type="pres">
      <dgm:prSet presAssocID="{A917E9DC-F8E4-423B-A76F-769FBBE5551B}" presName="aNode" presStyleLbl="fgAcc1" presStyleIdx="0" presStyleCnt="3" custScaleX="12884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CED25E2-6531-4582-B5D3-01A9789BE19C}" type="pres">
      <dgm:prSet presAssocID="{A917E9DC-F8E4-423B-A76F-769FBBE5551B}" presName="aSpace" presStyleCnt="0"/>
      <dgm:spPr/>
    </dgm:pt>
    <dgm:pt modelId="{E8507D88-B1F9-4247-8E48-38DFA3A16C3E}" type="pres">
      <dgm:prSet presAssocID="{DDF394A3-286A-436A-8AFC-E09A5F5D5999}" presName="aNode" presStyleLbl="fgAcc1" presStyleIdx="1" presStyleCnt="3" custScaleX="128843" custLinFactNeighborX="-12" custLinFactNeighborY="1773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EDF07AA-111E-449E-8249-45910CCF60BB}" type="pres">
      <dgm:prSet presAssocID="{DDF394A3-286A-436A-8AFC-E09A5F5D5999}" presName="aSpace" presStyleCnt="0"/>
      <dgm:spPr/>
    </dgm:pt>
    <dgm:pt modelId="{C0DA1B39-05E0-4ABE-AD49-9EA1535CF5C6}" type="pres">
      <dgm:prSet presAssocID="{0A06AB76-2E55-4750-B9E9-B37E4C1BF01D}" presName="aNode" presStyleLbl="fgAcc1" presStyleIdx="2" presStyleCnt="3" custScaleX="128843" custLinFactNeighborX="289" custLinFactNeighborY="3336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0136015-F143-4CA2-AD28-7E696AA11079}" type="pres">
      <dgm:prSet presAssocID="{0A06AB76-2E55-4750-B9E9-B37E4C1BF01D}" presName="aSpace" presStyleCnt="0"/>
      <dgm:spPr/>
    </dgm:pt>
  </dgm:ptLst>
  <dgm:cxnLst>
    <dgm:cxn modelId="{C497A92A-D70B-4240-A183-11FCB9EF5269}" type="presOf" srcId="{0A06AB76-2E55-4750-B9E9-B37E4C1BF01D}" destId="{C0DA1B39-05E0-4ABE-AD49-9EA1535CF5C6}" srcOrd="0" destOrd="0" presId="urn:microsoft.com/office/officeart/2005/8/layout/pyramid2"/>
    <dgm:cxn modelId="{199EB54C-7CE1-41C4-996E-8DA5F90C0E5E}" type="presOf" srcId="{DDF394A3-286A-436A-8AFC-E09A5F5D5999}" destId="{E8507D88-B1F9-4247-8E48-38DFA3A16C3E}" srcOrd="0" destOrd="0" presId="urn:microsoft.com/office/officeart/2005/8/layout/pyramid2"/>
    <dgm:cxn modelId="{33118929-2AC2-489C-A386-317AB3EAB683}" srcId="{C4C34B7C-811D-49D2-BB19-82A839C1AC56}" destId="{DDF394A3-286A-436A-8AFC-E09A5F5D5999}" srcOrd="1" destOrd="0" parTransId="{1A4F12FA-821A-4795-A0BC-B64679F400CB}" sibTransId="{093E9A28-89D7-481C-BA9F-77A7E6012255}"/>
    <dgm:cxn modelId="{560D4E8E-6969-4C8D-8AEB-D95E49AC2F04}" srcId="{C4C34B7C-811D-49D2-BB19-82A839C1AC56}" destId="{A917E9DC-F8E4-423B-A76F-769FBBE5551B}" srcOrd="0" destOrd="0" parTransId="{EA09CB9E-BAC0-4AB3-BAD8-8DAACCF27F07}" sibTransId="{C50D30E4-B3D4-4655-A34D-FBFAC59A0BB3}"/>
    <dgm:cxn modelId="{84748C32-23EC-42F2-B2FD-79D42AE4848D}" type="presOf" srcId="{A917E9DC-F8E4-423B-A76F-769FBBE5551B}" destId="{F7010179-94E2-49EB-8E73-2CDCCBCCA26E}" srcOrd="0" destOrd="0" presId="urn:microsoft.com/office/officeart/2005/8/layout/pyramid2"/>
    <dgm:cxn modelId="{E530212F-649E-4C25-8ABB-2104CC05DA7B}" srcId="{C4C34B7C-811D-49D2-BB19-82A839C1AC56}" destId="{0A06AB76-2E55-4750-B9E9-B37E4C1BF01D}" srcOrd="2" destOrd="0" parTransId="{1DF9E85B-67C1-44C1-AD97-1483B5FD418F}" sibTransId="{841159F4-929C-4FDB-ACBC-02A0E1639603}"/>
    <dgm:cxn modelId="{E942E276-5AA0-49B9-AF43-54EA2E4C8D0A}" type="presOf" srcId="{C4C34B7C-811D-49D2-BB19-82A839C1AC56}" destId="{31112A19-E639-4F2D-BE89-D450EE6E7831}" srcOrd="0" destOrd="0" presId="urn:microsoft.com/office/officeart/2005/8/layout/pyramid2"/>
    <dgm:cxn modelId="{ED3D66D8-6F55-41BA-9577-4F5A065FEAB0}" type="presParOf" srcId="{31112A19-E639-4F2D-BE89-D450EE6E7831}" destId="{1F28C320-4AE2-4FB9-9178-0AEDDB126A44}" srcOrd="0" destOrd="0" presId="urn:microsoft.com/office/officeart/2005/8/layout/pyramid2"/>
    <dgm:cxn modelId="{556E8477-8DAA-4A52-9C43-25FD031C0F62}" type="presParOf" srcId="{31112A19-E639-4F2D-BE89-D450EE6E7831}" destId="{4A4AF0CD-BD27-4B93-A623-ECD76907CC1B}" srcOrd="1" destOrd="0" presId="urn:microsoft.com/office/officeart/2005/8/layout/pyramid2"/>
    <dgm:cxn modelId="{674F3FBA-F5DF-41F2-BA2C-1AB41AED8F40}" type="presParOf" srcId="{4A4AF0CD-BD27-4B93-A623-ECD76907CC1B}" destId="{F7010179-94E2-49EB-8E73-2CDCCBCCA26E}" srcOrd="0" destOrd="0" presId="urn:microsoft.com/office/officeart/2005/8/layout/pyramid2"/>
    <dgm:cxn modelId="{D8E48314-618C-410F-B9DB-0687E08AA1FA}" type="presParOf" srcId="{4A4AF0CD-BD27-4B93-A623-ECD76907CC1B}" destId="{CCED25E2-6531-4582-B5D3-01A9789BE19C}" srcOrd="1" destOrd="0" presId="urn:microsoft.com/office/officeart/2005/8/layout/pyramid2"/>
    <dgm:cxn modelId="{8C532211-D136-450F-9835-9873AF24E3CF}" type="presParOf" srcId="{4A4AF0CD-BD27-4B93-A623-ECD76907CC1B}" destId="{E8507D88-B1F9-4247-8E48-38DFA3A16C3E}" srcOrd="2" destOrd="0" presId="urn:microsoft.com/office/officeart/2005/8/layout/pyramid2"/>
    <dgm:cxn modelId="{E2AD855B-5661-44E2-B4D7-73FF556F87A5}" type="presParOf" srcId="{4A4AF0CD-BD27-4B93-A623-ECD76907CC1B}" destId="{DEDF07AA-111E-449E-8249-45910CCF60BB}" srcOrd="3" destOrd="0" presId="urn:microsoft.com/office/officeart/2005/8/layout/pyramid2"/>
    <dgm:cxn modelId="{0CD686E0-CD8C-4308-93FA-BD4473BA5AEF}" type="presParOf" srcId="{4A4AF0CD-BD27-4B93-A623-ECD76907CC1B}" destId="{C0DA1B39-05E0-4ABE-AD49-9EA1535CF5C6}" srcOrd="4" destOrd="0" presId="urn:microsoft.com/office/officeart/2005/8/layout/pyramid2"/>
    <dgm:cxn modelId="{0B3E3D49-E89C-4C37-807C-FE50F640C960}" type="presParOf" srcId="{4A4AF0CD-BD27-4B93-A623-ECD76907CC1B}" destId="{90136015-F143-4CA2-AD28-7E696AA11079}" srcOrd="5" destOrd="0" presId="urn:microsoft.com/office/officeart/2005/8/layout/pyramid2"/>
  </dgm:cxnLst>
  <dgm:bg/>
  <dgm:whole/>
  <dgm:extLst>
    <a:ext uri="http://schemas.microsoft.com/office/drawing/2008/diagram">
      <dsp:dataModelExt xmlns=""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1F28C320-4AE2-4FB9-9178-0AEDDB126A44}">
      <dsp:nvSpPr>
        <dsp:cNvPr id="0" name=""/>
        <dsp:cNvSpPr/>
      </dsp:nvSpPr>
      <dsp:spPr>
        <a:xfrm>
          <a:off x="-191675" y="0"/>
          <a:ext cx="5461000" cy="5461000"/>
        </a:xfrm>
        <a:prstGeom prst="triangl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F7010179-94E2-49EB-8E73-2CDCCBCCA26E}">
      <dsp:nvSpPr>
        <dsp:cNvPr id="0" name=""/>
        <dsp:cNvSpPr/>
      </dsp:nvSpPr>
      <dsp:spPr>
        <a:xfrm>
          <a:off x="2026911" y="549033"/>
          <a:ext cx="4573475" cy="1292721"/>
        </a:xfrm>
        <a:prstGeom prst="round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/>
            <a:t>- информационно-практико-ориентированный;</a:t>
          </a:r>
          <a:endParaRPr lang="ru-RU" sz="2000" b="1" kern="1200" dirty="0"/>
        </a:p>
      </dsp:txBody>
      <dsp:txXfrm>
        <a:off x="2026911" y="549033"/>
        <a:ext cx="4573475" cy="1292721"/>
      </dsp:txXfrm>
    </dsp:sp>
    <dsp:sp modelId="{E8507D88-B1F9-4247-8E48-38DFA3A16C3E}">
      <dsp:nvSpPr>
        <dsp:cNvPr id="0" name=""/>
        <dsp:cNvSpPr/>
      </dsp:nvSpPr>
      <dsp:spPr>
        <a:xfrm>
          <a:off x="2026485" y="2032000"/>
          <a:ext cx="4573475" cy="1292721"/>
        </a:xfrm>
        <a:prstGeom prst="round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/>
            <a:t>-детско-педагогический;</a:t>
          </a:r>
          <a:endParaRPr lang="ru-RU" sz="1800" b="1" kern="1200" dirty="0"/>
        </a:p>
      </dsp:txBody>
      <dsp:txXfrm>
        <a:off x="2026485" y="2032000"/>
        <a:ext cx="4573475" cy="1292721"/>
      </dsp:txXfrm>
    </dsp:sp>
    <dsp:sp modelId="{C0DA1B39-05E0-4ABE-AD49-9EA1535CF5C6}">
      <dsp:nvSpPr>
        <dsp:cNvPr id="0" name=""/>
        <dsp:cNvSpPr/>
      </dsp:nvSpPr>
      <dsp:spPr>
        <a:xfrm>
          <a:off x="2026911" y="3511563"/>
          <a:ext cx="4573475" cy="1292721"/>
        </a:xfrm>
        <a:prstGeom prst="round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/>
            <a:t>-долгосрочный(сентябрь 2012г.-май 2013г.)</a:t>
          </a:r>
          <a:endParaRPr lang="ru-RU" sz="1800" b="1" kern="1200" dirty="0"/>
        </a:p>
      </dsp:txBody>
      <dsp:txXfrm>
        <a:off x="2026911" y="3511563"/>
        <a:ext cx="4573475" cy="129272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F896C262-5128-4336-BF67-2425E807C590}" type="datetimeFigureOut">
              <a:rPr lang="ru-RU"/>
              <a:pPr>
                <a:defRPr/>
              </a:pPr>
              <a:t>27.02.2018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01217BFE-38B7-458C-A0C9-C5271CD2E10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5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20484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4714283-D68B-4C75-AAF7-CA0030599017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9</a:t>
            </a:fld>
            <a:endParaRPr lang="ru-RU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7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20484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7468842-0363-4B67-8351-73350028534C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11</a:t>
            </a:fld>
            <a:endParaRPr lang="ru-RU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62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20484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40E43F3-5822-4446-A6E1-534E8776FB8F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12</a:t>
            </a:fld>
            <a:endParaRPr lang="ru-RU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60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20484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5423F04-98A9-4F54-97DB-94FC9A2EDE49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</a:t>
            </a:fld>
            <a:endParaRPr lang="ru-RU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1508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2CF86A4-B73E-47D9-A6CA-C3F7E4D51C8B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21</a:t>
            </a:fld>
            <a:endParaRPr 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5D0368-B6A6-4C63-B912-9C657D23A2A5}" type="datetimeFigureOut">
              <a:rPr lang="ru-RU"/>
              <a:pPr>
                <a:defRPr/>
              </a:pPr>
              <a:t>27.02.2018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DCC7EA-1845-4319-A44D-665DB2EAB53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5A141B-BC7B-405E-8313-DA94D14A3320}" type="datetimeFigureOut">
              <a:rPr lang="ru-RU"/>
              <a:pPr>
                <a:defRPr/>
              </a:pPr>
              <a:t>27.02.2018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58D1A7-CB77-4E41-8F0C-7048CDD7503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CEE903-A259-4F17-8A56-C2393A7FB4B4}" type="datetimeFigureOut">
              <a:rPr lang="ru-RU"/>
              <a:pPr>
                <a:defRPr/>
              </a:pPr>
              <a:t>27.02.2018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D8C221-AB66-4DFE-96AF-F199259E495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0A94AE-31EE-4B47-879B-1B3F3C83ED30}" type="datetimeFigureOut">
              <a:rPr lang="ru-RU"/>
              <a:pPr>
                <a:defRPr/>
              </a:pPr>
              <a:t>27.02.2018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E48055-7C71-4F32-8969-FA1EBBBA69E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AECB8A-8D97-4245-BE2A-5593EC60BB7E}" type="datetimeFigureOut">
              <a:rPr lang="ru-RU"/>
              <a:pPr>
                <a:defRPr/>
              </a:pPr>
              <a:t>27.02.2018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7E02BF-2AA9-46AE-8C04-11583F85ACC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ABFBFC-2429-47DA-8C9F-0E8742C13AF8}" type="datetimeFigureOut">
              <a:rPr lang="ru-RU"/>
              <a:pPr>
                <a:defRPr/>
              </a:pPr>
              <a:t>27.02.2018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DB91DE-FF94-49BE-B4AE-EFB4D4C6B9D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DA5481-C5B8-48E2-824C-71B28C221060}" type="datetimeFigureOut">
              <a:rPr lang="ru-RU"/>
              <a:pPr>
                <a:defRPr/>
              </a:pPr>
              <a:t>27.02.2018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D7EE8A-8BEE-448D-A80B-78B37B33517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9CC2C3-34BA-4BBD-AD74-049E788E48EF}" type="datetimeFigureOut">
              <a:rPr lang="ru-RU"/>
              <a:pPr>
                <a:defRPr/>
              </a:pPr>
              <a:t>27.02.2018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C4CA06-8A22-48C7-89E8-34531787F4F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2CCF0B-1DF0-4E58-8C16-6064DA95EFAD}" type="datetimeFigureOut">
              <a:rPr lang="ru-RU"/>
              <a:pPr>
                <a:defRPr/>
              </a:pPr>
              <a:t>27.02.2018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18BD1E-4D85-4210-9F66-9C7CA8A6ECC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FCE8AA-B053-48A3-8AC4-C5F07218974B}" type="datetimeFigureOut">
              <a:rPr lang="ru-RU"/>
              <a:pPr>
                <a:defRPr/>
              </a:pPr>
              <a:t>27.02.2018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940227-F571-494B-AC5F-D817C2C73B4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A07FDD-7CDE-4156-B53E-80C415773C54}" type="datetimeFigureOut">
              <a:rPr lang="ru-RU"/>
              <a:pPr>
                <a:defRPr/>
              </a:pPr>
              <a:t>27.02.2018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9CB31D-3585-4289-98DA-FE10A5DF6FD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9256944C-E11D-49E5-BD97-0CED4DB9609E}" type="datetimeFigureOut">
              <a:rPr lang="ru-RU"/>
              <a:pPr>
                <a:defRPr/>
              </a:pPr>
              <a:t>27.02.2018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4EA4551F-B247-4975-A100-0FE8EA4F32E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.jpeg"/><Relationship Id="rId7" Type="http://schemas.openxmlformats.org/officeDocument/2006/relationships/image" Target="../media/image2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28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5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7" Type="http://schemas.openxmlformats.org/officeDocument/2006/relationships/image" Target="../media/image6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13" Type="http://schemas.openxmlformats.org/officeDocument/2006/relationships/image" Target="../media/image11.jpeg"/><Relationship Id="rId3" Type="http://schemas.openxmlformats.org/officeDocument/2006/relationships/image" Target="../media/image1.jpeg"/><Relationship Id="rId7" Type="http://schemas.openxmlformats.org/officeDocument/2006/relationships/image" Target="../media/image5.jpeg"/><Relationship Id="rId12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11" Type="http://schemas.openxmlformats.org/officeDocument/2006/relationships/image" Target="../media/image9.jpeg"/><Relationship Id="rId5" Type="http://schemas.openxmlformats.org/officeDocument/2006/relationships/image" Target="../media/image3.jpeg"/><Relationship Id="rId10" Type="http://schemas.openxmlformats.org/officeDocument/2006/relationships/image" Target="../media/image8.jpeg"/><Relationship Id="rId4" Type="http://schemas.openxmlformats.org/officeDocument/2006/relationships/image" Target="../media/image2.jpeg"/><Relationship Id="rId9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/>
          </a:p>
        </p:txBody>
      </p:sp>
      <p:pic>
        <p:nvPicPr>
          <p:cNvPr id="2052" name="Рисунок 4" descr="1 фон (26)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588"/>
            <a:ext cx="9144000" cy="6861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1785918" y="1785926"/>
            <a:ext cx="5643602" cy="2800767"/>
          </a:xfrm>
          <a:prstGeom prst="rect">
            <a:avLst/>
          </a:prstGeom>
          <a:solidFill>
            <a:schemeClr val="accent1">
              <a:lumMod val="75000"/>
            </a:schemeClr>
          </a:solidFill>
          <a:ln/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Проект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«Скоро в школу мы пойдем!»</a:t>
            </a:r>
            <a:endParaRPr lang="ru-RU" sz="4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Monotype Corsiva" pitchFamily="66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4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Monotype Corsiva" pitchFamily="66" charset="0"/>
            </a:endParaRPr>
          </a:p>
        </p:txBody>
      </p:sp>
      <p:sp>
        <p:nvSpPr>
          <p:cNvPr id="2054" name="TextBox 6"/>
          <p:cNvSpPr txBox="1">
            <a:spLocks noChangeArrowheads="1"/>
          </p:cNvSpPr>
          <p:nvPr/>
        </p:nvSpPr>
        <p:spPr bwMode="auto">
          <a:xfrm>
            <a:off x="2124075" y="0"/>
            <a:ext cx="5543550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  <a:latin typeface="Monotype Corsiva" pitchFamily="66" charset="0"/>
              </a:rPr>
              <a:t>МАДОУ  «Детский </a:t>
            </a:r>
            <a:r>
              <a:rPr lang="ru-RU" sz="2800" b="1" dirty="0">
                <a:solidFill>
                  <a:schemeClr val="bg1"/>
                </a:solidFill>
                <a:latin typeface="Monotype Corsiva" pitchFamily="66" charset="0"/>
              </a:rPr>
              <a:t>сад </a:t>
            </a:r>
            <a:r>
              <a:rPr lang="ru-RU" sz="2800" b="1" dirty="0" smtClean="0">
                <a:solidFill>
                  <a:schemeClr val="bg1"/>
                </a:solidFill>
                <a:latin typeface="Monotype Corsiva" pitchFamily="66" charset="0"/>
              </a:rPr>
              <a:t>№7 </a:t>
            </a:r>
          </a:p>
          <a:p>
            <a:pPr algn="ctr"/>
            <a:r>
              <a:rPr lang="ru-RU" sz="2800" b="1" dirty="0" smtClean="0">
                <a:solidFill>
                  <a:schemeClr val="bg1"/>
                </a:solidFill>
                <a:latin typeface="Monotype Corsiva" pitchFamily="66" charset="0"/>
              </a:rPr>
              <a:t>«Лесная сказка»</a:t>
            </a:r>
            <a:endParaRPr lang="ru-RU" sz="2800" b="1" dirty="0">
              <a:solidFill>
                <a:schemeClr val="bg1"/>
              </a:solidFill>
              <a:latin typeface="Monotype Corsiva" pitchFamily="66" charset="0"/>
            </a:endParaRPr>
          </a:p>
          <a:p>
            <a:pPr algn="ctr"/>
            <a:endParaRPr lang="ru-RU" sz="2800" b="1" dirty="0">
              <a:solidFill>
                <a:schemeClr val="bg1"/>
              </a:solidFill>
              <a:latin typeface="Calibri" pitchFamily="34" charset="0"/>
            </a:endParaRPr>
          </a:p>
          <a:p>
            <a:pPr algn="ctr"/>
            <a:endParaRPr lang="ru-RU" sz="2800" b="1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2055" name="TextBox 8"/>
          <p:cNvSpPr txBox="1">
            <a:spLocks noChangeArrowheads="1"/>
          </p:cNvSpPr>
          <p:nvPr/>
        </p:nvSpPr>
        <p:spPr bwMode="auto">
          <a:xfrm>
            <a:off x="1571625" y="4643438"/>
            <a:ext cx="6384925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 b="1" dirty="0">
                <a:solidFill>
                  <a:srgbClr val="002060"/>
                </a:solidFill>
                <a:latin typeface="Monotype Corsiva" pitchFamily="66" charset="0"/>
              </a:rPr>
              <a:t>Презентацию </a:t>
            </a:r>
            <a:r>
              <a:rPr lang="ru-RU" sz="2800" b="1" dirty="0" smtClean="0">
                <a:solidFill>
                  <a:srgbClr val="002060"/>
                </a:solidFill>
                <a:latin typeface="Monotype Corsiva" pitchFamily="66" charset="0"/>
              </a:rPr>
              <a:t>подготовила:</a:t>
            </a:r>
            <a:endParaRPr lang="ru-RU" sz="2800" b="1" dirty="0">
              <a:solidFill>
                <a:srgbClr val="002060"/>
              </a:solidFill>
              <a:latin typeface="Monotype Corsiva" pitchFamily="66" charset="0"/>
            </a:endParaRPr>
          </a:p>
          <a:p>
            <a:r>
              <a:rPr lang="ru-RU" sz="2800" b="1" dirty="0" smtClean="0">
                <a:solidFill>
                  <a:srgbClr val="002060"/>
                </a:solidFill>
                <a:latin typeface="Monotype Corsiva" pitchFamily="66" charset="0"/>
              </a:rPr>
              <a:t>        воспитатель1 кв. категории</a:t>
            </a:r>
          </a:p>
          <a:p>
            <a:r>
              <a:rPr lang="ru-RU" sz="2800" b="1" dirty="0" smtClean="0">
                <a:solidFill>
                  <a:srgbClr val="002060"/>
                </a:solidFill>
                <a:latin typeface="Monotype Corsiva" pitchFamily="66" charset="0"/>
              </a:rPr>
              <a:t>                Груздова Елена Владимировна</a:t>
            </a:r>
          </a:p>
          <a:p>
            <a:r>
              <a:rPr lang="ru-RU" sz="2800" b="1" dirty="0" smtClean="0">
                <a:solidFill>
                  <a:srgbClr val="002060"/>
                </a:solidFill>
                <a:latin typeface="Monotype Corsiva" pitchFamily="66" charset="0"/>
              </a:rPr>
              <a:t>                     </a:t>
            </a:r>
            <a:endParaRPr lang="ru-RU" sz="2800" b="1" dirty="0">
              <a:solidFill>
                <a:srgbClr val="002060"/>
              </a:solidFill>
              <a:latin typeface="Monotype Corsiva" pitchFamily="66" charset="0"/>
            </a:endParaRPr>
          </a:p>
          <a:p>
            <a:r>
              <a:rPr lang="ru-RU" sz="2800" b="1" dirty="0" smtClean="0">
                <a:solidFill>
                  <a:srgbClr val="002060"/>
                </a:solidFill>
                <a:latin typeface="Monotype Corsiva" pitchFamily="66" charset="0"/>
              </a:rPr>
              <a:t> </a:t>
            </a:r>
            <a:endParaRPr lang="ru-RU" sz="2800" b="1" dirty="0">
              <a:solidFill>
                <a:srgbClr val="002060"/>
              </a:solidFill>
              <a:latin typeface="Monotype Corsiva" pitchFamily="66" charset="0"/>
            </a:endParaRPr>
          </a:p>
          <a:p>
            <a:r>
              <a:rPr lang="ru-RU" sz="2800" b="1" dirty="0">
                <a:solidFill>
                  <a:srgbClr val="002060"/>
                </a:solidFill>
                <a:latin typeface="Monotype Corsiva" pitchFamily="66" charset="0"/>
              </a:rPr>
              <a:t>                        </a:t>
            </a:r>
          </a:p>
        </p:txBody>
      </p:sp>
    </p:spTree>
  </p:cSld>
  <p:clrMapOvr>
    <a:masterClrMapping/>
  </p:clrMapOvr>
  <p:transition advClick="0" advTm="0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/>
          </a:p>
        </p:txBody>
      </p:sp>
      <p:pic>
        <p:nvPicPr>
          <p:cNvPr id="5" name="Рисунок 4" descr="1 фон (26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1588"/>
            <a:ext cx="9144000" cy="6861176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</p:pic>
      <p:sp>
        <p:nvSpPr>
          <p:cNvPr id="23" name="Скругленный прямоугольник 22"/>
          <p:cNvSpPr/>
          <p:nvPr/>
        </p:nvSpPr>
        <p:spPr>
          <a:xfrm>
            <a:off x="2857488" y="285728"/>
            <a:ext cx="5057775" cy="12001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3200" dirty="0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2786050" y="214290"/>
            <a:ext cx="5072098" cy="135732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 smtClean="0">
                <a:latin typeface="Monotype Corsiva" pitchFamily="66" charset="0"/>
              </a:rPr>
              <a:t>Лепка рельефная                        коллективная« Вылепи свое имя»</a:t>
            </a:r>
            <a:endParaRPr lang="ru-RU" sz="3200" b="1" dirty="0">
              <a:latin typeface="Monotype Corsiva" pitchFamily="66" charset="0"/>
            </a:endParaRPr>
          </a:p>
        </p:txBody>
      </p:sp>
      <p:pic>
        <p:nvPicPr>
          <p:cNvPr id="12" name="Рисунок 11" descr="IMG_0764.JPG"/>
          <p:cNvPicPr>
            <a:picLocks noChangeAspect="1"/>
          </p:cNvPicPr>
          <p:nvPr/>
        </p:nvPicPr>
        <p:blipFill>
          <a:blip r:embed="rId3" cstate="print"/>
          <a:srcRect l="15094"/>
          <a:stretch>
            <a:fillRect/>
          </a:stretch>
        </p:blipFill>
        <p:spPr>
          <a:xfrm>
            <a:off x="4786314" y="4071942"/>
            <a:ext cx="3214678" cy="25241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 descr="Изображение 00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857620" y="1643050"/>
            <a:ext cx="3821901" cy="25479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 descr="Изображение 00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142976" y="4071942"/>
            <a:ext cx="3357586" cy="24764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/>
          </a:p>
        </p:txBody>
      </p:sp>
      <p:pic>
        <p:nvPicPr>
          <p:cNvPr id="15364" name="Рисунок 4" descr="1 фон (26)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6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Скругленный прямоугольник 15"/>
          <p:cNvSpPr/>
          <p:nvPr/>
        </p:nvSpPr>
        <p:spPr>
          <a:xfrm>
            <a:off x="2071688" y="357188"/>
            <a:ext cx="5472112" cy="914400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latin typeface="Monotype Corsiva" pitchFamily="66" charset="0"/>
              </a:rPr>
              <a:t>Конструирование </a:t>
            </a:r>
            <a:endParaRPr lang="ru-RU" sz="2800" b="1" dirty="0" smtClean="0">
              <a:latin typeface="Monotype Corsiva" pitchFamily="66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 smtClean="0">
                <a:latin typeface="Monotype Corsiva" pitchFamily="66" charset="0"/>
              </a:rPr>
              <a:t>« Мой первый портфель</a:t>
            </a:r>
            <a:r>
              <a:rPr lang="ru-RU" sz="2800" b="1" dirty="0">
                <a:latin typeface="Monotype Corsiva" pitchFamily="66" charset="0"/>
              </a:rPr>
              <a:t>»</a:t>
            </a:r>
          </a:p>
        </p:txBody>
      </p:sp>
      <p:pic>
        <p:nvPicPr>
          <p:cNvPr id="1031" name="Picture 7" descr="C:\Documents and Settings\Elena\Рабочий стол\Первоклассник\Изображение 01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47934930" y="-9358402"/>
            <a:ext cx="37033200" cy="24688800"/>
          </a:xfrm>
          <a:prstGeom prst="rect">
            <a:avLst/>
          </a:prstGeom>
          <a:noFill/>
        </p:spPr>
      </p:pic>
      <p:pic>
        <p:nvPicPr>
          <p:cNvPr id="24" name="Рисунок 23" descr="Изображение 01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929058" y="4714884"/>
            <a:ext cx="3214710" cy="21431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" name="Рисунок 24" descr="Изображение 012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5400000">
            <a:off x="4607719" y="1607331"/>
            <a:ext cx="3286148" cy="29289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" name="Рисунок 25" descr="Изображение 013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rot="5400000">
            <a:off x="1357290" y="1643050"/>
            <a:ext cx="3357586" cy="29289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/>
          </a:p>
        </p:txBody>
      </p:sp>
      <p:pic>
        <p:nvPicPr>
          <p:cNvPr id="17412" name="Рисунок 4" descr="1 фон (26)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6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Скругленный прямоугольник 5"/>
          <p:cNvSpPr/>
          <p:nvPr/>
        </p:nvSpPr>
        <p:spPr>
          <a:xfrm>
            <a:off x="2143125" y="188913"/>
            <a:ext cx="6143625" cy="1311275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latin typeface="Monotype Corsiva" pitchFamily="66" charset="0"/>
              </a:rPr>
              <a:t>Решение ребусов, </a:t>
            </a:r>
            <a:r>
              <a:rPr lang="ru-RU" sz="2800" b="1" dirty="0" smtClean="0">
                <a:latin typeface="Monotype Corsiva" pitchFamily="66" charset="0"/>
              </a:rPr>
              <a:t>загадок, </a:t>
            </a:r>
            <a:r>
              <a:rPr lang="ru-RU" sz="2800" b="1" dirty="0">
                <a:latin typeface="Monotype Corsiva" pitchFamily="66" charset="0"/>
              </a:rPr>
              <a:t>кроссвордов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latin typeface="Monotype Corsiva" pitchFamily="66" charset="0"/>
              </a:rPr>
              <a:t>по теме « Школа. Школьные принадлежности»</a:t>
            </a:r>
          </a:p>
        </p:txBody>
      </p:sp>
      <p:pic>
        <p:nvPicPr>
          <p:cNvPr id="11" name="Рисунок 10" descr="IMG_663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285851" y="1678767"/>
            <a:ext cx="2714645" cy="20359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Рисунок 15" descr="Изображение 126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786314" y="4429132"/>
            <a:ext cx="2857488" cy="21431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Рисунок 16" descr="Изображение 125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285852" y="4429132"/>
            <a:ext cx="2928958" cy="22145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Рисунок 17" descr="IMG_5221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643438" y="1643050"/>
            <a:ext cx="3143240" cy="20954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Рисунок 18" descr="Изображение 127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643174" y="2643182"/>
            <a:ext cx="3071834" cy="226345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Содержимое 4" descr="Изображение 07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77527" y="1600200"/>
            <a:ext cx="6788945" cy="4525963"/>
          </a:xfrm>
        </p:spPr>
      </p:pic>
      <p:pic>
        <p:nvPicPr>
          <p:cNvPr id="4" name="Рисунок 4" descr="1 фон (26)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588"/>
            <a:ext cx="9144000" cy="6861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Скругленный прямоугольник 6"/>
          <p:cNvSpPr/>
          <p:nvPr/>
        </p:nvSpPr>
        <p:spPr>
          <a:xfrm>
            <a:off x="2071688" y="357188"/>
            <a:ext cx="5472112" cy="914400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 smtClean="0">
                <a:latin typeface="Monotype Corsiva" pitchFamily="66" charset="0"/>
              </a:rPr>
              <a:t>Чтение   художественной литературы </a:t>
            </a:r>
            <a:endParaRPr lang="ru-RU" sz="2800" b="1" dirty="0">
              <a:latin typeface="Monotype Corsiva" pitchFamily="66" charset="0"/>
            </a:endParaRPr>
          </a:p>
        </p:txBody>
      </p:sp>
      <p:pic>
        <p:nvPicPr>
          <p:cNvPr id="8" name="Рисунок 7" descr="Изображение 07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400000">
            <a:off x="750081" y="1964507"/>
            <a:ext cx="3214679" cy="24288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Изображение 07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214810" y="3929066"/>
            <a:ext cx="3643306" cy="27146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 descr="IMG_5277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643438" y="1928802"/>
            <a:ext cx="3178959" cy="21193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 descr="IMG_5278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214414" y="4500570"/>
            <a:ext cx="3071834" cy="20478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/>
          </a:p>
        </p:txBody>
      </p:sp>
      <p:pic>
        <p:nvPicPr>
          <p:cNvPr id="12292" name="Рисунок 4" descr="1 фон (26)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61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4" name="Picture 2" descr="http://go1.imgsmail.ru/imgpreview?key=http%3A//my-shop.ru/%5Ffiles/product/2/48/475789.jpg&amp;mb=imgdb_preview_47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00500" y="142875"/>
            <a:ext cx="1857375" cy="2357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Изображение 06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400000">
            <a:off x="333334" y="2238378"/>
            <a:ext cx="3714777" cy="26669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 descr="Изображение 067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5400000">
            <a:off x="3065654" y="4326931"/>
            <a:ext cx="3037283" cy="20248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 descr="Изображение 068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5400000">
            <a:off x="5256619" y="2458629"/>
            <a:ext cx="3607587" cy="24050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/>
          </a:p>
        </p:txBody>
      </p:sp>
      <p:pic>
        <p:nvPicPr>
          <p:cNvPr id="10244" name="Рисунок 4" descr="1 фон (26)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588"/>
            <a:ext cx="9144000" cy="6861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Скругленный прямоугольник 18"/>
          <p:cNvSpPr/>
          <p:nvPr/>
        </p:nvSpPr>
        <p:spPr>
          <a:xfrm>
            <a:off x="2428875" y="357188"/>
            <a:ext cx="5286375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dirty="0"/>
              <a:t>Экскурсия в </a:t>
            </a:r>
            <a:r>
              <a:rPr lang="ru-RU" sz="3200" dirty="0" smtClean="0"/>
              <a:t>библиотеку</a:t>
            </a:r>
            <a:endParaRPr lang="ru-RU" sz="3200" dirty="0"/>
          </a:p>
        </p:txBody>
      </p:sp>
      <p:pic>
        <p:nvPicPr>
          <p:cNvPr id="14" name="Рисунок 13" descr="лист 02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85852" y="1714488"/>
            <a:ext cx="3321867" cy="22145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 descr="лист 02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00562" y="4286256"/>
            <a:ext cx="3357554" cy="22383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Рисунок 15" descr="лист 03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142976" y="4357694"/>
            <a:ext cx="3286116" cy="21907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Рисунок 19" descr="лист 03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572000" y="1714488"/>
            <a:ext cx="3286116" cy="21907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/>
          </a:p>
        </p:txBody>
      </p:sp>
      <p:pic>
        <p:nvPicPr>
          <p:cNvPr id="19460" name="Рисунок 4" descr="1 фон (26)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588"/>
            <a:ext cx="9144000" cy="6861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Скругленный прямоугольник 5"/>
          <p:cNvSpPr/>
          <p:nvPr/>
        </p:nvSpPr>
        <p:spPr>
          <a:xfrm>
            <a:off x="2268538" y="188913"/>
            <a:ext cx="5543550" cy="914400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 smtClean="0">
                <a:latin typeface="Monotype Corsiva" pitchFamily="66" charset="0"/>
              </a:rPr>
              <a:t>Организованная о</a:t>
            </a:r>
            <a:r>
              <a:rPr lang="ru-RU" sz="3200" b="1" dirty="0" smtClean="0">
                <a:latin typeface="Monotype Corsiva" pitchFamily="66" charset="0"/>
              </a:rPr>
              <a:t>бразовательная </a:t>
            </a:r>
            <a:r>
              <a:rPr lang="ru-RU" sz="3200" b="1" dirty="0" smtClean="0">
                <a:latin typeface="Monotype Corsiva" pitchFamily="66" charset="0"/>
              </a:rPr>
              <a:t>деятельность</a:t>
            </a:r>
            <a:endParaRPr lang="ru-RU" sz="3200" b="1" dirty="0">
              <a:latin typeface="Monotype Corsiva" pitchFamily="66" charset="0"/>
            </a:endParaRPr>
          </a:p>
        </p:txBody>
      </p:sp>
      <p:pic>
        <p:nvPicPr>
          <p:cNvPr id="11" name="Рисунок 10" descr="IMG_254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714744" y="4476755"/>
            <a:ext cx="3571868" cy="23812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Рисунок 17" descr="Изображение 05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071934" y="1785926"/>
            <a:ext cx="3286116" cy="21907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Рисунок 18" descr="IMG_060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5400000">
            <a:off x="452414" y="2690802"/>
            <a:ext cx="3714744" cy="24764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1 фон (26)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588"/>
            <a:ext cx="9144000" cy="6861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IMG_5339.jpg"/>
          <p:cNvPicPr>
            <a:picLocks noChangeAspect="1"/>
          </p:cNvPicPr>
          <p:nvPr/>
        </p:nvPicPr>
        <p:blipFill>
          <a:blip r:embed="rId3" cstate="print"/>
          <a:srcRect t="16806"/>
          <a:stretch>
            <a:fillRect/>
          </a:stretch>
        </p:blipFill>
        <p:spPr>
          <a:xfrm rot="5400000">
            <a:off x="4964921" y="3750459"/>
            <a:ext cx="3143247" cy="23574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Изображение 05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500166" y="3857628"/>
            <a:ext cx="3643306" cy="24288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IMG_211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5400000">
            <a:off x="4357670" y="428620"/>
            <a:ext cx="3000428" cy="25717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IMG_5173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5400000">
            <a:off x="1607323" y="1250141"/>
            <a:ext cx="3214710" cy="21431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10" descr="SAM_2145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57422" y="3000372"/>
            <a:ext cx="3810000" cy="2144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Содержимое 4" descr="1 фон (26)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IMG_066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857620" y="3500438"/>
            <a:ext cx="4000496" cy="26669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IMG_5147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5400000">
            <a:off x="446460" y="2911069"/>
            <a:ext cx="4179091" cy="27860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Изображение 093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929058" y="285728"/>
            <a:ext cx="3714776" cy="27146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/>
          </a:p>
        </p:txBody>
      </p:sp>
      <p:pic>
        <p:nvPicPr>
          <p:cNvPr id="18436" name="Рисунок 4" descr="1 фон (26)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588"/>
            <a:ext cx="9144000" cy="6861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Скругленный прямоугольник 5"/>
          <p:cNvSpPr/>
          <p:nvPr/>
        </p:nvSpPr>
        <p:spPr>
          <a:xfrm>
            <a:off x="2268538" y="188913"/>
            <a:ext cx="5543550" cy="914400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 smtClean="0">
                <a:latin typeface="Monotype Corsiva" pitchFamily="66" charset="0"/>
              </a:rPr>
              <a:t>Интеллектуальная  </a:t>
            </a:r>
            <a:r>
              <a:rPr lang="ru-RU" sz="2800" b="1" dirty="0">
                <a:latin typeface="Monotype Corsiva" pitchFamily="66" charset="0"/>
              </a:rPr>
              <a:t>игра </a:t>
            </a:r>
            <a:r>
              <a:rPr lang="ru-RU" sz="2800" b="1" dirty="0" smtClean="0">
                <a:latin typeface="Monotype Corsiva" pitchFamily="66" charset="0"/>
              </a:rPr>
              <a:t> - турнир по шашкам «Юный шашист»</a:t>
            </a:r>
            <a:endParaRPr lang="ru-RU" sz="2800" b="1" dirty="0">
              <a:latin typeface="Monotype Corsiva" pitchFamily="66" charset="0"/>
            </a:endParaRPr>
          </a:p>
        </p:txBody>
      </p:sp>
      <p:pic>
        <p:nvPicPr>
          <p:cNvPr id="14" name="Рисунок 13" descr="IMG_3524.JPG"/>
          <p:cNvPicPr>
            <a:picLocks noChangeAspect="1"/>
          </p:cNvPicPr>
          <p:nvPr/>
        </p:nvPicPr>
        <p:blipFill>
          <a:blip r:embed="rId3" cstate="print"/>
          <a:srcRect b="18919"/>
          <a:stretch>
            <a:fillRect/>
          </a:stretch>
        </p:blipFill>
        <p:spPr>
          <a:xfrm>
            <a:off x="1285852" y="1714488"/>
            <a:ext cx="3214710" cy="21431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 descr="IMG_355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285852" y="4143380"/>
            <a:ext cx="3214678" cy="21431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Рисунок 15" descr="IMG_3566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643438" y="1714488"/>
            <a:ext cx="3000364" cy="20716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Рисунок 16" descr="IMG_3647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643438" y="4214818"/>
            <a:ext cx="2964645" cy="21193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/>
          </a:p>
        </p:txBody>
      </p:sp>
      <p:pic>
        <p:nvPicPr>
          <p:cNvPr id="3076" name="Рисунок 4" descr="1 фон (26)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588"/>
            <a:ext cx="9144000" cy="6861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Скругленный прямоугольник 5"/>
          <p:cNvSpPr/>
          <p:nvPr/>
        </p:nvSpPr>
        <p:spPr>
          <a:xfrm>
            <a:off x="2214563" y="214313"/>
            <a:ext cx="5616575" cy="914400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i="1" dirty="0">
                <a:solidFill>
                  <a:schemeClr val="bg1"/>
                </a:solidFill>
                <a:latin typeface="Monotype Corsiva" pitchFamily="66" charset="0"/>
                <a:cs typeface="Times New Roman" pitchFamily="18" charset="0"/>
              </a:rPr>
              <a:t>Вид</a:t>
            </a:r>
            <a:r>
              <a:rPr lang="en-US" sz="3200" b="1" i="1" dirty="0">
                <a:solidFill>
                  <a:schemeClr val="bg1"/>
                </a:solidFill>
                <a:latin typeface="Monotype Corsiva" pitchFamily="66" charset="0"/>
                <a:cs typeface="Times New Roman" pitchFamily="18" charset="0"/>
              </a:rPr>
              <a:t> </a:t>
            </a:r>
            <a:r>
              <a:rPr lang="ru-RU" sz="3200" b="1" i="1" dirty="0">
                <a:solidFill>
                  <a:schemeClr val="bg1"/>
                </a:solidFill>
                <a:latin typeface="Monotype Corsiva" pitchFamily="66" charset="0"/>
                <a:cs typeface="Times New Roman" pitchFamily="18" charset="0"/>
              </a:rPr>
              <a:t>:</a:t>
            </a:r>
            <a:endParaRPr lang="ru-RU" sz="3200" b="1" dirty="0">
              <a:latin typeface="Monotype Corsiva" pitchFamily="66" charset="0"/>
            </a:endParaRPr>
          </a:p>
        </p:txBody>
      </p:sp>
      <p:graphicFrame>
        <p:nvGraphicFramePr>
          <p:cNvPr id="7" name="Схема 6"/>
          <p:cNvGraphicFramePr/>
          <p:nvPr/>
        </p:nvGraphicFramePr>
        <p:xfrm>
          <a:off x="1259632" y="1397000"/>
          <a:ext cx="6408712" cy="5461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/>
          </a:p>
        </p:txBody>
      </p:sp>
      <p:pic>
        <p:nvPicPr>
          <p:cNvPr id="16388" name="Рисунок 4" descr="1 фон (26)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6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Скругленный прямоугольник 5"/>
          <p:cNvSpPr/>
          <p:nvPr/>
        </p:nvSpPr>
        <p:spPr>
          <a:xfrm>
            <a:off x="2000232" y="285728"/>
            <a:ext cx="5813425" cy="1214446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 smtClean="0">
                <a:latin typeface="Monotype Corsiva" pitchFamily="66" charset="0"/>
              </a:rPr>
              <a:t>Проведение собрания  совместно с учителями начальных классов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 smtClean="0">
                <a:latin typeface="Monotype Corsiva" pitchFamily="66" charset="0"/>
              </a:rPr>
              <a:t>«Ребенок на  пороге школы»</a:t>
            </a:r>
            <a:endParaRPr lang="ru-RU" sz="2800" b="1" dirty="0">
              <a:latin typeface="Monotype Corsiva" pitchFamily="66" charset="0"/>
            </a:endParaRPr>
          </a:p>
        </p:txBody>
      </p:sp>
      <p:pic>
        <p:nvPicPr>
          <p:cNvPr id="9" name="Рисунок 8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57290" y="1785926"/>
            <a:ext cx="3286148" cy="2239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3438" y="2857496"/>
            <a:ext cx="3427406" cy="2454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14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357290" y="4214818"/>
            <a:ext cx="3286148" cy="2412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/>
          </a:p>
        </p:txBody>
      </p:sp>
      <p:pic>
        <p:nvPicPr>
          <p:cNvPr id="20484" name="Рисунок 4" descr="1 фон (26)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588"/>
            <a:ext cx="9144000" cy="6861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Скругленный прямоугольник 5"/>
          <p:cNvSpPr/>
          <p:nvPr/>
        </p:nvSpPr>
        <p:spPr>
          <a:xfrm>
            <a:off x="2411413" y="188913"/>
            <a:ext cx="5473700" cy="914400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latin typeface="Monotype Corsiva" pitchFamily="66" charset="0"/>
              </a:rPr>
              <a:t>Школа глазами дошкольников</a:t>
            </a: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2357438" y="214313"/>
            <a:ext cx="5472112" cy="914400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 smtClean="0">
                <a:latin typeface="Monotype Corsiva" pitchFamily="66" charset="0"/>
              </a:rPr>
              <a:t>Информационные стенды для родителей</a:t>
            </a:r>
            <a:endParaRPr lang="ru-RU" sz="2800" b="1" dirty="0">
              <a:latin typeface="Monotype Corsiva" pitchFamily="66" charset="0"/>
            </a:endParaRPr>
          </a:p>
        </p:txBody>
      </p:sp>
      <p:pic>
        <p:nvPicPr>
          <p:cNvPr id="13" name="Рисунок 12" descr="Изображение 070.jpg"/>
          <p:cNvPicPr>
            <a:picLocks noChangeAspect="1"/>
          </p:cNvPicPr>
          <p:nvPr/>
        </p:nvPicPr>
        <p:blipFill>
          <a:blip r:embed="rId4" cstate="print"/>
          <a:srcRect t="31250"/>
          <a:stretch>
            <a:fillRect/>
          </a:stretch>
        </p:blipFill>
        <p:spPr>
          <a:xfrm>
            <a:off x="4572000" y="4643446"/>
            <a:ext cx="3428992" cy="15716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 descr="Изображение 03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357290" y="4286256"/>
            <a:ext cx="3393273" cy="22621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Рисунок 22" descr="Изображение 033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928662" y="2000240"/>
            <a:ext cx="3178959" cy="21193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 descr="Изображение 071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500430" y="1357298"/>
            <a:ext cx="4572000" cy="29289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Содержимое 5" descr="IMG_542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77527" y="1600200"/>
            <a:ext cx="6788945" cy="4525963"/>
          </a:xfrm>
        </p:spPr>
      </p:pic>
      <p:pic>
        <p:nvPicPr>
          <p:cNvPr id="4" name="Рисунок 4" descr="1 фон (26)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588"/>
            <a:ext cx="9144000" cy="6861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Скругленный прямоугольник 4"/>
          <p:cNvSpPr/>
          <p:nvPr/>
        </p:nvSpPr>
        <p:spPr>
          <a:xfrm>
            <a:off x="2357438" y="214313"/>
            <a:ext cx="5472112" cy="914400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 smtClean="0">
                <a:latin typeface="Monotype Corsiva" pitchFamily="66" charset="0"/>
              </a:rPr>
              <a:t>Работа с родителями, советы по проведению занятий с детьми дома</a:t>
            </a:r>
            <a:endParaRPr lang="ru-RU" sz="2800" b="1" dirty="0">
              <a:latin typeface="Monotype Corsiva" pitchFamily="66" charset="0"/>
            </a:endParaRPr>
          </a:p>
        </p:txBody>
      </p:sp>
      <p:pic>
        <p:nvPicPr>
          <p:cNvPr id="7" name="Рисунок 6" descr="IMG_542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428728" y="1500174"/>
            <a:ext cx="3571868" cy="23812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IMG_506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428728" y="4143380"/>
            <a:ext cx="3286148" cy="24526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IMG_4926.JPG"/>
          <p:cNvPicPr>
            <a:picLocks noChangeAspect="1"/>
          </p:cNvPicPr>
          <p:nvPr/>
        </p:nvPicPr>
        <p:blipFill>
          <a:blip r:embed="rId6" cstate="print"/>
          <a:srcRect r="15842"/>
          <a:stretch>
            <a:fillRect/>
          </a:stretch>
        </p:blipFill>
        <p:spPr>
          <a:xfrm rot="16200000">
            <a:off x="5042305" y="2744381"/>
            <a:ext cx="3036084" cy="26908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/>
          </a:p>
        </p:txBody>
      </p:sp>
      <p:pic>
        <p:nvPicPr>
          <p:cNvPr id="21508" name="Рисунок 4" descr="1 фон (26)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588"/>
            <a:ext cx="9144000" cy="6861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Скругленный прямоугольник 5"/>
          <p:cNvSpPr/>
          <p:nvPr/>
        </p:nvSpPr>
        <p:spPr>
          <a:xfrm>
            <a:off x="2195513" y="188913"/>
            <a:ext cx="5689600" cy="914400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latin typeface="Monotype Corsiva" pitchFamily="66" charset="0"/>
              </a:rPr>
              <a:t>Организация работы с родителями ДОУ по преемственности </a:t>
            </a:r>
          </a:p>
        </p:txBody>
      </p:sp>
      <p:pic>
        <p:nvPicPr>
          <p:cNvPr id="3074" name="Picture 2" descr="C:\Users\User\Desktop\ПРЕЕМСТВЕННОСТЬ\День открытых дверей 17.11.2010\CIMG7876.JPG"/>
          <p:cNvPicPr>
            <a:picLocks noChangeAspect="1" noChangeArrowheads="1"/>
          </p:cNvPicPr>
          <p:nvPr/>
        </p:nvPicPr>
        <p:blipFill>
          <a:blip r:embed="rId3" cstate="email">
            <a:lum contrast="30000"/>
          </a:blip>
          <a:srcRect/>
          <a:stretch>
            <a:fillRect/>
          </a:stretch>
        </p:blipFill>
        <p:spPr bwMode="auto">
          <a:xfrm>
            <a:off x="4644008" y="1772816"/>
            <a:ext cx="2808312" cy="2016224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angle"/>
          </a:sp3d>
        </p:spPr>
      </p:pic>
      <p:pic>
        <p:nvPicPr>
          <p:cNvPr id="3077" name="Picture 5" descr="C:\Users\User\Desktop\ПРЕЕМСТВЕННОСТЬ\День открытых дверей 17.11.2010\P2260400.JPG"/>
          <p:cNvPicPr>
            <a:picLocks noChangeAspect="1" noChangeArrowheads="1"/>
          </p:cNvPicPr>
          <p:nvPr/>
        </p:nvPicPr>
        <p:blipFill>
          <a:blip r:embed="rId4" cstate="email">
            <a:lum contrast="30000"/>
          </a:blip>
          <a:srcRect/>
          <a:stretch>
            <a:fillRect/>
          </a:stretch>
        </p:blipFill>
        <p:spPr bwMode="auto">
          <a:xfrm>
            <a:off x="5148064" y="4653136"/>
            <a:ext cx="2592288" cy="1944216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angle"/>
          </a:sp3d>
        </p:spPr>
      </p:pic>
      <p:pic>
        <p:nvPicPr>
          <p:cNvPr id="3078" name="Picture 6" descr="C:\Users\User\Desktop\ПРЕЕМСТВЕННОСТЬ\День открытых дверей 17.11.2010\P2260401.JPG"/>
          <p:cNvPicPr>
            <a:picLocks noChangeAspect="1" noChangeArrowheads="1"/>
          </p:cNvPicPr>
          <p:nvPr/>
        </p:nvPicPr>
        <p:blipFill>
          <a:blip r:embed="rId5" cstate="email">
            <a:lum contrast="30000"/>
          </a:blip>
          <a:srcRect/>
          <a:stretch>
            <a:fillRect/>
          </a:stretch>
        </p:blipFill>
        <p:spPr bwMode="auto">
          <a:xfrm>
            <a:off x="1043608" y="1844824"/>
            <a:ext cx="2592288" cy="1944216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angle"/>
          </a:sp3d>
        </p:spPr>
      </p:pic>
      <p:pic>
        <p:nvPicPr>
          <p:cNvPr id="3079" name="Picture 7" descr="C:\Users\User\Desktop\ПРЕЕМСТВЕННОСТЬ\День открытых дверей 17.11.2010\P2260402.JPG"/>
          <p:cNvPicPr>
            <a:picLocks noChangeAspect="1" noChangeArrowheads="1"/>
          </p:cNvPicPr>
          <p:nvPr/>
        </p:nvPicPr>
        <p:blipFill>
          <a:blip r:embed="rId6" cstate="email">
            <a:lum contrast="30000"/>
          </a:blip>
          <a:srcRect/>
          <a:stretch>
            <a:fillRect/>
          </a:stretch>
        </p:blipFill>
        <p:spPr bwMode="auto">
          <a:xfrm>
            <a:off x="2483768" y="3284984"/>
            <a:ext cx="2688299" cy="2016224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angle"/>
          </a:sp3d>
        </p:spPr>
      </p:pic>
      <p:pic>
        <p:nvPicPr>
          <p:cNvPr id="21514" name="Picture 2" descr="http://rodnichok30.ucoz.ru/jizn_ds/slajd45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/>
          </a:p>
        </p:txBody>
      </p:sp>
      <p:pic>
        <p:nvPicPr>
          <p:cNvPr id="4100" name="Рисунок 4" descr="1 фон (26)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588"/>
            <a:ext cx="9144000" cy="6861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Скругленный прямоугольник 5"/>
          <p:cNvSpPr/>
          <p:nvPr/>
        </p:nvSpPr>
        <p:spPr>
          <a:xfrm>
            <a:off x="2071688" y="142875"/>
            <a:ext cx="6048375" cy="914400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Проблема:</a:t>
            </a:r>
            <a:endParaRPr lang="ru-RU" sz="3200" dirty="0"/>
          </a:p>
        </p:txBody>
      </p:sp>
      <p:grpSp>
        <p:nvGrpSpPr>
          <p:cNvPr id="4102" name="Группа 9"/>
          <p:cNvGrpSpPr>
            <a:grpSpLocks/>
          </p:cNvGrpSpPr>
          <p:nvPr/>
        </p:nvGrpSpPr>
        <p:grpSpPr bwMode="auto">
          <a:xfrm>
            <a:off x="1857375" y="1571625"/>
            <a:ext cx="5857875" cy="4572000"/>
            <a:chOff x="2026485" y="2032000"/>
            <a:chExt cx="4573475" cy="1292721"/>
          </a:xfrm>
        </p:grpSpPr>
        <p:sp>
          <p:nvSpPr>
            <p:cNvPr id="11" name="Скругленный прямоугольник 10"/>
            <p:cNvSpPr/>
            <p:nvPr/>
          </p:nvSpPr>
          <p:spPr>
            <a:xfrm>
              <a:off x="2026485" y="2032000"/>
              <a:ext cx="4573475" cy="1292721"/>
            </a:xfrm>
            <a:prstGeom prst="roundRect">
              <a:avLst/>
            </a:prstGeom>
          </p:spPr>
          <p:style>
            <a:lnRef idx="2">
              <a:schemeClr val="dk2">
                <a:hueOff val="0"/>
                <a:satOff val="0"/>
                <a:lumOff val="0"/>
                <a:alphaOff val="0"/>
              </a:schemeClr>
            </a:lnRef>
            <a:fillRef idx="1">
              <a:schemeClr val="lt2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2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2000" dirty="0"/>
                <a:t>Общеизвестно, что практически все первоклассники в начальный период обучения в школе сталкиваются с определенными трудностями. Для </a:t>
              </a:r>
              <a:r>
                <a:rPr lang="ru-RU" sz="2000" dirty="0" smtClean="0"/>
                <a:t>того, </a:t>
              </a:r>
              <a:r>
                <a:rPr lang="ru-RU" sz="2000" dirty="0"/>
                <a:t>чтобы процесс подготовки к школе и предстоящая адаптация к школьной жизни протекала </a:t>
              </a:r>
              <a:r>
                <a:rPr lang="ru-RU" sz="2000" dirty="0" smtClean="0"/>
                <a:t> без психологической нагрузки и с </a:t>
              </a:r>
              <a:r>
                <a:rPr lang="ru-RU" sz="2000" dirty="0"/>
                <a:t>наибольшей пользой для ребенка, начинать эту работу надо заранее и вести постепенно. Целенаправленная работа по ознакомлению будущих первоклассников со школой позволит ребенку почувствовать себя более уверенно на пороге </a:t>
              </a:r>
              <a:r>
                <a:rPr lang="ru-RU" sz="2000" dirty="0" smtClean="0"/>
                <a:t>школы, а у родителей, быть может, будет меньше тревог за свое чадо.</a:t>
              </a:r>
              <a:endParaRPr lang="ru-RU" sz="2000" dirty="0"/>
            </a:p>
          </p:txBody>
        </p:sp>
        <p:sp>
          <p:nvSpPr>
            <p:cNvPr id="12" name="Скругленный прямоугольник 4"/>
            <p:cNvSpPr/>
            <p:nvPr/>
          </p:nvSpPr>
          <p:spPr>
            <a:xfrm>
              <a:off x="2089696" y="2095290"/>
              <a:ext cx="4447054" cy="11661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68580" tIns="68580" rIns="68580" bIns="68580" spcCol="1270" anchor="ctr"/>
            <a:lstStyle/>
            <a:p>
              <a:pPr defTabSz="800100" fontAlgn="auto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ru-RU" b="1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/>
          </a:p>
        </p:txBody>
      </p:sp>
      <p:pic>
        <p:nvPicPr>
          <p:cNvPr id="5124" name="Рисунок 4" descr="1 фон (26)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588"/>
            <a:ext cx="9144000" cy="6861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Скругленный прямоугольник 5"/>
          <p:cNvSpPr/>
          <p:nvPr/>
        </p:nvSpPr>
        <p:spPr>
          <a:xfrm>
            <a:off x="2214563" y="142875"/>
            <a:ext cx="5616575" cy="914400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dirty="0">
                <a:latin typeface="Monotype Corsiva" pitchFamily="66" charset="0"/>
              </a:rPr>
              <a:t>Цель: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571625" y="2214563"/>
            <a:ext cx="6143625" cy="1785937"/>
          </a:xfrm>
          <a:prstGeom prst="roundRect">
            <a:avLst/>
          </a:prstGeom>
        </p:spPr>
        <p:style>
          <a:lnRef idx="2">
            <a:schemeClr val="dk2">
              <a:hueOff val="0"/>
              <a:satOff val="0"/>
              <a:lumOff val="0"/>
              <a:alphaOff val="0"/>
            </a:schemeClr>
          </a:lnRef>
          <a:fillRef idx="1">
            <a:schemeClr val="lt2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2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/>
              <a:t>Формирование у детей старшего дошкольного возраста положительного  отношения к предстоящему обучению к </a:t>
            </a:r>
            <a:r>
              <a:rPr lang="ru-RU" sz="2000" dirty="0" smtClean="0"/>
              <a:t>школе, развитие личностных качеств, адекватной самооценки и психологической готовности в целом.</a:t>
            </a:r>
            <a:endParaRPr lang="ru-RU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/>
          </a:p>
        </p:txBody>
      </p:sp>
      <p:pic>
        <p:nvPicPr>
          <p:cNvPr id="6148" name="Рисунок 4" descr="1 фон (26)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588"/>
            <a:ext cx="9144000" cy="6861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Скругленный прямоугольник 5"/>
          <p:cNvSpPr/>
          <p:nvPr/>
        </p:nvSpPr>
        <p:spPr>
          <a:xfrm>
            <a:off x="2411413" y="188913"/>
            <a:ext cx="4537075" cy="914400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i="1" dirty="0">
                <a:latin typeface="Monotype Corsiva" pitchFamily="66" charset="0"/>
              </a:rPr>
              <a:t>Участники проекта: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1428750" y="2643188"/>
            <a:ext cx="6143625" cy="1785937"/>
          </a:xfrm>
          <a:prstGeom prst="roundRect">
            <a:avLst/>
          </a:prstGeom>
        </p:spPr>
        <p:style>
          <a:lnRef idx="2">
            <a:schemeClr val="dk2">
              <a:hueOff val="0"/>
              <a:satOff val="0"/>
              <a:lumOff val="0"/>
              <a:alphaOff val="0"/>
            </a:schemeClr>
          </a:lnRef>
          <a:fillRef idx="1">
            <a:schemeClr val="lt2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2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/>
              <a:t>Дети </a:t>
            </a:r>
            <a:r>
              <a:rPr lang="ru-RU" sz="2000" dirty="0" smtClean="0"/>
              <a:t> логопедической подготовительной </a:t>
            </a:r>
            <a:r>
              <a:rPr lang="ru-RU" sz="2000" dirty="0"/>
              <a:t>к школе </a:t>
            </a:r>
            <a:r>
              <a:rPr lang="ru-RU" sz="2000" dirty="0" smtClean="0"/>
              <a:t>группы </a:t>
            </a:r>
            <a:r>
              <a:rPr lang="ru-RU" sz="2000" dirty="0" smtClean="0"/>
              <a:t>№12, </a:t>
            </a:r>
            <a:r>
              <a:rPr lang="ru-RU" sz="2000" dirty="0" smtClean="0"/>
              <a:t>педагоги, родители.</a:t>
            </a:r>
            <a:endParaRPr lang="ru-RU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/>
          </a:p>
        </p:txBody>
      </p:sp>
      <p:pic>
        <p:nvPicPr>
          <p:cNvPr id="8196" name="Рисунок 4" descr="1 фон (26)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588"/>
            <a:ext cx="9144000" cy="6861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Скругленный прямоугольник 5"/>
          <p:cNvSpPr/>
          <p:nvPr/>
        </p:nvSpPr>
        <p:spPr>
          <a:xfrm>
            <a:off x="2124075" y="188913"/>
            <a:ext cx="5761038" cy="914400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latin typeface="Monotype Corsiva" pitchFamily="66" charset="0"/>
              </a:rPr>
              <a:t>План реализации проекта:</a:t>
            </a: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1214414" y="1500174"/>
            <a:ext cx="6715125" cy="5214938"/>
          </a:xfrm>
          <a:prstGeom prst="roundRect">
            <a:avLst/>
          </a:prstGeom>
        </p:spPr>
        <p:style>
          <a:lnRef idx="2">
            <a:schemeClr val="dk2">
              <a:hueOff val="0"/>
              <a:satOff val="0"/>
              <a:lumOff val="0"/>
              <a:alphaOff val="0"/>
            </a:schemeClr>
          </a:lnRef>
          <a:fillRef idx="1">
            <a:schemeClr val="lt2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2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2000" dirty="0"/>
              <a:t>Родительское собрание по теме: «Ваш ребенок – будущий первоклассник</a:t>
            </a:r>
            <a:r>
              <a:rPr lang="ru-RU" sz="2000" dirty="0" smtClean="0"/>
              <a:t>».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2000" dirty="0" smtClean="0"/>
              <a:t>Статьи и консультации в папке для родителей «Что должен знать ребенок, который собирается в школу», «Трудности адаптации первоклассников в школе» и др.</a:t>
            </a:r>
            <a:endParaRPr lang="ru-RU" sz="2000" dirty="0"/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2000" dirty="0" smtClean="0"/>
              <a:t>Рассказы </a:t>
            </a:r>
            <a:r>
              <a:rPr lang="ru-RU" sz="2000" dirty="0"/>
              <a:t>педагогов с показом иллюстраций о школе, учителях и школьных </a:t>
            </a:r>
            <a:r>
              <a:rPr lang="ru-RU" sz="2000" dirty="0" smtClean="0"/>
              <a:t>правилах.</a:t>
            </a:r>
            <a:endParaRPr lang="ru-RU" sz="2000" dirty="0"/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2000" dirty="0"/>
              <a:t>Беседы о школе, правилах поведения в школе, об отношении к учебе и </a:t>
            </a:r>
            <a:r>
              <a:rPr lang="ru-RU" sz="2000" dirty="0" smtClean="0"/>
              <a:t>оценках.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2000" dirty="0" smtClean="0"/>
              <a:t>Анкетирование родителей будущих первоклассников.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2000" dirty="0" smtClean="0"/>
              <a:t>Проведение  собрания совместно с учителями начальных классов «Ребенок на пороге школы».</a:t>
            </a:r>
            <a:endParaRPr lang="ru-RU" sz="2000" dirty="0"/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 smtClean="0"/>
              <a:t>ООД</a:t>
            </a:r>
            <a:r>
              <a:rPr lang="ru-RU" sz="2000" dirty="0" smtClean="0"/>
              <a:t>: </a:t>
            </a:r>
            <a:endParaRPr lang="ru-RU" sz="2000" dirty="0"/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2000" dirty="0" smtClean="0"/>
              <a:t>Рассуждение детей на тему: «Что такое школа?»</a:t>
            </a:r>
            <a:endParaRPr lang="ru-RU" sz="2000" dirty="0"/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2000" dirty="0"/>
              <a:t>Рисование «Зарисовки о школе</a:t>
            </a:r>
            <a:r>
              <a:rPr lang="ru-RU" sz="2000" dirty="0" smtClean="0"/>
              <a:t>».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ru-RU" sz="2000" dirty="0" smtClean="0"/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ru-RU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/>
          </a:p>
        </p:txBody>
      </p:sp>
      <p:pic>
        <p:nvPicPr>
          <p:cNvPr id="9220" name="Рисунок 4" descr="1 фон (26)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588"/>
            <a:ext cx="9144000" cy="6861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1" name="Рисунок 14" descr="1 фон (26)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Скругленный прямоугольник 15"/>
          <p:cNvSpPr/>
          <p:nvPr/>
        </p:nvSpPr>
        <p:spPr>
          <a:xfrm>
            <a:off x="1428750" y="357188"/>
            <a:ext cx="6500813" cy="6143625"/>
          </a:xfrm>
          <a:prstGeom prst="roundRect">
            <a:avLst/>
          </a:prstGeom>
        </p:spPr>
        <p:style>
          <a:lnRef idx="2">
            <a:schemeClr val="dk2">
              <a:hueOff val="0"/>
              <a:satOff val="0"/>
              <a:lumOff val="0"/>
              <a:alphaOff val="0"/>
            </a:schemeClr>
          </a:lnRef>
          <a:fillRef idx="1">
            <a:schemeClr val="lt2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2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2000" dirty="0"/>
              <a:t>Конструирование </a:t>
            </a:r>
            <a:r>
              <a:rPr lang="ru-RU" sz="2000" dirty="0" smtClean="0"/>
              <a:t>«Мой первый портфель</a:t>
            </a:r>
            <a:r>
              <a:rPr lang="ru-RU" sz="2000" dirty="0"/>
              <a:t>».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2000" dirty="0"/>
              <a:t>Ознакомление детей с </a:t>
            </a:r>
            <a:r>
              <a:rPr lang="ru-RU" sz="2000" dirty="0" smtClean="0"/>
              <a:t>литературными произведениями о </a:t>
            </a:r>
            <a:r>
              <a:rPr lang="ru-RU" sz="2000" dirty="0"/>
              <a:t>школьной жизни и </a:t>
            </a:r>
            <a:r>
              <a:rPr lang="ru-RU" sz="2000" dirty="0" smtClean="0"/>
              <a:t>учебе.</a:t>
            </a:r>
            <a:endParaRPr lang="ru-RU" sz="2000" dirty="0"/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2000" dirty="0" smtClean="0"/>
              <a:t>Чтение сказок«Лесная </a:t>
            </a:r>
            <a:r>
              <a:rPr lang="ru-RU" sz="2000" dirty="0"/>
              <a:t>школа», автор </a:t>
            </a:r>
            <a:r>
              <a:rPr lang="ru-RU" sz="2000" dirty="0" smtClean="0"/>
              <a:t>М.А. Панфилова, беседы по ним.</a:t>
            </a:r>
            <a:endParaRPr lang="ru-RU" sz="2000" dirty="0"/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2000" dirty="0" smtClean="0"/>
              <a:t>Лепка рельефная коллективная «Вылепи свое имя».</a:t>
            </a:r>
            <a:endParaRPr lang="ru-RU" sz="2000" dirty="0"/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2000" dirty="0" smtClean="0"/>
              <a:t>Аппликация декоративная «Закладка для букваря».</a:t>
            </a:r>
            <a:endParaRPr lang="ru-RU" sz="2000" dirty="0"/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2000" dirty="0"/>
              <a:t>Слушание и заучивание песен о школе.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2000" dirty="0"/>
              <a:t>Ознакомление с пословицами и поговорками русского народа об учении, труде и книгах.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2000" dirty="0" smtClean="0"/>
              <a:t>Заучивание стихотворений о школе и школьной жизни.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2000" dirty="0" smtClean="0"/>
              <a:t>Интеллектуальная игра – турнир по шашкам «Юный шашист» между командами внутри группы, вручение призов, награждение лучших по игре в шашки.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2000" dirty="0" smtClean="0"/>
              <a:t>Вечер загадок «Скоро в школу».</a:t>
            </a:r>
            <a:endParaRPr lang="ru-RU" sz="2000" dirty="0"/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ru-RU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/>
          </a:p>
        </p:txBody>
      </p:sp>
      <p:pic>
        <p:nvPicPr>
          <p:cNvPr id="11268" name="Рисунок 4" descr="1 фон (26)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6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Скругленный прямоугольник 8"/>
          <p:cNvSpPr/>
          <p:nvPr/>
        </p:nvSpPr>
        <p:spPr>
          <a:xfrm>
            <a:off x="1428728" y="357166"/>
            <a:ext cx="6500813" cy="6143625"/>
          </a:xfrm>
          <a:prstGeom prst="roundRect">
            <a:avLst/>
          </a:prstGeom>
        </p:spPr>
        <p:style>
          <a:lnRef idx="2">
            <a:schemeClr val="dk2">
              <a:hueOff val="0"/>
              <a:satOff val="0"/>
              <a:lumOff val="0"/>
              <a:alphaOff val="0"/>
            </a:schemeClr>
          </a:lnRef>
          <a:fillRef idx="1">
            <a:schemeClr val="lt2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2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2000" dirty="0" smtClean="0"/>
              <a:t>Решение ребусов, кроссвордов по теме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 smtClean="0"/>
              <a:t>« Школа. Школьные принадлежности».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2000" dirty="0" smtClean="0"/>
              <a:t>Дидактические игры на школьную тематику.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2000" dirty="0" smtClean="0"/>
              <a:t>Сюжетно-ролевые игры: «Школа», «Магазин.    Школьные товары», «Библиотека».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2000" dirty="0" smtClean="0"/>
              <a:t>Проведение досуга совместно с родителями «Путешествие в страну Знаний».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2000" dirty="0" smtClean="0"/>
              <a:t>Посещение детьми школы дошколят, кружков и секций по подготовке к школе.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2000" dirty="0" smtClean="0"/>
              <a:t>Выполнение заданий  учителя - логопеда дома вместе с </a:t>
            </a:r>
            <a:r>
              <a:rPr lang="ru-RU" sz="2000" dirty="0" smtClean="0"/>
              <a:t>родителями.</a:t>
            </a:r>
            <a:endParaRPr lang="ru-RU" sz="2000" dirty="0" smtClean="0"/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ru-RU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/>
          </a:p>
        </p:txBody>
      </p:sp>
      <p:pic>
        <p:nvPicPr>
          <p:cNvPr id="14340" name="Рисунок 4" descr="1 фон (26)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588"/>
            <a:ext cx="9144000" cy="6861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 descr="E:\фото для перезнтации по преемственности\CIMG1040.JPG"/>
          <p:cNvPicPr>
            <a:picLocks noChangeAspect="1" noChangeArrowheads="1"/>
          </p:cNvPicPr>
          <p:nvPr/>
        </p:nvPicPr>
        <p:blipFill>
          <a:blip r:embed="rId4" cstate="email">
            <a:lum bright="10000" contrast="40000"/>
          </a:blip>
          <a:srcRect/>
          <a:stretch>
            <a:fillRect/>
          </a:stretch>
        </p:blipFill>
        <p:spPr bwMode="auto">
          <a:xfrm>
            <a:off x="3419872" y="1844824"/>
            <a:ext cx="2519772" cy="1679848"/>
          </a:xfrm>
          <a:prstGeom prst="roundRect">
            <a:avLst>
              <a:gd name="adj" fmla="val 11111"/>
            </a:avLst>
          </a:prstGeom>
          <a:ln w="190500" cap="rnd">
            <a:solidFill>
              <a:schemeClr val="accent5">
                <a:lumMod val="40000"/>
                <a:lumOff val="60000"/>
              </a:schemeClr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3075" name="Picture 3" descr="E:\фото для перезнтации по преемственности\CIMG1041.JPG"/>
          <p:cNvPicPr>
            <a:picLocks noChangeAspect="1" noChangeArrowheads="1"/>
          </p:cNvPicPr>
          <p:nvPr/>
        </p:nvPicPr>
        <p:blipFill>
          <a:blip r:embed="rId5" cstate="email">
            <a:lum bright="10000" contrast="40000"/>
          </a:blip>
          <a:srcRect/>
          <a:stretch>
            <a:fillRect/>
          </a:stretch>
        </p:blipFill>
        <p:spPr bwMode="auto">
          <a:xfrm>
            <a:off x="5436096" y="1268760"/>
            <a:ext cx="2304764" cy="1536510"/>
          </a:xfrm>
          <a:prstGeom prst="roundRect">
            <a:avLst>
              <a:gd name="adj" fmla="val 11111"/>
            </a:avLst>
          </a:prstGeom>
          <a:ln w="190500" cap="rnd">
            <a:solidFill>
              <a:schemeClr val="accent5">
                <a:lumMod val="40000"/>
                <a:lumOff val="60000"/>
              </a:schemeClr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3076" name="Picture 4" descr="E:\фото для перезнтации по преемственности\CIMG1042.JPG"/>
          <p:cNvPicPr>
            <a:picLocks noChangeAspect="1" noChangeArrowheads="1"/>
          </p:cNvPicPr>
          <p:nvPr/>
        </p:nvPicPr>
        <p:blipFill>
          <a:blip r:embed="rId6" cstate="email">
            <a:lum bright="10000" contrast="40000"/>
          </a:blip>
          <a:srcRect/>
          <a:stretch>
            <a:fillRect/>
          </a:stretch>
        </p:blipFill>
        <p:spPr bwMode="auto">
          <a:xfrm>
            <a:off x="1619672" y="3429000"/>
            <a:ext cx="2160240" cy="1440160"/>
          </a:xfrm>
          <a:prstGeom prst="roundRect">
            <a:avLst>
              <a:gd name="adj" fmla="val 11111"/>
            </a:avLst>
          </a:prstGeom>
          <a:ln w="190500" cap="rnd">
            <a:solidFill>
              <a:schemeClr val="accent5">
                <a:lumMod val="40000"/>
                <a:lumOff val="60000"/>
              </a:schemeClr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3077" name="Picture 5" descr="E:\фото для перезнтации по преемственности\CIMG1044.JPG"/>
          <p:cNvPicPr>
            <a:picLocks noChangeAspect="1" noChangeArrowheads="1"/>
          </p:cNvPicPr>
          <p:nvPr/>
        </p:nvPicPr>
        <p:blipFill>
          <a:blip r:embed="rId7" cstate="email">
            <a:lum bright="10000" contrast="40000"/>
          </a:blip>
          <a:srcRect/>
          <a:stretch>
            <a:fillRect/>
          </a:stretch>
        </p:blipFill>
        <p:spPr bwMode="auto">
          <a:xfrm>
            <a:off x="6660232" y="4869160"/>
            <a:ext cx="1181877" cy="1772816"/>
          </a:xfrm>
          <a:prstGeom prst="roundRect">
            <a:avLst>
              <a:gd name="adj" fmla="val 11111"/>
            </a:avLst>
          </a:prstGeom>
          <a:ln w="190500" cap="rnd">
            <a:solidFill>
              <a:schemeClr val="accent5">
                <a:lumMod val="40000"/>
                <a:lumOff val="60000"/>
              </a:schemeClr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3078" name="Picture 6" descr="E:\фото для перезнтации по преемственности\CIMG1045.JPG"/>
          <p:cNvPicPr>
            <a:picLocks noChangeAspect="1" noChangeArrowheads="1"/>
          </p:cNvPicPr>
          <p:nvPr/>
        </p:nvPicPr>
        <p:blipFill>
          <a:blip r:embed="rId8" cstate="email">
            <a:lum bright="10000" contrast="40000"/>
          </a:blip>
          <a:srcRect/>
          <a:stretch>
            <a:fillRect/>
          </a:stretch>
        </p:blipFill>
        <p:spPr bwMode="auto">
          <a:xfrm>
            <a:off x="3419872" y="3789040"/>
            <a:ext cx="2051720" cy="1367813"/>
          </a:xfrm>
          <a:prstGeom prst="roundRect">
            <a:avLst>
              <a:gd name="adj" fmla="val 11111"/>
            </a:avLst>
          </a:prstGeom>
          <a:ln w="190500" cap="rnd">
            <a:solidFill>
              <a:schemeClr val="accent5">
                <a:lumMod val="40000"/>
                <a:lumOff val="60000"/>
              </a:schemeClr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3079" name="Picture 7" descr="E:\фото для перезнтации по преемственности\CIMG1046.JPG"/>
          <p:cNvPicPr>
            <a:picLocks noChangeAspect="1" noChangeArrowheads="1"/>
          </p:cNvPicPr>
          <p:nvPr/>
        </p:nvPicPr>
        <p:blipFill>
          <a:blip r:embed="rId9" cstate="email">
            <a:lum bright="10000" contrast="40000"/>
          </a:blip>
          <a:srcRect/>
          <a:stretch>
            <a:fillRect/>
          </a:stretch>
        </p:blipFill>
        <p:spPr bwMode="auto">
          <a:xfrm>
            <a:off x="5580112" y="3068960"/>
            <a:ext cx="2123728" cy="1415819"/>
          </a:xfrm>
          <a:prstGeom prst="roundRect">
            <a:avLst>
              <a:gd name="adj" fmla="val 11111"/>
            </a:avLst>
          </a:prstGeom>
          <a:ln w="190500" cap="rnd">
            <a:solidFill>
              <a:schemeClr val="accent5">
                <a:lumMod val="40000"/>
                <a:lumOff val="60000"/>
              </a:schemeClr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3080" name="Picture 8" descr="E:\фото для перезнтации по преемственности\CIMG1047.JPG"/>
          <p:cNvPicPr>
            <a:picLocks noChangeAspect="1" noChangeArrowheads="1"/>
          </p:cNvPicPr>
          <p:nvPr/>
        </p:nvPicPr>
        <p:blipFill>
          <a:blip r:embed="rId10" cstate="email">
            <a:lum bright="10000" contrast="40000"/>
          </a:blip>
          <a:srcRect/>
          <a:stretch>
            <a:fillRect/>
          </a:stretch>
        </p:blipFill>
        <p:spPr bwMode="auto">
          <a:xfrm>
            <a:off x="5220072" y="4437112"/>
            <a:ext cx="1547664" cy="1031776"/>
          </a:xfrm>
          <a:prstGeom prst="roundRect">
            <a:avLst>
              <a:gd name="adj" fmla="val 11111"/>
            </a:avLst>
          </a:prstGeom>
          <a:ln w="190500" cap="rnd">
            <a:solidFill>
              <a:schemeClr val="accent5">
                <a:lumMod val="40000"/>
                <a:lumOff val="60000"/>
              </a:schemeClr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3081" name="Picture 9" descr="E:\фото для перезнтации по преемственности\CIMG1050.JPG"/>
          <p:cNvPicPr>
            <a:picLocks noChangeAspect="1" noChangeArrowheads="1"/>
          </p:cNvPicPr>
          <p:nvPr/>
        </p:nvPicPr>
        <p:blipFill>
          <a:blip r:embed="rId11" cstate="email">
            <a:lum bright="10000" contrast="40000"/>
          </a:blip>
          <a:srcRect/>
          <a:stretch>
            <a:fillRect/>
          </a:stretch>
        </p:blipFill>
        <p:spPr bwMode="auto">
          <a:xfrm>
            <a:off x="1763688" y="5373216"/>
            <a:ext cx="1800200" cy="1200133"/>
          </a:xfrm>
          <a:prstGeom prst="roundRect">
            <a:avLst>
              <a:gd name="adj" fmla="val 11111"/>
            </a:avLst>
          </a:prstGeom>
          <a:ln w="190500" cap="rnd">
            <a:solidFill>
              <a:schemeClr val="accent5">
                <a:lumMod val="40000"/>
                <a:lumOff val="60000"/>
              </a:schemeClr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3082" name="Picture 10" descr="E:\фото для перезнтации по преемственности\CIMG1051.JPG"/>
          <p:cNvPicPr>
            <a:picLocks noChangeAspect="1" noChangeArrowheads="1"/>
          </p:cNvPicPr>
          <p:nvPr/>
        </p:nvPicPr>
        <p:blipFill>
          <a:blip r:embed="rId12" cstate="email">
            <a:lum bright="10000" contrast="40000"/>
          </a:blip>
          <a:srcRect/>
          <a:stretch>
            <a:fillRect/>
          </a:stretch>
        </p:blipFill>
        <p:spPr bwMode="auto">
          <a:xfrm>
            <a:off x="1475656" y="1700808"/>
            <a:ext cx="2011152" cy="1340768"/>
          </a:xfrm>
          <a:prstGeom prst="roundRect">
            <a:avLst>
              <a:gd name="adj" fmla="val 11111"/>
            </a:avLst>
          </a:prstGeom>
          <a:ln w="190500" cap="rnd">
            <a:solidFill>
              <a:schemeClr val="accent5">
                <a:lumMod val="40000"/>
                <a:lumOff val="60000"/>
              </a:schemeClr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3083" name="Picture 11" descr="E:\фото для перезнтации по преемственности\CIMG1052.JPG"/>
          <p:cNvPicPr>
            <a:picLocks noChangeAspect="1" noChangeArrowheads="1"/>
          </p:cNvPicPr>
          <p:nvPr/>
        </p:nvPicPr>
        <p:blipFill>
          <a:blip r:embed="rId13" cstate="email">
            <a:lum bright="10000" contrast="40000"/>
          </a:blip>
          <a:srcRect/>
          <a:stretch>
            <a:fillRect/>
          </a:stretch>
        </p:blipFill>
        <p:spPr bwMode="auto">
          <a:xfrm>
            <a:off x="4067944" y="5445224"/>
            <a:ext cx="1835696" cy="1223797"/>
          </a:xfrm>
          <a:prstGeom prst="roundRect">
            <a:avLst>
              <a:gd name="adj" fmla="val 11111"/>
            </a:avLst>
          </a:prstGeom>
          <a:ln w="190500" cap="rnd">
            <a:solidFill>
              <a:schemeClr val="accent5">
                <a:lumMod val="40000"/>
                <a:lumOff val="60000"/>
              </a:schemeClr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16" name="Скругленный прямоугольник 15"/>
          <p:cNvSpPr/>
          <p:nvPr/>
        </p:nvSpPr>
        <p:spPr>
          <a:xfrm>
            <a:off x="2357438" y="214313"/>
            <a:ext cx="5472112" cy="914400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latin typeface="Monotype Corsiva" pitchFamily="66" charset="0"/>
              </a:rPr>
              <a:t>Рисование « Зарисовки о школе»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2063</TotalTime>
  <Words>551</Words>
  <Application>Microsoft Office PowerPoint</Application>
  <PresentationFormat>Экран (4:3)</PresentationFormat>
  <Paragraphs>68</Paragraphs>
  <Slides>23</Slides>
  <Notes>5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</vt:vector>
  </TitlesOfParts>
  <Company>Kraftway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GEG</dc:creator>
  <cp:lastModifiedBy>www.PHILka.RU</cp:lastModifiedBy>
  <cp:revision>210</cp:revision>
  <dcterms:created xsi:type="dcterms:W3CDTF">2012-11-19T12:10:10Z</dcterms:created>
  <dcterms:modified xsi:type="dcterms:W3CDTF">2018-02-27T18:19:02Z</dcterms:modified>
</cp:coreProperties>
</file>