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4DF0654-1C6E-4183-B679-FA9516E90AB0}" type="datetimeFigureOut">
              <a:rPr lang="ru-RU" smtClean="0"/>
              <a:t>25.02.2018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E34C9CA-55C3-44B0-816D-CBCA725D8D9A}" type="slidenum">
              <a:rPr lang="ru-RU" smtClean="0"/>
              <a:t>‹#›</a:t>
            </a:fld>
            <a:endParaRPr lang="ru-RU"/>
          </a:p>
        </p:txBody>
      </p:sp>
    </p:spTree>
    <p:extLst>
      <p:ext uri="{BB962C8B-B14F-4D97-AF65-F5344CB8AC3E}">
        <p14:creationId xmlns:p14="http://schemas.microsoft.com/office/powerpoint/2010/main" val="305408701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F0654-1C6E-4183-B679-FA9516E90AB0}" type="datetimeFigureOut">
              <a:rPr lang="ru-RU" smtClean="0"/>
              <a:t>25.02.2018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4C9CA-55C3-44B0-816D-CBCA725D8D9A}" type="slidenum">
              <a:rPr lang="ru-RU" smtClean="0"/>
              <a:t>‹#›</a:t>
            </a:fld>
            <a:endParaRPr lang="ru-RU"/>
          </a:p>
        </p:txBody>
      </p:sp>
    </p:spTree>
    <p:extLst>
      <p:ext uri="{BB962C8B-B14F-4D97-AF65-F5344CB8AC3E}">
        <p14:creationId xmlns:p14="http://schemas.microsoft.com/office/powerpoint/2010/main" val="692804506"/>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r>
              <a:rPr lang="ru-RU" sz="2000" b="1" smtClean="0">
                <a:solidFill>
                  <a:schemeClr val="tx1">
                    <a:lumMod val="65000"/>
                    <a:lumOff val="35000"/>
                  </a:schemeClr>
                </a:solidFill>
                <a:effectLst>
                  <a:glow rad="101600">
                    <a:schemeClr val="bg1">
                      <a:alpha val="60000"/>
                    </a:schemeClr>
                  </a:glow>
                </a:effectLst>
                <a:latin typeface="Georgia" panose="02040502050405020303" pitchFamily="18" charset="0"/>
              </a:rPr>
              <a:t>Муниципальное автономное учреждение</a:t>
            </a:r>
            <a:br>
              <a:rPr lang="ru-RU" sz="2000" b="1" smtClean="0">
                <a:solidFill>
                  <a:schemeClr val="tx1">
                    <a:lumMod val="65000"/>
                    <a:lumOff val="35000"/>
                  </a:schemeClr>
                </a:solidFill>
                <a:effectLst>
                  <a:glow rad="101600">
                    <a:schemeClr val="bg1">
                      <a:alpha val="60000"/>
                    </a:schemeClr>
                  </a:glow>
                </a:effectLst>
                <a:latin typeface="Georgia" panose="02040502050405020303" pitchFamily="18" charset="0"/>
              </a:rPr>
            </a:br>
            <a:r>
              <a:rPr lang="ru-RU" sz="2000" b="1" smtClean="0">
                <a:solidFill>
                  <a:schemeClr val="tx1">
                    <a:lumMod val="65000"/>
                    <a:lumOff val="35000"/>
                  </a:schemeClr>
                </a:solidFill>
                <a:effectLst>
                  <a:glow rad="101600">
                    <a:schemeClr val="bg1">
                      <a:alpha val="60000"/>
                    </a:schemeClr>
                  </a:glow>
                </a:effectLst>
                <a:latin typeface="Georgia" panose="02040502050405020303" pitchFamily="18" charset="0"/>
              </a:rPr>
              <a:t>дополнительного образования</a:t>
            </a:r>
            <a:br>
              <a:rPr lang="ru-RU" sz="2000" b="1" smtClean="0">
                <a:solidFill>
                  <a:schemeClr val="tx1">
                    <a:lumMod val="65000"/>
                    <a:lumOff val="35000"/>
                  </a:schemeClr>
                </a:solidFill>
                <a:effectLst>
                  <a:glow rad="101600">
                    <a:schemeClr val="bg1">
                      <a:alpha val="60000"/>
                    </a:schemeClr>
                  </a:glow>
                </a:effectLst>
                <a:latin typeface="Georgia" panose="02040502050405020303" pitchFamily="18" charset="0"/>
              </a:rPr>
            </a:br>
            <a:r>
              <a:rPr lang="ru-RU" sz="2000" b="1" smtClean="0">
                <a:solidFill>
                  <a:schemeClr val="tx1">
                    <a:lumMod val="65000"/>
                    <a:lumOff val="35000"/>
                  </a:schemeClr>
                </a:solidFill>
                <a:effectLst>
                  <a:glow rad="101600">
                    <a:schemeClr val="bg1">
                      <a:alpha val="60000"/>
                    </a:schemeClr>
                  </a:glow>
                </a:effectLst>
                <a:latin typeface="Georgia" panose="02040502050405020303" pitchFamily="18" charset="0"/>
              </a:rPr>
              <a:t>«Тавдинская детская музыкальная школа»</a:t>
            </a:r>
            <a:endParaRPr lang="ru-RU" sz="2000" b="1" dirty="0">
              <a:solidFill>
                <a:schemeClr val="tx1">
                  <a:lumMod val="65000"/>
                  <a:lumOff val="35000"/>
                </a:schemeClr>
              </a:solidFill>
              <a:effectLst>
                <a:glow rad="101600">
                  <a:schemeClr val="bg1">
                    <a:alpha val="60000"/>
                  </a:schemeClr>
                </a:glow>
              </a:effectLst>
              <a:latin typeface="Georgia" panose="02040502050405020303" pitchFamily="18" charset="0"/>
            </a:endParaRPr>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8586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67031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17156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65280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9947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8183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07581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0115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6130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50251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57863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56441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7952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2986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736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32079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69622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13240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1012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70094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01768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4952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59696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07833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1680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10302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8648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58769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5556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8482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39276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1146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5581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8918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8405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85713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57158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3691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89008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96581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10784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95445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6034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4524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algn="ctr">
              <a:lnSpc>
                <a:spcPct val="107000"/>
              </a:lnSpc>
              <a:spcAft>
                <a:spcPts val="750"/>
              </a:spcAft>
            </a:pPr>
            <a:r>
              <a:rPr lang="ru-RU" sz="4000" b="1" i="1" smtClean="0">
                <a:solidFill>
                  <a:srgbClr val="B8234B"/>
                </a:solidFill>
                <a:effectLst>
                  <a:glow rad="101600">
                    <a:schemeClr val="bg1">
                      <a:alpha val="60000"/>
                    </a:schemeClr>
                  </a:glow>
                </a:effectLst>
                <a:latin typeface="Georgia" panose="02040502050405020303" pitchFamily="18" charset="0"/>
                <a:ea typeface="Times New Roman" panose="02020603050405020304" pitchFamily="18" charset="0"/>
                <a:cs typeface="Times New Roman" panose="02020603050405020304" pitchFamily="18" charset="0"/>
              </a:rPr>
              <a:t>Цветы, музыка и дети – </a:t>
            </a:r>
            <a:br>
              <a:rPr lang="ru-RU" sz="4000" b="1" i="1" smtClean="0">
                <a:solidFill>
                  <a:srgbClr val="B8234B"/>
                </a:solidFill>
                <a:effectLst>
                  <a:glow rad="101600">
                    <a:schemeClr val="bg1">
                      <a:alpha val="60000"/>
                    </a:schemeClr>
                  </a:glow>
                </a:effectLst>
                <a:latin typeface="Georgia" panose="02040502050405020303" pitchFamily="18" charset="0"/>
                <a:ea typeface="Times New Roman" panose="02020603050405020304" pitchFamily="18" charset="0"/>
                <a:cs typeface="Times New Roman" panose="02020603050405020304" pitchFamily="18" charset="0"/>
              </a:rPr>
            </a:br>
            <a:r>
              <a:rPr lang="ru-RU" sz="4000" b="1" i="1" smtClean="0">
                <a:solidFill>
                  <a:srgbClr val="B8234B"/>
                </a:solidFill>
                <a:effectLst>
                  <a:glow rad="101600">
                    <a:schemeClr val="bg1">
                      <a:alpha val="60000"/>
                    </a:schemeClr>
                  </a:glow>
                </a:effectLst>
                <a:latin typeface="Georgia" panose="02040502050405020303" pitchFamily="18" charset="0"/>
                <a:ea typeface="Times New Roman" panose="02020603050405020304" pitchFamily="18" charset="0"/>
                <a:cs typeface="Times New Roman" panose="02020603050405020304" pitchFamily="18" charset="0"/>
              </a:rPr>
              <a:t>лучшее украшение жизни</a:t>
            </a:r>
            <a:r>
              <a:rPr lang="ru-RU" sz="4000" b="1" i="1" smtClean="0">
                <a:latin typeface="Georgia" panose="02040502050405020303" pitchFamily="18" charset="0"/>
                <a:ea typeface="Calibri" panose="020F0502020204030204" pitchFamily="34" charset="0"/>
                <a:cs typeface="Times New Roman" panose="02020603050405020304" pitchFamily="18" charset="0"/>
              </a:rPr>
              <a:t/>
            </a:r>
            <a:br>
              <a:rPr lang="ru-RU" sz="4000" b="1" i="1" smtClean="0">
                <a:latin typeface="Georgia" panose="02040502050405020303" pitchFamily="18" charset="0"/>
                <a:ea typeface="Calibri" panose="020F0502020204030204" pitchFamily="34" charset="0"/>
                <a:cs typeface="Times New Roman" panose="02020603050405020304" pitchFamily="18" charset="0"/>
              </a:rPr>
            </a:br>
            <a:r>
              <a:rPr lang="ru-RU" sz="4000" b="1" i="1" smtClean="0">
                <a:latin typeface="Georgia" panose="02040502050405020303" pitchFamily="18" charset="0"/>
                <a:ea typeface="Calibri" panose="020F0502020204030204" pitchFamily="34" charset="0"/>
                <a:cs typeface="Times New Roman" panose="02020603050405020304" pitchFamily="18" charset="0"/>
              </a:rPr>
              <a:t/>
            </a:r>
            <a:br>
              <a:rPr lang="ru-RU" sz="4000" b="1" i="1" smtClean="0">
                <a:latin typeface="Georgia" panose="02040502050405020303" pitchFamily="18" charset="0"/>
                <a:ea typeface="Calibri" panose="020F0502020204030204" pitchFamily="34" charset="0"/>
                <a:cs typeface="Times New Roman" panose="02020603050405020304" pitchFamily="18" charset="0"/>
              </a:rPr>
            </a:br>
            <a:r>
              <a:rPr lang="ru-RU" sz="2500" b="1" i="1" smtClean="0">
                <a:solidFill>
                  <a:schemeClr val="bg1"/>
                </a:solidFill>
                <a:effectLst>
                  <a:glow rad="101600">
                    <a:schemeClr val="tx1">
                      <a:alpha val="60000"/>
                    </a:schemeClr>
                  </a:glow>
                </a:effectLst>
                <a:latin typeface="Georgia" panose="02040502050405020303" pitchFamily="18" charset="0"/>
                <a:ea typeface="Times New Roman" panose="02020603050405020304" pitchFamily="18" charset="0"/>
                <a:cs typeface="Times New Roman" panose="02020603050405020304" pitchFamily="18" charset="0"/>
              </a:rPr>
              <a:t>Петр Ильич Чайковский очень любил детей, </a:t>
            </a:r>
            <a:br>
              <a:rPr lang="ru-RU" sz="2500" b="1" i="1" smtClean="0">
                <a:solidFill>
                  <a:schemeClr val="bg1"/>
                </a:solidFill>
                <a:effectLst>
                  <a:glow rad="101600">
                    <a:schemeClr val="tx1">
                      <a:alpha val="60000"/>
                    </a:schemeClr>
                  </a:glow>
                </a:effectLst>
                <a:latin typeface="Georgia" panose="02040502050405020303" pitchFamily="18" charset="0"/>
                <a:ea typeface="Times New Roman" panose="02020603050405020304" pitchFamily="18" charset="0"/>
                <a:cs typeface="Times New Roman" panose="02020603050405020304" pitchFamily="18" charset="0"/>
              </a:rPr>
            </a:br>
            <a:r>
              <a:rPr lang="ru-RU" sz="2500" b="1" i="1" smtClean="0">
                <a:solidFill>
                  <a:schemeClr val="bg1"/>
                </a:solidFill>
                <a:effectLst>
                  <a:glow rad="101600">
                    <a:schemeClr val="tx1">
                      <a:alpha val="60000"/>
                    </a:schemeClr>
                  </a:glow>
                </a:effectLst>
                <a:latin typeface="Georgia" panose="02040502050405020303" pitchFamily="18" charset="0"/>
                <a:ea typeface="Times New Roman" panose="02020603050405020304" pitchFamily="18" charset="0"/>
                <a:cs typeface="Times New Roman" panose="02020603050405020304" pitchFamily="18" charset="0"/>
              </a:rPr>
              <a:t>тонко и чутко понимал их душу, чувствовал их настроение. </a:t>
            </a:r>
            <a:br>
              <a:rPr lang="ru-RU" sz="2500" b="1" i="1" smtClean="0">
                <a:solidFill>
                  <a:schemeClr val="bg1"/>
                </a:solidFill>
                <a:effectLst>
                  <a:glow rad="101600">
                    <a:schemeClr val="tx1">
                      <a:alpha val="60000"/>
                    </a:schemeClr>
                  </a:glow>
                </a:effectLst>
                <a:latin typeface="Georgia" panose="02040502050405020303" pitchFamily="18" charset="0"/>
                <a:ea typeface="Times New Roman" panose="02020603050405020304" pitchFamily="18" charset="0"/>
                <a:cs typeface="Times New Roman" panose="02020603050405020304" pitchFamily="18" charset="0"/>
              </a:rPr>
            </a:br>
            <a:r>
              <a:rPr lang="ru-RU" sz="2500" b="1" i="1" smtClean="0">
                <a:solidFill>
                  <a:schemeClr val="bg1"/>
                </a:solidFill>
                <a:effectLst>
                  <a:glow rad="101600">
                    <a:schemeClr val="tx1">
                      <a:alpha val="60000"/>
                    </a:schemeClr>
                  </a:glow>
                </a:effectLst>
                <a:latin typeface="Georgia" panose="02040502050405020303" pitchFamily="18" charset="0"/>
                <a:ea typeface="Times New Roman" panose="02020603050405020304" pitchFamily="18" charset="0"/>
                <a:cs typeface="Times New Roman" panose="02020603050405020304" pitchFamily="18" charset="0"/>
              </a:rPr>
              <a:t>Он часто говорил: </a:t>
            </a:r>
            <a:br>
              <a:rPr lang="ru-RU" sz="2500" b="1" i="1" smtClean="0">
                <a:solidFill>
                  <a:schemeClr val="bg1"/>
                </a:solidFill>
                <a:effectLst>
                  <a:glow rad="101600">
                    <a:schemeClr val="tx1">
                      <a:alpha val="60000"/>
                    </a:schemeClr>
                  </a:glow>
                </a:effectLst>
                <a:latin typeface="Georgia" panose="02040502050405020303" pitchFamily="18" charset="0"/>
                <a:ea typeface="Times New Roman" panose="02020603050405020304" pitchFamily="18" charset="0"/>
                <a:cs typeface="Times New Roman" panose="02020603050405020304" pitchFamily="18" charset="0"/>
              </a:rPr>
            </a:br>
            <a:r>
              <a:rPr lang="ru-RU" sz="2500" b="1" i="1" smtClean="0">
                <a:solidFill>
                  <a:schemeClr val="bg1"/>
                </a:solidFill>
                <a:effectLst>
                  <a:glow rad="101600">
                    <a:schemeClr val="tx1">
                      <a:alpha val="60000"/>
                    </a:schemeClr>
                  </a:glow>
                </a:effectLst>
                <a:latin typeface="Georgia" panose="02040502050405020303" pitchFamily="18" charset="0"/>
                <a:ea typeface="Times New Roman" panose="02020603050405020304" pitchFamily="18" charset="0"/>
                <a:cs typeface="Times New Roman" panose="02020603050405020304" pitchFamily="18" charset="0"/>
              </a:rPr>
              <a:t>«Цветы, музыка и дети составляют лучшее украшение жизни».</a:t>
            </a:r>
            <a:r>
              <a:rPr lang="ru-RU" sz="2500" b="1" i="1" smtClean="0">
                <a:solidFill>
                  <a:schemeClr val="bg1"/>
                </a:solidFill>
                <a:effectLst>
                  <a:glow rad="101600">
                    <a:schemeClr val="tx1">
                      <a:alpha val="60000"/>
                    </a:schemeClr>
                  </a:glow>
                </a:effectLst>
                <a:latin typeface="Georgia" panose="02040502050405020303" pitchFamily="18" charset="0"/>
                <a:ea typeface="Calibri" panose="020F0502020204030204" pitchFamily="34" charset="0"/>
                <a:cs typeface="Times New Roman" panose="02020603050405020304" pitchFamily="18" charset="0"/>
              </a:rPr>
              <a:t/>
            </a:r>
            <a:br>
              <a:rPr lang="ru-RU" sz="2500" b="1" i="1" smtClean="0">
                <a:solidFill>
                  <a:schemeClr val="bg1"/>
                </a:solidFill>
                <a:effectLst>
                  <a:glow rad="101600">
                    <a:schemeClr val="tx1">
                      <a:alpha val="60000"/>
                    </a:schemeClr>
                  </a:glow>
                </a:effectLst>
                <a:latin typeface="Georgia" panose="02040502050405020303" pitchFamily="18" charset="0"/>
                <a:ea typeface="Calibri" panose="020F0502020204030204" pitchFamily="34" charset="0"/>
                <a:cs typeface="Times New Roman" panose="02020603050405020304" pitchFamily="18" charset="0"/>
              </a:rPr>
            </a:br>
            <a:r>
              <a:rPr lang="ru-RU" sz="2500" b="1" i="1" smtClean="0">
                <a:solidFill>
                  <a:schemeClr val="bg1"/>
                </a:solidFill>
                <a:effectLst>
                  <a:glow rad="101600">
                    <a:schemeClr val="tx1">
                      <a:alpha val="60000"/>
                    </a:schemeClr>
                  </a:glow>
                </a:effectLst>
                <a:latin typeface="Georgia" panose="02040502050405020303" pitchFamily="18" charset="0"/>
                <a:ea typeface="Times New Roman" panose="02020603050405020304" pitchFamily="18" charset="0"/>
                <a:cs typeface="Times New Roman" panose="02020603050405020304" pitchFamily="18" charset="0"/>
              </a:rPr>
              <a:t>И действительно, детская тема проходит через все его творчество, а «Детский Альбом» стал первым сборником пьес для детей в России, вошедшим в золотой фонд мировой музыкальной литературы для детей. В нем поместилась целая детская страна, большой мир ребенка, рассказанный в звуках.</a:t>
            </a:r>
            <a:endParaRPr lang="ru-RU" sz="2500" b="1" i="1" dirty="0">
              <a:solidFill>
                <a:schemeClr val="bg1"/>
              </a:solidFill>
              <a:effectLst>
                <a:glow rad="101600">
                  <a:schemeClr val="tx1">
                    <a:alpha val="60000"/>
                  </a:schemeClr>
                </a:glow>
              </a:effectLst>
              <a:latin typeface="Georgia" panose="02040502050405020303" pitchFamily="18" charset="0"/>
              <a:ea typeface="Calibri" panose="020F0502020204030204" pitchFamily="34" charset="0"/>
              <a:cs typeface="Times New Roman" panose="02020603050405020304" pitchFamily="18" charset="0"/>
            </a:endParaRPr>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361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96213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77807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52617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29715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1316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90047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4388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694570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65984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algn="just"/>
            <a:r>
              <a:rPr lang="ru-RU" sz="2200" b="1" i="1" smtClean="0">
                <a:solidFill>
                  <a:srgbClr val="002060"/>
                </a:solidFill>
                <a:effectLst>
                  <a:glow rad="101600">
                    <a:schemeClr val="bg1">
                      <a:alpha val="60000"/>
                    </a:schemeClr>
                  </a:glow>
                </a:effectLst>
                <a:latin typeface="Georgia" panose="02040502050405020303" pitchFamily="18" charset="0"/>
              </a:rPr>
              <a:t/>
            </a:r>
            <a:br>
              <a:rPr lang="ru-RU" sz="2200" b="1" i="1" smtClean="0">
                <a:solidFill>
                  <a:srgbClr val="002060"/>
                </a:solidFill>
                <a:effectLst>
                  <a:glow rad="101600">
                    <a:schemeClr val="bg1">
                      <a:alpha val="60000"/>
                    </a:schemeClr>
                  </a:glow>
                </a:effectLst>
                <a:latin typeface="Georgia" panose="02040502050405020303" pitchFamily="18" charset="0"/>
              </a:rPr>
            </a:br>
            <a:r>
              <a:rPr lang="ru-RU" sz="2200" b="1" i="1" smtClean="0">
                <a:solidFill>
                  <a:srgbClr val="002060"/>
                </a:solidFill>
                <a:effectLst>
                  <a:glow rad="101600">
                    <a:schemeClr val="bg1">
                      <a:alpha val="60000"/>
                    </a:schemeClr>
                  </a:glow>
                </a:effectLst>
                <a:latin typeface="Georgia" panose="02040502050405020303" pitchFamily="18" charset="0"/>
              </a:rPr>
              <a:t>Сборник легких пьес для детей» ор. 39 занимает особое место в фортепианном наследии Чайковского и по своей тематике и по особенностям фортепианного изложения. Трудно назвать в детской русской фортепианной литературе сочинение более популярное, чем «Детский альбом» П. И. Чайковского. </a:t>
            </a:r>
            <a:br>
              <a:rPr lang="ru-RU" sz="2200" b="1" i="1" smtClean="0">
                <a:solidFill>
                  <a:srgbClr val="002060"/>
                </a:solidFill>
                <a:effectLst>
                  <a:glow rad="101600">
                    <a:schemeClr val="bg1">
                      <a:alpha val="60000"/>
                    </a:schemeClr>
                  </a:glow>
                </a:effectLst>
                <a:latin typeface="Georgia" panose="02040502050405020303" pitchFamily="18" charset="0"/>
              </a:rPr>
            </a:br>
            <a:r>
              <a:rPr lang="ru-RU" sz="2200" b="1" i="1" smtClean="0">
                <a:solidFill>
                  <a:srgbClr val="002060"/>
                </a:solidFill>
                <a:effectLst>
                  <a:glow rad="101600">
                    <a:schemeClr val="bg1">
                      <a:alpha val="60000"/>
                    </a:schemeClr>
                  </a:glow>
                </a:effectLst>
                <a:latin typeface="Georgia" panose="02040502050405020303" pitchFamily="18" charset="0"/>
              </a:rPr>
              <a:t/>
            </a:r>
            <a:br>
              <a:rPr lang="ru-RU" sz="2200" b="1" i="1" smtClean="0">
                <a:solidFill>
                  <a:srgbClr val="002060"/>
                </a:solidFill>
                <a:effectLst>
                  <a:glow rad="101600">
                    <a:schemeClr val="bg1">
                      <a:alpha val="60000"/>
                    </a:schemeClr>
                  </a:glow>
                </a:effectLst>
                <a:latin typeface="Georgia" panose="02040502050405020303" pitchFamily="18" charset="0"/>
              </a:rPr>
            </a:br>
            <a:r>
              <a:rPr lang="ru-RU" sz="2200" b="1" i="1" smtClean="0">
                <a:solidFill>
                  <a:srgbClr val="002060"/>
                </a:solidFill>
                <a:effectLst>
                  <a:glow rad="101600">
                    <a:schemeClr val="bg1">
                      <a:alpha val="60000"/>
                    </a:schemeClr>
                  </a:glow>
                </a:effectLst>
                <a:latin typeface="Georgia" panose="02040502050405020303" pitchFamily="18" charset="0"/>
              </a:rPr>
              <a:t>«Детский альбом» ор. 39 написан в мае 1878 года. История его создания неразрывно связана с Каменкой, большим украинским селом близ Киева, излюбленном месте творчества и отдыха композитора. Каменка — «родовое гнездо» большой дворянской семьи Давыдовых. Один из хозяев Каменского имения, Лев Васильевич Давыдов, был другом Чайковского и мужем его любимой сестры Александры Ильиничны.</a:t>
            </a:r>
            <a:br>
              <a:rPr lang="ru-RU" sz="2200" b="1" i="1" smtClean="0">
                <a:solidFill>
                  <a:srgbClr val="002060"/>
                </a:solidFill>
                <a:effectLst>
                  <a:glow rad="101600">
                    <a:schemeClr val="bg1">
                      <a:alpha val="60000"/>
                    </a:schemeClr>
                  </a:glow>
                </a:effectLst>
                <a:latin typeface="Georgia" panose="02040502050405020303" pitchFamily="18" charset="0"/>
              </a:rPr>
            </a:br>
            <a:r>
              <a:rPr lang="ru-RU" sz="2200" b="1" i="1" smtClean="0">
                <a:solidFill>
                  <a:srgbClr val="002060"/>
                </a:solidFill>
                <a:effectLst>
                  <a:glow rad="101600">
                    <a:schemeClr val="bg1">
                      <a:alpha val="60000"/>
                    </a:schemeClr>
                  </a:glow>
                </a:effectLst>
                <a:latin typeface="Georgia" panose="02040502050405020303" pitchFamily="18" charset="0"/>
              </a:rPr>
              <a:t/>
            </a:r>
            <a:br>
              <a:rPr lang="ru-RU" sz="2200" b="1" i="1" smtClean="0">
                <a:solidFill>
                  <a:srgbClr val="002060"/>
                </a:solidFill>
                <a:effectLst>
                  <a:glow rad="101600">
                    <a:schemeClr val="bg1">
                      <a:alpha val="60000"/>
                    </a:schemeClr>
                  </a:glow>
                </a:effectLst>
                <a:latin typeface="Georgia" panose="02040502050405020303" pitchFamily="18" charset="0"/>
              </a:rPr>
            </a:br>
            <a:r>
              <a:rPr lang="ru-RU" sz="2200" b="1" i="1" smtClean="0">
                <a:solidFill>
                  <a:srgbClr val="002060"/>
                </a:solidFill>
                <a:effectLst>
                  <a:glow rad="101600">
                    <a:schemeClr val="bg1">
                      <a:alpha val="60000"/>
                    </a:schemeClr>
                  </a:glow>
                </a:effectLst>
                <a:latin typeface="Georgia" panose="02040502050405020303" pitchFamily="18" charset="0"/>
              </a:rPr>
              <a:t>Многое в «Детском альбоме» связано с атмосферой дома Давыдовых. Домашняя обстановка Александры Ильиничны представляла собой образец семейной жизни. Счастливее людей трудно было себе представить, и Петр Ильич был охвачен таким умилением и радостью при виде этого, что надолго связал представление о жизни кайенских жителей с воплощением земного благоденствия.</a:t>
            </a:r>
            <a:br>
              <a:rPr lang="ru-RU" sz="2200" b="1" i="1" smtClean="0">
                <a:solidFill>
                  <a:srgbClr val="002060"/>
                </a:solidFill>
                <a:effectLst>
                  <a:glow rad="101600">
                    <a:schemeClr val="bg1">
                      <a:alpha val="60000"/>
                    </a:schemeClr>
                  </a:glow>
                </a:effectLst>
                <a:latin typeface="Georgia" panose="02040502050405020303" pitchFamily="18" charset="0"/>
              </a:rPr>
            </a:br>
            <a:r>
              <a:rPr lang="ru-RU" sz="2200" b="1" i="1" smtClean="0">
                <a:solidFill>
                  <a:srgbClr val="002060"/>
                </a:solidFill>
                <a:effectLst>
                  <a:glow rad="101600">
                    <a:schemeClr val="bg1">
                      <a:alpha val="60000"/>
                    </a:schemeClr>
                  </a:glow>
                </a:effectLst>
                <a:latin typeface="Georgia" panose="02040502050405020303" pitchFamily="18" charset="0"/>
              </a:rPr>
              <a:t/>
            </a:r>
            <a:br>
              <a:rPr lang="ru-RU" sz="2200" b="1" i="1" smtClean="0">
                <a:solidFill>
                  <a:srgbClr val="002060"/>
                </a:solidFill>
                <a:effectLst>
                  <a:glow rad="101600">
                    <a:schemeClr val="bg1">
                      <a:alpha val="60000"/>
                    </a:schemeClr>
                  </a:glow>
                </a:effectLst>
                <a:latin typeface="Georgia" panose="02040502050405020303" pitchFamily="18" charset="0"/>
              </a:rPr>
            </a:br>
            <a:r>
              <a:rPr lang="ru-RU" sz="2200" b="1" i="1" smtClean="0">
                <a:solidFill>
                  <a:srgbClr val="002060"/>
                </a:solidFill>
                <a:effectLst>
                  <a:glow rad="101600">
                    <a:schemeClr val="bg1">
                      <a:alpha val="60000"/>
                    </a:schemeClr>
                  </a:glow>
                </a:effectLst>
                <a:latin typeface="Georgia" panose="02040502050405020303" pitchFamily="18" charset="0"/>
              </a:rPr>
              <a:t>Свой цикл детских пьес Чайковский посвятил Володе Давыдову, одному из многочисленных детей Льва Васильевича и Александры Ильиничны. Племяннику композитора в ту пору было шесть с половиной лет. На заглавном листе значилось: «Детский альбом. Сборник легких пьесок для детей. Подражание Шуману».</a:t>
            </a:r>
            <a:r>
              <a:rPr lang="ru-RU" b="1" i="1" smtClean="0">
                <a:solidFill>
                  <a:srgbClr val="002060"/>
                </a:solidFill>
                <a:effectLst>
                  <a:glow rad="101600">
                    <a:schemeClr val="bg1">
                      <a:alpha val="60000"/>
                    </a:schemeClr>
                  </a:glow>
                </a:effectLst>
              </a:rPr>
              <a:t/>
            </a:r>
            <a:br>
              <a:rPr lang="ru-RU" b="1" i="1" smtClean="0">
                <a:solidFill>
                  <a:srgbClr val="002060"/>
                </a:solidFill>
                <a:effectLst>
                  <a:glow rad="101600">
                    <a:schemeClr val="bg1">
                      <a:alpha val="60000"/>
                    </a:schemeClr>
                  </a:glow>
                </a:effectLst>
              </a:rPr>
            </a:br>
            <a:endParaRPr lang="ru-RU" b="1" i="1" dirty="0">
              <a:solidFill>
                <a:srgbClr val="002060"/>
              </a:solidFill>
              <a:effectLst>
                <a:glow rad="101600">
                  <a:schemeClr val="bg1">
                    <a:alpha val="60000"/>
                  </a:schemeClr>
                </a:glow>
              </a:effectLst>
            </a:endParaRPr>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69671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r>
              <a:rPr lang="ru-RU" sz="3200" b="1" smtClean="0">
                <a:solidFill>
                  <a:srgbClr val="FF0000"/>
                </a:solidFill>
                <a:latin typeface="Georgia" panose="02040502050405020303" pitchFamily="18" charset="0"/>
              </a:rPr>
              <a:t/>
            </a:r>
            <a:br>
              <a:rPr lang="ru-RU" sz="3200" b="1" smtClean="0">
                <a:solidFill>
                  <a:srgbClr val="FF0000"/>
                </a:solidFill>
                <a:latin typeface="Georgia" panose="02040502050405020303" pitchFamily="18" charset="0"/>
              </a:rPr>
            </a:br>
            <a:r>
              <a:rPr lang="ru-RU" sz="3200" b="1" smtClean="0">
                <a:solidFill>
                  <a:srgbClr val="FF0000"/>
                </a:solidFill>
                <a:latin typeface="Georgia" panose="02040502050405020303" pitchFamily="18" charset="0"/>
              </a:rPr>
              <a:t/>
            </a:r>
            <a:br>
              <a:rPr lang="ru-RU" sz="3200" b="1" smtClean="0">
                <a:solidFill>
                  <a:srgbClr val="FF0000"/>
                </a:solidFill>
                <a:latin typeface="Georgia" panose="02040502050405020303" pitchFamily="18" charset="0"/>
              </a:rPr>
            </a:br>
            <a:r>
              <a:rPr lang="ru-RU" sz="3200" b="1" smtClean="0">
                <a:solidFill>
                  <a:srgbClr val="FF0000"/>
                </a:solidFill>
                <a:latin typeface="Georgia" panose="02040502050405020303" pitchFamily="18" charset="0"/>
              </a:rPr>
              <a:t/>
            </a:r>
            <a:br>
              <a:rPr lang="ru-RU" sz="3200" b="1" smtClean="0">
                <a:solidFill>
                  <a:srgbClr val="FF0000"/>
                </a:solidFill>
                <a:latin typeface="Georgia" panose="02040502050405020303" pitchFamily="18" charset="0"/>
              </a:rPr>
            </a:br>
            <a:r>
              <a:rPr lang="ru-RU" sz="3200" b="1" smtClean="0">
                <a:solidFill>
                  <a:srgbClr val="FF0000"/>
                </a:solidFill>
                <a:latin typeface="Georgia" panose="02040502050405020303" pitchFamily="18" charset="0"/>
              </a:rPr>
              <a:t/>
            </a:r>
            <a:br>
              <a:rPr lang="ru-RU" sz="3200" b="1" smtClean="0">
                <a:solidFill>
                  <a:srgbClr val="FF0000"/>
                </a:solidFill>
                <a:latin typeface="Georgia" panose="02040502050405020303" pitchFamily="18" charset="0"/>
              </a:rPr>
            </a:br>
            <a:r>
              <a:rPr lang="ru-RU" sz="3200" b="1" smtClean="0">
                <a:solidFill>
                  <a:srgbClr val="FF0000"/>
                </a:solidFill>
                <a:effectLst>
                  <a:glow rad="101600">
                    <a:schemeClr val="bg1">
                      <a:alpha val="60000"/>
                    </a:schemeClr>
                  </a:glow>
                </a:effectLst>
                <a:latin typeface="Georgia" panose="02040502050405020303" pitchFamily="18" charset="0"/>
              </a:rPr>
              <a:t>      </a:t>
            </a:r>
            <a:r>
              <a:rPr lang="ru-RU" sz="3200" b="1" i="1" smtClean="0">
                <a:solidFill>
                  <a:srgbClr val="FF0000"/>
                </a:solidFill>
                <a:effectLst>
                  <a:glow rad="101600">
                    <a:schemeClr val="bg1">
                      <a:alpha val="60000"/>
                    </a:schemeClr>
                  </a:glow>
                </a:effectLst>
                <a:latin typeface="Georgia" panose="02040502050405020303" pitchFamily="18" charset="0"/>
              </a:rPr>
              <a:t>В «Детский альбом»</a:t>
            </a:r>
            <a:br>
              <a:rPr lang="ru-RU" sz="3200" b="1" i="1" smtClean="0">
                <a:solidFill>
                  <a:srgbClr val="FF0000"/>
                </a:solidFill>
                <a:effectLst>
                  <a:glow rad="101600">
                    <a:schemeClr val="bg1">
                      <a:alpha val="60000"/>
                    </a:schemeClr>
                  </a:glow>
                </a:effectLst>
                <a:latin typeface="Georgia" panose="02040502050405020303" pitchFamily="18" charset="0"/>
              </a:rPr>
            </a:br>
            <a:r>
              <a:rPr lang="ru-RU" sz="3200" b="1" i="1" smtClean="0">
                <a:solidFill>
                  <a:srgbClr val="FF0000"/>
                </a:solidFill>
                <a:effectLst>
                  <a:glow rad="101600">
                    <a:schemeClr val="bg1">
                      <a:alpha val="60000"/>
                    </a:schemeClr>
                  </a:glow>
                </a:effectLst>
                <a:latin typeface="Georgia" panose="02040502050405020303" pitchFamily="18" charset="0"/>
              </a:rPr>
              <a:t>вошли следующие пьесы:</a:t>
            </a:r>
            <a:r>
              <a:rPr lang="ru-RU" sz="2800" b="1" i="1" smtClean="0">
                <a:effectLst>
                  <a:glow rad="101600">
                    <a:schemeClr val="bg1">
                      <a:alpha val="60000"/>
                    </a:schemeClr>
                  </a:glow>
                </a:effectLst>
                <a:latin typeface="Georgia" panose="02040502050405020303" pitchFamily="18" charset="0"/>
              </a:rPr>
              <a:t/>
            </a:r>
            <a:br>
              <a:rPr lang="ru-RU" sz="2800" b="1" i="1" smtClean="0">
                <a:effectLst>
                  <a:glow rad="101600">
                    <a:schemeClr val="bg1">
                      <a:alpha val="60000"/>
                    </a:schemeClr>
                  </a:glow>
                </a:effectLst>
                <a:latin typeface="Georgia" panose="02040502050405020303" pitchFamily="18" charset="0"/>
              </a:rPr>
            </a:br>
            <a:r>
              <a:rPr lang="ru-RU" sz="2800" b="1" smtClean="0">
                <a:solidFill>
                  <a:srgbClr val="002060"/>
                </a:solidFill>
                <a:effectLst>
                  <a:glow rad="101600">
                    <a:schemeClr val="bg1">
                      <a:alpha val="60000"/>
                    </a:schemeClr>
                  </a:glow>
                </a:effectLst>
                <a:latin typeface="Georgia" panose="02040502050405020303" pitchFamily="18" charset="0"/>
              </a:rPr>
              <a:t/>
            </a:r>
            <a:br>
              <a:rPr lang="ru-RU" sz="2800" b="1" smtClean="0">
                <a:solidFill>
                  <a:srgbClr val="002060"/>
                </a:solidFill>
                <a:effectLst>
                  <a:glow rad="101600">
                    <a:schemeClr val="bg1">
                      <a:alpha val="60000"/>
                    </a:schemeClr>
                  </a:glow>
                </a:effectLst>
                <a:latin typeface="Georgia" panose="02040502050405020303" pitchFamily="18"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1.   Утренняя молитва</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2.   Зимнее утро</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3.   Мама</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4.   Игра в лошадки</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5.   Марш деревянных солдатиков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6.   Болезнь куклы</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7.   Похороны куклы</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8.   Вальс</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9.   Новая кукла</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10. Мазурка</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11. Русская песня</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12. Мужик на гармонике играет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13. Камаринская </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14. Полька</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15. Итальянская песенкa</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16. Старинная французская песенка</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17. Немецкая песенка</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18. Неаполитанская песенка</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19. Нянина сказка</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20. Баба-Яга</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21. Сладкая грёза</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22. Песня жаворонка</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23. Шарманщик поёт</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solidFill>
                  <a:srgbClr val="002060"/>
                </a:solidFill>
                <a:effectLst>
                  <a:glow rad="101600">
                    <a:schemeClr val="bg1">
                      <a:alpha val="60000"/>
                    </a:schemeClr>
                  </a:glow>
                </a:effectLst>
                <a:latin typeface="Monotype Corsiva" panose="03010101010201010101" pitchFamily="66" charset="0"/>
              </a:rPr>
              <a:t>24. В церкви</a:t>
            </a:r>
            <a:br>
              <a:rPr lang="ru-RU" sz="2800" b="1" smtClean="0">
                <a:solidFill>
                  <a:srgbClr val="002060"/>
                </a:solidFill>
                <a:effectLst>
                  <a:glow rad="101600">
                    <a:schemeClr val="bg1">
                      <a:alpha val="60000"/>
                    </a:schemeClr>
                  </a:glow>
                </a:effectLst>
                <a:latin typeface="Monotype Corsiva" panose="03010101010201010101" pitchFamily="66" charset="0"/>
              </a:rPr>
            </a:br>
            <a:r>
              <a:rPr lang="ru-RU" sz="2800" b="1" smtClean="0">
                <a:latin typeface="Monotype Corsiva" panose="03010101010201010101" pitchFamily="66" charset="0"/>
              </a:rPr>
              <a:t/>
            </a:r>
            <a:br>
              <a:rPr lang="ru-RU" sz="2800" b="1" smtClean="0">
                <a:latin typeface="Monotype Corsiva" panose="03010101010201010101" pitchFamily="66" charset="0"/>
              </a:rPr>
            </a:br>
            <a:r>
              <a:rPr lang="ru-RU" sz="2000" b="1" smtClean="0">
                <a:latin typeface="Georgia" panose="02040502050405020303" pitchFamily="18" charset="0"/>
              </a:rPr>
              <a:t/>
            </a:r>
            <a:br>
              <a:rPr lang="ru-RU" sz="2000" b="1" smtClean="0">
                <a:latin typeface="Georgia" panose="02040502050405020303" pitchFamily="18" charset="0"/>
              </a:rPr>
            </a:br>
            <a:r>
              <a:rPr lang="ru-RU" sz="2000" b="1" smtClean="0">
                <a:latin typeface="Georgia" panose="02040502050405020303" pitchFamily="18" charset="0"/>
              </a:rPr>
              <a:t/>
            </a:r>
            <a:br>
              <a:rPr lang="ru-RU" sz="2000" b="1" smtClean="0">
                <a:latin typeface="Georgia" panose="02040502050405020303" pitchFamily="18" charset="0"/>
              </a:rPr>
            </a:br>
            <a:r>
              <a:rPr lang="ru-RU" sz="2000" b="1" smtClean="0">
                <a:latin typeface="Georgia" panose="02040502050405020303" pitchFamily="18" charset="0"/>
              </a:rPr>
              <a:t/>
            </a:r>
            <a:br>
              <a:rPr lang="ru-RU" sz="2000" b="1" smtClean="0">
                <a:latin typeface="Georgia" panose="02040502050405020303" pitchFamily="18" charset="0"/>
              </a:rPr>
            </a:br>
            <a:endParaRPr lang="ru-RU" sz="2000" b="1" dirty="0">
              <a:latin typeface="Georgia" panose="02040502050405020303" pitchFamily="18" charset="0"/>
            </a:endParaRPr>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537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pPr algn="ctr"/>
            <a:r>
              <a:rPr lang="ru-RU" smtClean="0"/>
              <a:t/>
            </a:r>
            <a:br>
              <a:rPr lang="ru-RU" smtClean="0"/>
            </a:br>
            <a:r>
              <a:rPr lang="ru-RU" sz="3600" b="1" i="1" smtClean="0">
                <a:solidFill>
                  <a:srgbClr val="002060"/>
                </a:solidFill>
                <a:effectLst>
                  <a:glow rad="101600">
                    <a:schemeClr val="bg1">
                      <a:alpha val="60000"/>
                    </a:schemeClr>
                  </a:glow>
                </a:effectLst>
                <a:latin typeface="Georgia" panose="02040502050405020303" pitchFamily="18" charset="0"/>
              </a:rPr>
              <a:t>Цикл из 24 пьес связан единой тематикой. </a:t>
            </a:r>
            <a:br>
              <a:rPr lang="ru-RU" sz="3600" b="1" i="1" smtClean="0">
                <a:solidFill>
                  <a:srgbClr val="002060"/>
                </a:solidFill>
                <a:effectLst>
                  <a:glow rad="101600">
                    <a:schemeClr val="bg1">
                      <a:alpha val="60000"/>
                    </a:schemeClr>
                  </a:glow>
                </a:effectLst>
                <a:latin typeface="Georgia" panose="02040502050405020303" pitchFamily="18" charset="0"/>
              </a:rPr>
            </a:br>
            <a:r>
              <a:rPr lang="ru-RU" sz="3600" b="1" i="1" smtClean="0">
                <a:solidFill>
                  <a:srgbClr val="002060"/>
                </a:solidFill>
                <a:effectLst>
                  <a:glow rad="101600">
                    <a:schemeClr val="bg1">
                      <a:alpha val="60000"/>
                    </a:schemeClr>
                  </a:glow>
                </a:effectLst>
                <a:latin typeface="Georgia" panose="02040502050405020303" pitchFamily="18" charset="0"/>
              </a:rPr>
              <a:t>В нем представлен пестрый мир детских игр, танцев и случайных впечатлений. </a:t>
            </a:r>
            <a:br>
              <a:rPr lang="ru-RU" sz="3600" b="1" i="1" smtClean="0">
                <a:solidFill>
                  <a:srgbClr val="002060"/>
                </a:solidFill>
                <a:effectLst>
                  <a:glow rad="101600">
                    <a:schemeClr val="bg1">
                      <a:alpha val="60000"/>
                    </a:schemeClr>
                  </a:glow>
                </a:effectLst>
                <a:latin typeface="Georgia" panose="02040502050405020303" pitchFamily="18" charset="0"/>
              </a:rPr>
            </a:br>
            <a:r>
              <a:rPr lang="ru-RU" sz="3600" b="1" i="1" smtClean="0">
                <a:solidFill>
                  <a:srgbClr val="002060"/>
                </a:solidFill>
                <a:effectLst>
                  <a:glow rad="101600">
                    <a:schemeClr val="bg1">
                      <a:alpha val="60000"/>
                    </a:schemeClr>
                  </a:glow>
                </a:effectLst>
                <a:latin typeface="Georgia" panose="02040502050405020303" pitchFamily="18" charset="0"/>
              </a:rPr>
              <a:t>Он делится на микроциклы. </a:t>
            </a:r>
            <a:br>
              <a:rPr lang="ru-RU" sz="3600" b="1" i="1" smtClean="0">
                <a:solidFill>
                  <a:srgbClr val="002060"/>
                </a:solidFill>
                <a:effectLst>
                  <a:glow rad="101600">
                    <a:schemeClr val="bg1">
                      <a:alpha val="60000"/>
                    </a:schemeClr>
                  </a:glow>
                </a:effectLst>
                <a:latin typeface="Georgia" panose="02040502050405020303" pitchFamily="18" charset="0"/>
              </a:rPr>
            </a:br>
            <a:r>
              <a:rPr lang="ru-RU" sz="3600" b="1" i="1" smtClean="0">
                <a:solidFill>
                  <a:srgbClr val="002060"/>
                </a:solidFill>
                <a:effectLst>
                  <a:glow rad="101600">
                    <a:schemeClr val="bg1">
                      <a:alpha val="60000"/>
                    </a:schemeClr>
                  </a:glow>
                </a:effectLst>
                <a:latin typeface="Georgia" panose="02040502050405020303" pitchFamily="18" charset="0"/>
              </a:rPr>
              <a:t>Первый из них можно назвать «утренним».</a:t>
            </a:r>
            <a:br>
              <a:rPr lang="ru-RU" sz="3600" b="1" i="1" smtClean="0">
                <a:solidFill>
                  <a:srgbClr val="002060"/>
                </a:solidFill>
                <a:effectLst>
                  <a:glow rad="101600">
                    <a:schemeClr val="bg1">
                      <a:alpha val="60000"/>
                    </a:schemeClr>
                  </a:glow>
                </a:effectLst>
                <a:latin typeface="Georgia" panose="02040502050405020303" pitchFamily="18" charset="0"/>
              </a:rPr>
            </a:br>
            <a:r>
              <a:rPr lang="ru-RU" sz="3600" smtClean="0">
                <a:solidFill>
                  <a:srgbClr val="002060"/>
                </a:solidFill>
                <a:effectLst>
                  <a:glow rad="101600">
                    <a:schemeClr val="bg1">
                      <a:alpha val="60000"/>
                    </a:schemeClr>
                  </a:glow>
                </a:effectLst>
                <a:latin typeface="Georgia" panose="02040502050405020303" pitchFamily="18" charset="0"/>
              </a:rPr>
              <a:t/>
            </a:r>
            <a:br>
              <a:rPr lang="ru-RU" sz="3600" smtClean="0">
                <a:solidFill>
                  <a:srgbClr val="002060"/>
                </a:solidFill>
                <a:effectLst>
                  <a:glow rad="101600">
                    <a:schemeClr val="bg1">
                      <a:alpha val="60000"/>
                    </a:schemeClr>
                  </a:glow>
                </a:effectLst>
                <a:latin typeface="Georgia" panose="02040502050405020303" pitchFamily="18" charset="0"/>
              </a:rPr>
            </a:br>
            <a:r>
              <a:rPr lang="ru-RU" sz="6100" b="1" smtClean="0">
                <a:solidFill>
                  <a:srgbClr val="C00000"/>
                </a:solidFill>
                <a:effectLst>
                  <a:glow rad="101600">
                    <a:schemeClr val="bg1">
                      <a:alpha val="60000"/>
                    </a:schemeClr>
                  </a:glow>
                </a:effectLst>
                <a:latin typeface="Monotype Corsiva" panose="03010101010201010101" pitchFamily="66" charset="0"/>
              </a:rPr>
              <a:t>«Утренняя молитва»</a:t>
            </a:r>
            <a:r>
              <a:rPr lang="ru-RU" sz="5300" b="1" smtClean="0">
                <a:solidFill>
                  <a:srgbClr val="C00000"/>
                </a:solidFill>
                <a:effectLst>
                  <a:glow rad="101600">
                    <a:schemeClr val="bg1">
                      <a:alpha val="60000"/>
                    </a:schemeClr>
                  </a:glow>
                </a:effectLst>
                <a:latin typeface="Monotype Corsiva" panose="03010101010201010101" pitchFamily="66" charset="0"/>
              </a:rPr>
              <a:t/>
            </a:r>
            <a:br>
              <a:rPr lang="ru-RU" sz="5300" b="1" smtClean="0">
                <a:solidFill>
                  <a:srgbClr val="C00000"/>
                </a:solidFill>
                <a:effectLst>
                  <a:glow rad="101600">
                    <a:schemeClr val="bg1">
                      <a:alpha val="60000"/>
                    </a:schemeClr>
                  </a:glow>
                </a:effectLst>
                <a:latin typeface="Monotype Corsiva" panose="03010101010201010101" pitchFamily="66" charset="0"/>
              </a:rPr>
            </a:br>
            <a:r>
              <a:rPr lang="ru-RU" sz="5300" b="1" smtClean="0">
                <a:solidFill>
                  <a:srgbClr val="7030A0"/>
                </a:solidFill>
                <a:effectLst>
                  <a:glow rad="101600">
                    <a:schemeClr val="bg1">
                      <a:alpha val="60000"/>
                    </a:schemeClr>
                  </a:glow>
                </a:effectLst>
                <a:latin typeface="Monotype Corsiva" panose="03010101010201010101" pitchFamily="66" charset="0"/>
              </a:rPr>
              <a:t>Господи Боже! Спаси, обогрей:</a:t>
            </a:r>
            <a:br>
              <a:rPr lang="ru-RU" sz="5300" b="1" smtClean="0">
                <a:solidFill>
                  <a:srgbClr val="7030A0"/>
                </a:solidFill>
                <a:effectLst>
                  <a:glow rad="101600">
                    <a:schemeClr val="bg1">
                      <a:alpha val="60000"/>
                    </a:schemeClr>
                  </a:glow>
                </a:effectLst>
                <a:latin typeface="Monotype Corsiva" panose="03010101010201010101" pitchFamily="66" charset="0"/>
              </a:rPr>
            </a:br>
            <a:r>
              <a:rPr lang="ru-RU" sz="5300" b="1" smtClean="0">
                <a:solidFill>
                  <a:srgbClr val="7030A0"/>
                </a:solidFill>
                <a:effectLst>
                  <a:glow rad="101600">
                    <a:schemeClr val="bg1">
                      <a:alpha val="60000"/>
                    </a:schemeClr>
                  </a:glow>
                </a:effectLst>
                <a:latin typeface="Monotype Corsiva" panose="03010101010201010101" pitchFamily="66" charset="0"/>
              </a:rPr>
              <a:t>Сделай нас лучше, сделай добрей.</a:t>
            </a:r>
            <a:br>
              <a:rPr lang="ru-RU" sz="5300" b="1" smtClean="0">
                <a:solidFill>
                  <a:srgbClr val="7030A0"/>
                </a:solidFill>
                <a:effectLst>
                  <a:glow rad="101600">
                    <a:schemeClr val="bg1">
                      <a:alpha val="60000"/>
                    </a:schemeClr>
                  </a:glow>
                </a:effectLst>
                <a:latin typeface="Monotype Corsiva" panose="03010101010201010101" pitchFamily="66" charset="0"/>
              </a:rPr>
            </a:br>
            <a:r>
              <a:rPr lang="ru-RU" sz="5300" b="1" smtClean="0">
                <a:solidFill>
                  <a:srgbClr val="7030A0"/>
                </a:solidFill>
                <a:effectLst>
                  <a:glow rad="101600">
                    <a:schemeClr val="bg1">
                      <a:alpha val="60000"/>
                    </a:schemeClr>
                  </a:glow>
                </a:effectLst>
                <a:latin typeface="Monotype Corsiva" panose="03010101010201010101" pitchFamily="66" charset="0"/>
              </a:rPr>
              <a:t>Господи Боже! Спаси, сохрани!</a:t>
            </a:r>
            <a:br>
              <a:rPr lang="ru-RU" sz="5300" b="1" smtClean="0">
                <a:solidFill>
                  <a:srgbClr val="7030A0"/>
                </a:solidFill>
                <a:effectLst>
                  <a:glow rad="101600">
                    <a:schemeClr val="bg1">
                      <a:alpha val="60000"/>
                    </a:schemeClr>
                  </a:glow>
                </a:effectLst>
                <a:latin typeface="Monotype Corsiva" panose="03010101010201010101" pitchFamily="66" charset="0"/>
              </a:rPr>
            </a:br>
            <a:r>
              <a:rPr lang="ru-RU" sz="5300" b="1" smtClean="0">
                <a:solidFill>
                  <a:srgbClr val="7030A0"/>
                </a:solidFill>
                <a:effectLst>
                  <a:glow rad="101600">
                    <a:schemeClr val="bg1">
                      <a:alpha val="60000"/>
                    </a:schemeClr>
                  </a:glow>
                </a:effectLst>
                <a:latin typeface="Monotype Corsiva" panose="03010101010201010101" pitchFamily="66" charset="0"/>
              </a:rPr>
              <a:t>Силу любви своей нам подари.</a:t>
            </a:r>
            <a:r>
              <a:rPr lang="ru-RU" sz="5300" smtClean="0">
                <a:solidFill>
                  <a:srgbClr val="7030A0"/>
                </a:solidFill>
                <a:effectLst>
                  <a:glow rad="101600">
                    <a:schemeClr val="bg1">
                      <a:alpha val="60000"/>
                    </a:schemeClr>
                  </a:glow>
                </a:effectLst>
                <a:latin typeface="Georgia" panose="02040502050405020303" pitchFamily="18" charset="0"/>
              </a:rPr>
              <a:t/>
            </a:r>
            <a:br>
              <a:rPr lang="ru-RU" sz="5300" smtClean="0">
                <a:solidFill>
                  <a:srgbClr val="7030A0"/>
                </a:solidFill>
                <a:effectLst>
                  <a:glow rad="101600">
                    <a:schemeClr val="bg1">
                      <a:alpha val="60000"/>
                    </a:schemeClr>
                  </a:glow>
                </a:effectLst>
                <a:latin typeface="Georgia" panose="02040502050405020303" pitchFamily="18" charset="0"/>
              </a:rPr>
            </a:br>
            <a:endParaRPr lang="ru-RU" sz="5300" dirty="0">
              <a:solidFill>
                <a:srgbClr val="7030A0"/>
              </a:solidFill>
              <a:effectLst>
                <a:glow rad="101600">
                  <a:schemeClr val="bg1">
                    <a:alpha val="60000"/>
                  </a:schemeClr>
                </a:glow>
              </a:effectLst>
              <a:latin typeface="Georgia" panose="02040502050405020303" pitchFamily="18" charset="0"/>
            </a:endParaRPr>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88861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hidden="1"/>
          <p:cNvSpPr>
            <a:spLocks noGrp="1"/>
          </p:cNvSpPr>
          <p:nvPr>
            <p:ph type="title"/>
          </p:nvPr>
        </p:nvSpPr>
        <p:spPr/>
        <p:txBody>
          <a:bodyPr/>
          <a:lstStyle/>
          <a:p>
            <a:endParaRPr lang="ru-RU"/>
          </a:p>
        </p:txBody>
      </p:sp>
      <p:pic>
        <p:nvPicPr>
          <p:cNvPr id="3" name="Рисунок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3996890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Words>
  <Application>Microsoft Office PowerPoint</Application>
  <PresentationFormat>Широкоэкранный</PresentationFormat>
  <Paragraphs>5</Paragraphs>
  <Slides>58</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58</vt:i4>
      </vt:variant>
    </vt:vector>
  </HeadingPairs>
  <TitlesOfParts>
    <vt:vector size="65" baseType="lpstr">
      <vt:lpstr>Arial</vt:lpstr>
      <vt:lpstr>Calibri</vt:lpstr>
      <vt:lpstr>Calibri Light</vt:lpstr>
      <vt:lpstr>Georgia</vt:lpstr>
      <vt:lpstr>Monotype Corsiva</vt:lpstr>
      <vt:lpstr>Times New Roman</vt:lpstr>
      <vt:lpstr>Тема Office</vt:lpstr>
      <vt:lpstr>Муниципальное автономное учреждение дополнительного образования «Тавдинская детская музыкальная школа»</vt:lpstr>
      <vt:lpstr>Презентация PowerPoint</vt:lpstr>
      <vt:lpstr>Презентация PowerPoint</vt:lpstr>
      <vt:lpstr>Презентация PowerPoint</vt:lpstr>
      <vt:lpstr>Цветы, музыка и дети –  лучшее украшение жизни  Петр Ильич Чайковский очень любил детей,  тонко и чутко понимал их душу, чувствовал их настроение.  Он часто говорил:  «Цветы, музыка и дети составляют лучшее украшение жизни». И действительно, детская тема проходит через все его творчество, а «Детский Альбом» стал первым сборником пьес для детей в России, вошедшим в золотой фонд мировой музыкальной литературы для детей. В нем поместилась целая детская страна, большой мир ребенка, рассказанный в звуках.</vt:lpstr>
      <vt:lpstr> Сборник легких пьес для детей» ор. 39 занимает особое место в фортепианном наследии Чайковского и по своей тематике и по особенностям фортепианного изложения. Трудно назвать в детской русской фортепианной литературе сочинение более популярное, чем «Детский альбом» П. И. Чайковского.   «Детский альбом» ор. 39 написан в мае 1878 года. История его создания неразрывно связана с Каменкой, большим украинским селом близ Киева, излюбленном месте творчества и отдыха композитора. Каменка — «родовое гнездо» большой дворянской семьи Давыдовых. Один из хозяев Каменского имения, Лев Васильевич Давыдов, был другом Чайковского и мужем его любимой сестры Александры Ильиничны.  Многое в «Детском альбоме» связано с атмосферой дома Давыдовых. Домашняя обстановка Александры Ильиничны представляла собой образец семейной жизни. Счастливее людей трудно было себе представить, и Петр Ильич был охвачен таким умилением и радостью при виде этого, что надолго связал представление о жизни кайенских жителей с воплощением земного благоденствия.  Свой цикл детских пьес Чайковский посвятил Володе Давыдову, одному из многочисленных детей Льва Васильевича и Александры Ильиничны. Племяннику композитора в ту пору было шесть с половиной лет. На заглавном листе значилось: «Детский альбом. Сборник легких пьесок для детей. Подражание Шуману». </vt:lpstr>
      <vt:lpstr>          В «Детский альбом» вошли следующие пьесы:    1.   Утренняя молитва  2.   Зимнее утро  3.   Мама  4.   Игра в лошадки  5.   Марш деревянных солдатиков         6.   Болезнь куклы  7.   Похороны куклы  8.   Вальс  9.   Новая кукла  10. Мазурка  11. Русская песня  12. Мужик на гармонике играет                13. Камаринская  14. Полька 15. Итальянская песенкa 16. Старинная французская песенка 17. Немецкая песенка 18. Неаполитанская песенка 19. Нянина сказка 20. Баба-Яга 21. Сладкая грёза 22. Песня жаворонка 23. Шарманщик поёт 24. В церкви     </vt:lpstr>
      <vt:lpstr> Цикл из 24 пьес связан единой тематикой.  В нем представлен пестрый мир детских игр, танцев и случайных впечатлений.  Он делится на микроциклы.  Первый из них можно назвать «утренним».  «Утренняя молитва» Господи Боже! Спаси, обогрей: Сделай нас лучше, сделай добрей. Господи Боже! Спаси, сохрани! Силу любви своей нам подари.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автономное учреждение дополнительного образования «Тавдинская детская музыкальная школа»</dc:title>
  <dc:creator>Riubachok</dc:creator>
  <cp:lastModifiedBy>Riubachok</cp:lastModifiedBy>
  <cp:revision>1</cp:revision>
  <dcterms:created xsi:type="dcterms:W3CDTF">2018-02-25T08:24:36Z</dcterms:created>
  <dcterms:modified xsi:type="dcterms:W3CDTF">2018-02-25T08:24:36Z</dcterms:modified>
</cp:coreProperties>
</file>