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78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4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3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8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5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2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8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8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37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0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667E-61C2-4C1B-820E-23E9117FEB0F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DF32-742D-478E-B57A-D60259822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8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Users\&#1048;&#1088;&#1080;&#1085;&#1072;\Pictures\&#1087;&#1086;&#1076;&#1075;&#1086;&#1090;&#1086;&#1074;&#1080;&#1090;&#1077;&#1083;&#1100;&#1085;&#1072;&#1103;%20&#1075;&#1088;&#1091;&#1087;&#1087;&#1072;%202015-2016\&#1074;%20&#1096;&#1082;&#1086;&#1083;&#1100;&#1085;&#1086;&#1084;%20&#1084;&#1091;&#1079;&#1077;&#1077;%202.11.2015\muzyka_dlya_dushi..._-_ya_v_oseni....horoshij_fon_dlya_stihov_(iPlayer.fm).mp3" TargetMode="External"/><Relationship Id="rId1" Type="http://schemas.microsoft.com/office/2007/relationships/media" Target="file:///C:\Users\&#1048;&#1088;&#1080;&#1085;&#1072;\Pictures\&#1087;&#1086;&#1076;&#1075;&#1086;&#1090;&#1086;&#1074;&#1080;&#1090;&#1077;&#1083;&#1100;&#1085;&#1072;&#1103;%20&#1075;&#1088;&#1091;&#1087;&#1087;&#1072;%202015-2016\&#1074;%20&#1096;&#1082;&#1086;&#1083;&#1100;&#1085;&#1086;&#1084;%20&#1084;&#1091;&#1079;&#1077;&#1077;%202.11.2015\muzyka_dlya_dushi..._-_ya_v_oseni....horoshij_fon_dlya_stihov_(iPlayer.fm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948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</a:rPr>
              <a:t>Система экологического воспитания дошкольников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muzyka_dlya_dushi..._-_ya_v_oseni....horoshij_fon_dlya_stihov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165850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sch1905uv.mskobr.ru/images/cms/thumbs/3b8faf41c89d4ab9bceb57ec5454633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2" y="2798763"/>
            <a:ext cx="33289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2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3686" y="597753"/>
            <a:ext cx="7810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6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Нашу планету ЗЕМЛЯ!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3036" y="197355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 должны сберечь нашу планету!</a:t>
            </a:r>
          </a:p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всем свете она такая одна!</a:t>
            </a:r>
          </a:p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Земля нам жизнь дает!</a:t>
            </a:r>
            <a:endParaRPr lang="ru-RU" altLang="ru-RU" sz="48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https://simplyswatij.files.wordpress.com/2013/09/earth-cop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2546608"/>
            <a:ext cx="3378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30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5786" y="1234173"/>
            <a:ext cx="80295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6600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Эколого</a:t>
            </a:r>
            <a:r>
              <a:rPr lang="ru-RU" altLang="ru-RU" sz="66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– предметная среда ДОУ постоянно совершенствуется…</a:t>
            </a:r>
            <a:endParaRPr lang="ru-RU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6522" y="591978"/>
            <a:ext cx="74163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Территория детского сада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t="11429" r="17155" b="22858"/>
          <a:stretch>
            <a:fillRect/>
          </a:stretch>
        </p:blipFill>
        <p:spPr bwMode="auto">
          <a:xfrm>
            <a:off x="760335" y="1706774"/>
            <a:ext cx="5335665" cy="28223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</p:pic>
      <p:pic>
        <p:nvPicPr>
          <p:cNvPr id="5" name="Picture 2" descr="D:\Ирина\изображения\деткий сад\конкурс детский сад года 2011 (12.2012)\Ролик в Д-О\6-1.JPG"/>
          <p:cNvPicPr>
            <a:picLocks noChangeAspect="1" noChangeArrowheads="1"/>
          </p:cNvPicPr>
          <p:nvPr/>
        </p:nvPicPr>
        <p:blipFill>
          <a:blip r:embed="rId4" cstate="print"/>
          <a:srcRect t="15027" r="12346" b="17354"/>
          <a:stretch>
            <a:fillRect/>
          </a:stretch>
        </p:blipFill>
        <p:spPr bwMode="auto">
          <a:xfrm>
            <a:off x="6096000" y="2664323"/>
            <a:ext cx="5741929" cy="295232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Front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</p:pic>
    </p:spTree>
    <p:extLst>
      <p:ext uri="{BB962C8B-B14F-4D97-AF65-F5344CB8AC3E}">
        <p14:creationId xmlns:p14="http://schemas.microsoft.com/office/powerpoint/2010/main" val="323778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165" y="673204"/>
            <a:ext cx="3363438" cy="44845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OffAxis1Right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</p:pic>
      <p:pic>
        <p:nvPicPr>
          <p:cNvPr id="4" name="Picture 8" descr="D:\Ирина\изображения\деткий сад\2007-08-28 001\дс-территория\DSC08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309924"/>
            <a:ext cx="3778321" cy="28337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8371" y="2617412"/>
            <a:ext cx="5095257" cy="381957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</p:pic>
    </p:spTree>
    <p:extLst>
      <p:ext uri="{BB962C8B-B14F-4D97-AF65-F5344CB8AC3E}">
        <p14:creationId xmlns:p14="http://schemas.microsoft.com/office/powerpoint/2010/main" val="364441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-114300"/>
            <a:ext cx="12192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14300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Важнейшим средством экологического образования является организация различных видов деятельности дошкольников: соревнований, игр, экскурсий в природной среде.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338" y="3930400"/>
            <a:ext cx="845820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4400" b="1" i="1" dirty="0" smtClean="0">
                <a:solidFill>
                  <a:srgbClr val="54823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Интересно…   </a:t>
            </a:r>
          </a:p>
          <a:p>
            <a:pPr algn="ctr">
              <a:lnSpc>
                <a:spcPct val="70000"/>
              </a:lnSpc>
            </a:pPr>
            <a:r>
              <a:rPr lang="ru-RU" altLang="ru-RU" sz="4400" b="1" i="1" dirty="0" smtClean="0">
                <a:solidFill>
                  <a:srgbClr val="54823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Увлекательно…</a:t>
            </a:r>
          </a:p>
          <a:p>
            <a:pPr algn="r">
              <a:lnSpc>
                <a:spcPct val="70000"/>
              </a:lnSpc>
            </a:pPr>
            <a:r>
              <a:rPr lang="ru-RU" altLang="ru-RU" sz="4400" b="1" i="1" dirty="0" smtClean="0">
                <a:solidFill>
                  <a:srgbClr val="54823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						Познавательно</a:t>
            </a:r>
            <a:r>
              <a:rPr lang="ru-RU" altLang="ru-RU" sz="4400" i="1" dirty="0" smtClean="0">
                <a:solidFill>
                  <a:srgbClr val="54823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ru-RU" altLang="ru-RU" sz="4400" dirty="0" smtClean="0">
              <a:solidFill>
                <a:srgbClr val="548235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endParaRPr lang="ru-RU" altLang="ru-RU" dirty="0" smtClean="0">
              <a:solidFill>
                <a:srgbClr val="8EC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4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D:\Ирина\изображения\деткий сад\конкурс детский сад года 2011 (12.2012)\Ролик в Д-О\6-6.JPG"/>
          <p:cNvPicPr>
            <a:picLocks noChangeAspect="1" noChangeArrowheads="1"/>
          </p:cNvPicPr>
          <p:nvPr/>
        </p:nvPicPr>
        <p:blipFill>
          <a:blip r:embed="rId3" cstate="print"/>
          <a:srcRect l="4211" t="17895" r="8436" b="12632"/>
          <a:stretch>
            <a:fillRect/>
          </a:stretch>
        </p:blipFill>
        <p:spPr bwMode="auto">
          <a:xfrm>
            <a:off x="241658" y="466046"/>
            <a:ext cx="5366497" cy="2845373"/>
          </a:xfrm>
          <a:prstGeom prst="flowChartAlternateProcess">
            <a:avLst/>
          </a:prstGeom>
          <a:noFill/>
          <a:ln w="571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 t="35714"/>
          <a:stretch>
            <a:fillRect/>
          </a:stretch>
        </p:blipFill>
        <p:spPr bwMode="auto">
          <a:xfrm rot="456421">
            <a:off x="7475077" y="977918"/>
            <a:ext cx="3778191" cy="1821627"/>
          </a:xfrm>
          <a:prstGeom prst="flowChartAlternateProcess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658" y="3509150"/>
            <a:ext cx="3868525" cy="2901393"/>
          </a:xfrm>
          <a:prstGeom prst="flowChartAlternateProcess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Righ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 t="10633"/>
          <a:stretch>
            <a:fillRect/>
          </a:stretch>
        </p:blipFill>
        <p:spPr bwMode="auto">
          <a:xfrm>
            <a:off x="5608155" y="3211783"/>
            <a:ext cx="4772455" cy="3198760"/>
          </a:xfrm>
          <a:prstGeom prst="flowChartAlternateProcess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11487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Ирина\изображения\деткий сад\2007-08-28 001\дс-территория\DSC08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08475" y="666744"/>
            <a:ext cx="3314997" cy="2486247"/>
          </a:xfrm>
          <a:prstGeom prst="hexagon">
            <a:avLst/>
          </a:prstGeom>
          <a:noFill/>
          <a:ln w="571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2" descr="D:\Ирина\изображения\деткий сад\2007-08-28 001\дс-территория\DSC08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25434">
            <a:off x="4781134" y="801381"/>
            <a:ext cx="3083580" cy="2312687"/>
          </a:xfrm>
          <a:prstGeom prst="pentagon">
            <a:avLst/>
          </a:prstGeom>
          <a:noFill/>
          <a:ln w="571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9" descr="D:\Ирина\изображения\деткий сад\2007-08-28 001\дс-территория\DSC08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82054">
            <a:off x="5533713" y="3754292"/>
            <a:ext cx="3000932" cy="2250698"/>
          </a:xfrm>
          <a:prstGeom prst="heptagon">
            <a:avLst/>
          </a:prstGeom>
          <a:noFill/>
          <a:ln w="571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20616">
            <a:off x="8728418" y="716975"/>
            <a:ext cx="2489603" cy="1867202"/>
          </a:xfrm>
          <a:prstGeom prst="flowChartAlternateProcess">
            <a:avLst/>
          </a:prstGeom>
          <a:noFill/>
          <a:ln w="5715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4" descr="D:\Ирина\изображения\деткий сад\2007-08-28 001\дс-территория\DSC080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812" y="3819734"/>
            <a:ext cx="3565334" cy="2674001"/>
          </a:xfrm>
          <a:prstGeom prst="flowChartAlternateProcess">
            <a:avLst/>
          </a:prstGeom>
          <a:noFill/>
          <a:ln w="571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51329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-453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8812" y="288637"/>
            <a:ext cx="6227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Уголки в детском саду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64" y="1052736"/>
            <a:ext cx="330228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t="9615" r="2699" b="5769"/>
          <a:stretch>
            <a:fillRect/>
          </a:stretch>
        </p:blipFill>
        <p:spPr bwMode="auto">
          <a:xfrm>
            <a:off x="4888607" y="1801947"/>
            <a:ext cx="3778443" cy="437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49698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:\Ирина\изображения\деткий сад\2 мл.гр.2012-2013\24.03.2013\100CANON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4655" y="787695"/>
            <a:ext cx="3380876" cy="25357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</p:pic>
      <p:pic>
        <p:nvPicPr>
          <p:cNvPr id="4" name="Picture 3" descr="D:\Ирина\изображения\деткий сад\Ролик в Д-О\Фото\Музеи в здании\Stend_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9046" y="2166441"/>
            <a:ext cx="2859106" cy="380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2" descr="D:\Ирина\изображения\деткий сад\2 мл.гр.2012-2013\24.03.2013\100CANON\IMG_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3546" y="611722"/>
            <a:ext cx="2889733" cy="21673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</p:pic>
      <p:pic>
        <p:nvPicPr>
          <p:cNvPr id="6" name="Picture 3" descr="D:\Ирина\изображения\деткий сад\2 мл.гр.2012-2013\24.03.2013\100CANON\IMG_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9019" y="3795676"/>
            <a:ext cx="2902075" cy="21766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</p:pic>
    </p:spTree>
    <p:extLst>
      <p:ext uri="{BB962C8B-B14F-4D97-AF65-F5344CB8AC3E}">
        <p14:creationId xmlns:p14="http://schemas.microsoft.com/office/powerpoint/2010/main" val="325324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730" y="145359"/>
            <a:ext cx="64960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Уголки природы в группах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D:\Ирина\изображения\деткий сад\2 мл.гр.2012-2013\экология\DSC04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731" y="1000868"/>
            <a:ext cx="3812043" cy="285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5" descr="D:\Ирина\изображения\деткий сад\2 мл.гр.2012-2013\24.03.2013\IMG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468" y="443983"/>
            <a:ext cx="3656172" cy="274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3" descr="D:\Ирина\изображения\деткий сад\2 мл.гр.2012-2013\экология\DSC048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348" y="4196808"/>
            <a:ext cx="3100386" cy="232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 descr="D:\Ирина\изображения\деткий сад\2 мл.гр.2012-2013\24.03.2013\IMG_0010.JPG"/>
          <p:cNvPicPr>
            <a:picLocks noChangeAspect="1" noChangeArrowheads="1"/>
          </p:cNvPicPr>
          <p:nvPr/>
        </p:nvPicPr>
        <p:blipFill>
          <a:blip r:embed="rId6" cstate="print"/>
          <a:srcRect t="14583" b="8333"/>
          <a:stretch>
            <a:fillRect/>
          </a:stretch>
        </p:blipFill>
        <p:spPr bwMode="auto">
          <a:xfrm>
            <a:off x="4085928" y="4196808"/>
            <a:ext cx="4020143" cy="232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1517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9112" y="335845"/>
            <a:ext cx="77676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Умиление и восторг, которые мы испытываем от созерцания природы, — это воспоминание о том времени, когда мы были животными, деревьями, цветами, землей. Точнее: это — сознание единства со всем, скрываемое от нас временем.</a:t>
            </a:r>
          </a:p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i="1" dirty="0" smtClean="0">
                <a:solidFill>
                  <a:schemeClr val="accent6">
                    <a:lumMod val="50000"/>
                  </a:schemeClr>
                </a:solidFill>
              </a:rPr>
              <a:t>Толстой Л. Н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0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35955"/>
            <a:ext cx="828675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i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Специально организованные праздники, КВНы, досуги помогают напоминать детям о бережном отношении к природе, стремлении и умении не нарушать её главные заповеди.</a:t>
            </a:r>
            <a:endParaRPr lang="ru-RU" altLang="ru-RU" sz="4400" i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altLang="ru-RU" b="1" dirty="0" smtClean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altLang="ru-RU" dirty="0" smtClean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5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7330">
            <a:off x="1107905" y="757720"/>
            <a:ext cx="3307806" cy="2482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3713" y="516174"/>
            <a:ext cx="2721404" cy="2041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4539" r="6197" b="42439"/>
          <a:stretch>
            <a:fillRect/>
          </a:stretch>
        </p:blipFill>
        <p:spPr>
          <a:xfrm>
            <a:off x="434722" y="4037687"/>
            <a:ext cx="4427984" cy="2139581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5063" y="3905046"/>
            <a:ext cx="3203178" cy="2404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5601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7171" y="2638187"/>
            <a:ext cx="68151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4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Развиваем внимание, мышление, речь, пробуждаем интерес к окружающему миру.</a:t>
            </a:r>
            <a:endParaRPr lang="ru-RU" altLang="ru-RU" sz="5400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3687" y="903595"/>
            <a:ext cx="4328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ЗАНЯТИЯ, ИГРЫ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Ирина\Работа\мой семинар\фото\IMG_0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83720">
            <a:off x="402275" y="478135"/>
            <a:ext cx="2831519" cy="212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356" y="416879"/>
            <a:ext cx="2909288" cy="218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92593">
            <a:off x="8619950" y="448400"/>
            <a:ext cx="1945036" cy="259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6" descr="D:\Ирина\изображения\деткий сад\2 мл.гр.2012-2013\январь.развлечение в гости к нам пришел котенок\100CANON\IMG_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31465" y="3771668"/>
            <a:ext cx="3080893" cy="231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9169" y="3231054"/>
            <a:ext cx="2863011" cy="214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Above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4" descr="D:\Ирина\изображения\деткий сад\2 мл.гр.2012-2013\январь.развлечение в гости к нам пришел котенок\IMG_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405680">
            <a:off x="7437379" y="3814089"/>
            <a:ext cx="3413239" cy="255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99519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49636"/>
            <a:ext cx="82105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процесс воспитания у детей любви к природе важно включать различные тематические прогулки, в ходе которых ребята получают знания по экологии и учатся быть внимательнее к окружающей среде.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2168" y="294542"/>
            <a:ext cx="1856914" cy="247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7110"/>
          <a:stretch>
            <a:fillRect/>
          </a:stretch>
        </p:blipFill>
        <p:spPr bwMode="auto">
          <a:xfrm>
            <a:off x="9214571" y="3360946"/>
            <a:ext cx="2818742" cy="196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7" descr="D:\Ирина\изображения\деткий сад\108SSCAM\S630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3127" y="4235400"/>
            <a:ext cx="3051444" cy="228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2" descr="D:\Ирина\изображения\деткий сад\2 мл.гр.2012-2013\Ирине\DSC04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7065" y="3573982"/>
            <a:ext cx="2748331" cy="20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938" y="4167472"/>
            <a:ext cx="3085189" cy="231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4417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0115" y="442356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4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Уход и наблюдение за комнатными растениями и аквариумом</a:t>
            </a: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 b="20799"/>
          <a:stretch>
            <a:fillRect/>
          </a:stretch>
        </p:blipFill>
        <p:spPr bwMode="auto">
          <a:xfrm>
            <a:off x="8808229" y="1247273"/>
            <a:ext cx="2323646" cy="245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8" descr="D:\Ирина\изображения\деткий сад\2 мл.гр.2012-2013\24.03.2013\100CANON\IMG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662" y="4068928"/>
            <a:ext cx="2784221" cy="20882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7" descr="D:\Ирина\изображения\деткий сад\2 мл.гр.2012-2013\экология\цветы\DSC05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37986" y="4123337"/>
            <a:ext cx="2821796" cy="211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 t="15598" b="6410"/>
          <a:stretch>
            <a:fillRect/>
          </a:stretch>
        </p:blipFill>
        <p:spPr bwMode="auto">
          <a:xfrm>
            <a:off x="991857" y="779962"/>
            <a:ext cx="2413966" cy="250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5" descr="D:\Ирина\изображения\деткий сад\2 мл.гр.2012-2013\экология\цветы\DSC05088.JPG"/>
          <p:cNvPicPr>
            <a:picLocks noChangeAspect="1" noChangeArrowheads="1"/>
          </p:cNvPicPr>
          <p:nvPr/>
        </p:nvPicPr>
        <p:blipFill>
          <a:blip r:embed="rId7" cstate="print"/>
          <a:srcRect l="13635"/>
          <a:stretch>
            <a:fillRect/>
          </a:stretch>
        </p:blipFill>
        <p:spPr bwMode="auto">
          <a:xfrm>
            <a:off x="4353826" y="1001832"/>
            <a:ext cx="2722051" cy="236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2427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5778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Самостоятельная деятельность детей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D:\Ирина\изображения\деткий сад\2 мл.гр.2012-2013\DCIM\30.10.2012\IMG_0011.JPG"/>
          <p:cNvPicPr>
            <a:picLocks noChangeAspect="1" noChangeArrowheads="1"/>
          </p:cNvPicPr>
          <p:nvPr/>
        </p:nvPicPr>
        <p:blipFill>
          <a:blip r:embed="rId3" cstate="print"/>
          <a:srcRect r="4615" b="10231"/>
          <a:stretch>
            <a:fillRect/>
          </a:stretch>
        </p:blipFill>
        <p:spPr bwMode="auto">
          <a:xfrm>
            <a:off x="1137032" y="1146565"/>
            <a:ext cx="2917068" cy="205852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000" y="1028349"/>
            <a:ext cx="3395111" cy="254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7" descr="D:\Ирина\изображения\деткий сад\2 мл.гр.2012-2013\театрализ.деят январь 2013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391" y="3613666"/>
            <a:ext cx="3084885" cy="231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b="9154"/>
          <a:stretch>
            <a:fillRect/>
          </a:stretch>
        </p:blipFill>
        <p:spPr bwMode="auto">
          <a:xfrm rot="21051348">
            <a:off x="7562428" y="3904049"/>
            <a:ext cx="3217589" cy="21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Picture 4" descr="D:\Ирина\изображения\деткий сад\2 мл.гр.2012-2013\24.03.2013\IMG_0014.JPG"/>
          <p:cNvPicPr>
            <a:picLocks noChangeAspect="1" noChangeArrowheads="1"/>
          </p:cNvPicPr>
          <p:nvPr/>
        </p:nvPicPr>
        <p:blipFill>
          <a:blip r:embed="rId7" cstate="print"/>
          <a:srcRect t="14986" r="32203"/>
          <a:stretch>
            <a:fillRect/>
          </a:stretch>
        </p:blipFill>
        <p:spPr bwMode="auto">
          <a:xfrm rot="20332004">
            <a:off x="4639472" y="2159215"/>
            <a:ext cx="2455054" cy="23082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4426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671" y="889843"/>
            <a:ext cx="7644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Воспитание правильного отношения к природе, умение бережно общаться с живой природой может быть полноценно осуществлено в дошкольный период лишь в том случае, если система работает в детском саду и сочетается с семейными ценностями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4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-952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20895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2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Работа с родителями</a:t>
            </a:r>
            <a:br>
              <a:rPr lang="ru-RU" altLang="ru-RU" sz="32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32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организация выставок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357" y="1885999"/>
            <a:ext cx="5096118" cy="3821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2275" y="2490292"/>
            <a:ext cx="5196863" cy="3895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406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https://encrypted-tbn0.gstatic.com/images?q=tbn:ANd9GcRpCar-fNRrYLK912vkMreX7rHl8XMfE84y6Wquo01lMTXaIDppe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1158">
            <a:off x="1693387" y="867711"/>
            <a:ext cx="2885353" cy="2161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6" descr="http://snova-prazdnik.ru/wp-content/uploads/2012/08/%D0%BE%D1%81%D0%B5%D0%BD%D0%BD%D0%B8%D0%B5_%D0%BF%D0%BE%D0%B4%D0%B5%D0%BB%D0%BA%D0%B8_%D0%B5%D0%B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91150">
            <a:off x="5621926" y="857119"/>
            <a:ext cx="2251197" cy="227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4" descr="https://encrypted-tbn3.gstatic.com/images?q=tbn:ANd9GcSojlnqajg8wiNzaQIA2SDAfKx3KD6u6eFCCp3Db0cvU3wpPvJ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51621">
            <a:off x="9688776" y="734008"/>
            <a:ext cx="1440347" cy="2021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http://www.hands.allformama.ru/wp-content/uploads/1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17026">
            <a:off x="968621" y="3909019"/>
            <a:ext cx="2106033" cy="181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2" descr="https://encrypted-tbn0.gstatic.com/images?q=tbn:ANd9GcTgylg7Nsb6ZsftkzK0AUm2knlJeuqJ2GE18PoULumDPdG_PI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27825">
            <a:off x="4670454" y="3977207"/>
            <a:ext cx="1803343" cy="2332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0" descr="http://stolicadetstva.com/images/text/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0640" y="3626060"/>
            <a:ext cx="2521391" cy="238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554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5" y="25796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7200" b="1" i="1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8000" b="1" i="1" dirty="0" smtClean="0">
                <a:solidFill>
                  <a:schemeClr val="accent6">
                    <a:lumMod val="75000"/>
                  </a:schemeClr>
                </a:solidFill>
              </a:rPr>
              <a:t>Давайте</a:t>
            </a:r>
            <a:br>
              <a:rPr lang="ru-RU" sz="80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8000" b="1" i="1" dirty="0" smtClean="0">
                <a:solidFill>
                  <a:schemeClr val="accent6">
                    <a:lumMod val="75000"/>
                  </a:schemeClr>
                </a:solidFill>
              </a:rPr>
              <a:t>            сохраним…</a:t>
            </a:r>
            <a:endParaRPr lang="ru-RU" sz="8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7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2907" y="390497"/>
            <a:ext cx="55210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гербариев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8" descr="http://im4-tub-ru.yandex.net/i?id=236550478-1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14" y="1962073"/>
            <a:ext cx="2842053" cy="3739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0" descr="http://im2-tub-ru.yandex.net/i?id=580831556-56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0026" y="2907435"/>
            <a:ext cx="3675223" cy="2144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12" descr="http://im5-tub-ru.yandex.net/i?id=160519477-12-72&amp;n=21"/>
          <p:cNvPicPr>
            <a:picLocks noChangeAspect="1" noChangeArrowheads="1"/>
          </p:cNvPicPr>
          <p:nvPr/>
        </p:nvPicPr>
        <p:blipFill>
          <a:blip r:embed="rId5" cstate="print"/>
          <a:srcRect l="6000" t="10480" r="3999" b="8881"/>
          <a:stretch>
            <a:fillRect/>
          </a:stretch>
        </p:blipFill>
        <p:spPr bwMode="auto">
          <a:xfrm>
            <a:off x="7900988" y="287363"/>
            <a:ext cx="4017950" cy="2500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6325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208" y="335704"/>
            <a:ext cx="6024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Посещение музеев, </a:t>
            </a:r>
          </a:p>
          <a:p>
            <a:pPr algn="ctr"/>
            <a:r>
              <a:rPr lang="ru-RU" altLang="ru-RU" sz="4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выставок, парков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7" descr="http://im3-tub-ru.yandex.net/i?id=165388262-13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45" y="2390553"/>
            <a:ext cx="3696410" cy="31683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13" descr="http://www.gbmt.ru/upload/iblock/10abf305fd147c79623fc851af065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5807">
            <a:off x="7739066" y="578138"/>
            <a:ext cx="3613030" cy="24086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15" descr="http://www.gbmt.ru/upload/iblock/a1ede8b450e9f106394bd864542d19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9891">
            <a:off x="5036413" y="3743896"/>
            <a:ext cx="2993717" cy="22452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2503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Ирина\изображения\деткий сад\Ролик в Д-О\Фото\Экскурсии сотр. и семей\В ботаническом саду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507" y="281898"/>
            <a:ext cx="3935023" cy="295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5931" y="281898"/>
            <a:ext cx="3637837" cy="27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21" descr="http://i014.radikal.ru/1004/2e/d290550525b3.jpg"/>
          <p:cNvPicPr>
            <a:picLocks noChangeAspect="1" noChangeArrowheads="1"/>
          </p:cNvPicPr>
          <p:nvPr/>
        </p:nvPicPr>
        <p:blipFill>
          <a:blip r:embed="rId5" cstate="print"/>
          <a:srcRect l="5551" b="9040"/>
          <a:stretch>
            <a:fillRect/>
          </a:stretch>
        </p:blipFill>
        <p:spPr bwMode="auto">
          <a:xfrm rot="20691777">
            <a:off x="2973019" y="3315186"/>
            <a:ext cx="3806508" cy="2746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5655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0441" y="2421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600" i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Берегите, люди, природу, - </a:t>
            </a:r>
          </a:p>
          <a:p>
            <a:pPr algn="ctr"/>
            <a:r>
              <a:rPr lang="ru-RU" altLang="ru-RU" sz="3600" i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 цветы, и деревья, и луг,</a:t>
            </a:r>
            <a:endParaRPr lang="ru-RU" altLang="ru-RU" sz="3600" i="1" dirty="0" smtClean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0" descr="http://im4-tub-ru.yandex.net/i?id=113598567-5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16" y="1398597"/>
            <a:ext cx="3608141" cy="270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18" descr="http://im8-tub-ru.yandex.net/i?id=262415151-52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264">
            <a:off x="8412505" y="355949"/>
            <a:ext cx="3332637" cy="217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6" descr="http://i92.beon.ru/16/31/2433116/37/88430337/4699d3beec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8520">
            <a:off x="2818852" y="3213675"/>
            <a:ext cx="4884948" cy="27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8" descr="http://www.lordstone.ru/files/20-/2fb7c838ab2326fd401de765c52f333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83666">
            <a:off x="7209104" y="2943626"/>
            <a:ext cx="4228614" cy="281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92369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http://im5-tub-ru.yandex.net/i?id=81207860-6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3457">
            <a:off x="560635" y="1060836"/>
            <a:ext cx="2514373" cy="188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24" descr="http://im3-tub-ru.yandex.net/i?id=3770068-00-72&amp;n=21"/>
          <p:cNvPicPr>
            <a:picLocks noChangeAspect="1" noChangeArrowheads="1"/>
          </p:cNvPicPr>
          <p:nvPr/>
        </p:nvPicPr>
        <p:blipFill>
          <a:blip r:embed="rId4" cstate="print"/>
          <a:srcRect l="6168" r="8553"/>
          <a:stretch>
            <a:fillRect/>
          </a:stretch>
        </p:blipFill>
        <p:spPr bwMode="auto">
          <a:xfrm>
            <a:off x="3005192" y="3158416"/>
            <a:ext cx="3297247" cy="289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16" descr="http://im3-tub-ru.yandex.net/i?id=92804295-33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8966">
            <a:off x="7465487" y="3348517"/>
            <a:ext cx="3357025" cy="251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12" descr="http://im7-tub-ru.yandex.net/i?id=457859193-32-72&amp;n=21"/>
          <p:cNvPicPr>
            <a:picLocks noChangeAspect="1" noChangeArrowheads="1"/>
          </p:cNvPicPr>
          <p:nvPr/>
        </p:nvPicPr>
        <p:blipFill>
          <a:blip r:embed="rId6" cstate="print"/>
          <a:srcRect l="23224" r="14580"/>
          <a:stretch>
            <a:fillRect/>
          </a:stretch>
        </p:blipFill>
        <p:spPr bwMode="auto">
          <a:xfrm rot="1409296">
            <a:off x="9377619" y="415626"/>
            <a:ext cx="1969133" cy="237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3048000" y="768674"/>
            <a:ext cx="6096000" cy="15881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36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животных, и почву, и воду,</a:t>
            </a:r>
          </a:p>
          <a:p>
            <a:pPr algn="ctr">
              <a:lnSpc>
                <a:spcPct val="90000"/>
              </a:lnSpc>
            </a:pPr>
            <a:r>
              <a:rPr lang="ru-RU" altLang="ru-RU" sz="36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Ведь природа – надежный наш друг </a:t>
            </a:r>
            <a:endParaRPr lang="ru-RU" alt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1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ce1ove.ru/_ph/4/647353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66" y="217786"/>
            <a:ext cx="11415464" cy="63813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516718" y="515421"/>
            <a:ext cx="7860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5400" b="1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6718" y="6368281"/>
            <a:ext cx="7824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i="1" dirty="0" smtClean="0">
                <a:solidFill>
                  <a:srgbClr val="C00000"/>
                </a:solidFill>
              </a:rPr>
              <a:t>Материал подготовила воспитатель Карташова И.А.</a:t>
            </a:r>
            <a:endParaRPr lang="ru-RU" altLang="ru-RU" sz="2400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2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http://fresh-realty.ru/uploads/posts/2010-11/1290977532_7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5268" y="1338801"/>
            <a:ext cx="4432606" cy="332333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4" descr="http://mosday.ru/photos/61_28.jpg"/>
          <p:cNvPicPr>
            <a:picLocks noChangeAspect="1" noChangeArrowheads="1"/>
          </p:cNvPicPr>
          <p:nvPr/>
        </p:nvPicPr>
        <p:blipFill>
          <a:blip r:embed="rId4" cstate="print"/>
          <a:srcRect t="15704"/>
          <a:stretch>
            <a:fillRect/>
          </a:stretch>
        </p:blipFill>
        <p:spPr bwMode="auto">
          <a:xfrm>
            <a:off x="491101" y="3725992"/>
            <a:ext cx="4512573" cy="285459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2" descr="http://mosday.ru/photos/61_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2080" y="2290308"/>
            <a:ext cx="5041758" cy="335414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Прямоугольник 5"/>
          <p:cNvSpPr/>
          <p:nvPr/>
        </p:nvSpPr>
        <p:spPr>
          <a:xfrm>
            <a:off x="1987557" y="161569"/>
            <a:ext cx="78243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6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 район Жулебино…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9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6" descr="http://mosday.ru/photos/61_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925" y="2267914"/>
            <a:ext cx="5349997" cy="400972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0" descr="http://mosday.ru/photos/61_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86" y="340223"/>
            <a:ext cx="5938762" cy="395701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625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D:\Ирина\изображения\деткий сад\конкурс детский сад года 2011 (12.2012)\фото\P100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224" y="1235125"/>
            <a:ext cx="6783661" cy="5087745"/>
          </a:xfrm>
          <a:prstGeom prst="flowChartAlternateProcess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Прямоугольник 3"/>
          <p:cNvSpPr/>
          <p:nvPr/>
        </p:nvSpPr>
        <p:spPr>
          <a:xfrm>
            <a:off x="2300288" y="238330"/>
            <a:ext cx="6823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 любимый город</a:t>
            </a:r>
            <a:endParaRPr lang="ru-RU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://betman.ucoz.ru/_fr/2/14911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8960" y="273602"/>
            <a:ext cx="3880804" cy="2755310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Below"/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</p:pic>
      <p:pic>
        <p:nvPicPr>
          <p:cNvPr id="4" name="Picture 6" descr="http://im8-tub-ru.yandex.net/i?id=56937585-55-72&amp;n=21"/>
          <p:cNvPicPr>
            <a:picLocks noChangeAspect="1" noChangeArrowheads="1"/>
          </p:cNvPicPr>
          <p:nvPr/>
        </p:nvPicPr>
        <p:blipFill>
          <a:blip r:embed="rId4" cstate="print"/>
          <a:srcRect l="2954" t="3908" r="5857" b="9768"/>
          <a:stretch>
            <a:fillRect/>
          </a:stretch>
        </p:blipFill>
        <p:spPr bwMode="auto">
          <a:xfrm rot="21330779">
            <a:off x="7272703" y="269752"/>
            <a:ext cx="3916358" cy="2779351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9" descr="http://dic.academic.ru/pictures/wiki/files/77/Moscow_Z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67" y="3028912"/>
            <a:ext cx="4029399" cy="3095208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OffAxis1Right"/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</p:pic>
      <p:pic>
        <p:nvPicPr>
          <p:cNvPr id="6" name="Picture 14" descr="http://acappella-moscow.com/wp-content/uploads/2011/07/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5332" y="3585186"/>
            <a:ext cx="6297186" cy="2529864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</p:pic>
    </p:spTree>
    <p:extLst>
      <p:ext uri="{BB962C8B-B14F-4D97-AF65-F5344CB8AC3E}">
        <p14:creationId xmlns:p14="http://schemas.microsoft.com/office/powerpoint/2010/main" val="128941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http://img.mota.ru/upload/wallpapers/2009/07/16/10/03/13826/nature_959-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9431">
            <a:off x="642672" y="415367"/>
            <a:ext cx="3828568" cy="286664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 w="114300" prst="artDeco"/>
          </a:sp3d>
        </p:spPr>
      </p:pic>
      <p:pic>
        <p:nvPicPr>
          <p:cNvPr id="4" name="Picture 27" descr="http://s09.radikal.ru/i182/1106/f6/c2c2e9ae2cbe.jpg"/>
          <p:cNvPicPr>
            <a:picLocks noChangeAspect="1" noChangeArrowheads="1"/>
          </p:cNvPicPr>
          <p:nvPr/>
        </p:nvPicPr>
        <p:blipFill>
          <a:blip r:embed="rId4" cstate="print"/>
          <a:srcRect l="9186" t="17603" r="8138"/>
          <a:stretch>
            <a:fillRect/>
          </a:stretch>
        </p:blipFill>
        <p:spPr bwMode="auto">
          <a:xfrm rot="305795">
            <a:off x="6760917" y="420142"/>
            <a:ext cx="5185222" cy="269525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  <a:sp3d>
            <a:bevelT w="114300" prst="artDeco"/>
          </a:sp3d>
        </p:spPr>
      </p:pic>
      <p:pic>
        <p:nvPicPr>
          <p:cNvPr id="5" name="Picture 17" descr="http://www.art-mastery.ru/wp-content/gallery/priroda/FN-0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217" y="3897450"/>
            <a:ext cx="3483282" cy="261417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 w="114300" prst="artDeco"/>
          </a:sp3d>
        </p:spPr>
      </p:pic>
      <p:pic>
        <p:nvPicPr>
          <p:cNvPr id="6" name="Picture 29" descr="http://im0-tub-ru.yandex.net/i?id=103170973-01-72&amp;n=21"/>
          <p:cNvPicPr>
            <a:picLocks noChangeAspect="1" noChangeArrowheads="1"/>
          </p:cNvPicPr>
          <p:nvPr/>
        </p:nvPicPr>
        <p:blipFill>
          <a:blip r:embed="rId6" cstate="print"/>
          <a:srcRect l="3484" t="20160" r="5937" b="4240"/>
          <a:stretch>
            <a:fillRect/>
          </a:stretch>
        </p:blipFill>
        <p:spPr bwMode="auto">
          <a:xfrm rot="325078">
            <a:off x="7205539" y="3743672"/>
            <a:ext cx="4532265" cy="26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/>
          <p:cNvSpPr/>
          <p:nvPr/>
        </p:nvSpPr>
        <p:spPr>
          <a:xfrm>
            <a:off x="3359006" y="2895088"/>
            <a:ext cx="50756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6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Нашу Россию…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9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voyrebenok.ru/images/presentation/ecology/b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http://img-fotki.yandex.ru/get/6507/117708172.2/0_795c4_50663aa8_L.jpeg"/>
          <p:cNvPicPr>
            <a:picLocks noChangeAspect="1" noChangeArrowheads="1"/>
          </p:cNvPicPr>
          <p:nvPr/>
        </p:nvPicPr>
        <p:blipFill>
          <a:blip r:embed="rId3" cstate="print"/>
          <a:srcRect l="13608" t="13580" r="9280" b="13989"/>
          <a:stretch>
            <a:fillRect/>
          </a:stretch>
        </p:blipFill>
        <p:spPr bwMode="auto">
          <a:xfrm rot="21219808">
            <a:off x="1105465" y="722298"/>
            <a:ext cx="3833290" cy="240249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Picture 15" descr="http://photography.ucoz.com/_ph/36/2/672252265.jpg"/>
          <p:cNvPicPr>
            <a:picLocks noChangeAspect="1" noChangeArrowheads="1"/>
          </p:cNvPicPr>
          <p:nvPr/>
        </p:nvPicPr>
        <p:blipFill>
          <a:blip r:embed="rId4" cstate="print"/>
          <a:srcRect l="17789" t="14569" r="7726" b="15820"/>
          <a:stretch>
            <a:fillRect/>
          </a:stretch>
        </p:blipFill>
        <p:spPr bwMode="auto">
          <a:xfrm>
            <a:off x="6846718" y="410714"/>
            <a:ext cx="4069676" cy="261198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w="114300" prst="artDeco"/>
          </a:sp3d>
        </p:spPr>
      </p:pic>
      <p:pic>
        <p:nvPicPr>
          <p:cNvPr id="5" name="Picture 11" descr="http://img-fotki.yandex.ru/get/4116/117708172.5/0_90ef9_978bc723_L.jpeg"/>
          <p:cNvPicPr>
            <a:picLocks noChangeAspect="1" noChangeArrowheads="1"/>
          </p:cNvPicPr>
          <p:nvPr/>
        </p:nvPicPr>
        <p:blipFill>
          <a:blip r:embed="rId5" cstate="print"/>
          <a:srcRect l="13809" t="31268" r="25430" b="19067"/>
          <a:stretch>
            <a:fillRect/>
          </a:stretch>
        </p:blipFill>
        <p:spPr bwMode="auto">
          <a:xfrm>
            <a:off x="2213060" y="3847090"/>
            <a:ext cx="2117903" cy="259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Below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7" descr="http://img-fotki.yandex.ru/get/6506/117708172.2/0_795c3_8c5db481_L.jpeg"/>
          <p:cNvPicPr>
            <a:picLocks noChangeAspect="1" noChangeArrowheads="1"/>
          </p:cNvPicPr>
          <p:nvPr/>
        </p:nvPicPr>
        <p:blipFill>
          <a:blip r:embed="rId6" cstate="print"/>
          <a:srcRect r="32242" b="13989"/>
          <a:stretch>
            <a:fillRect/>
          </a:stretch>
        </p:blipFill>
        <p:spPr bwMode="auto">
          <a:xfrm rot="168361">
            <a:off x="6531858" y="3431624"/>
            <a:ext cx="3459247" cy="293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Below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77664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5000">
        <p:zoom/>
      </p:transition>
    </mc:Choice>
    <mc:Fallback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301</Words>
  <Application>Microsoft Office PowerPoint</Application>
  <PresentationFormat>Широкоэкранный</PresentationFormat>
  <Paragraphs>36</Paragraphs>
  <Slides>35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Система экологического воспитания дошкольников</vt:lpstr>
      <vt:lpstr>Презентация PowerPoint</vt:lpstr>
      <vt:lpstr>     Давайте             сохраним…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экологического воспитания дошкольников</dc:title>
  <dc:creator>Ирина</dc:creator>
  <cp:lastModifiedBy>Ирина</cp:lastModifiedBy>
  <cp:revision>14</cp:revision>
  <dcterms:created xsi:type="dcterms:W3CDTF">2016-01-23T16:20:22Z</dcterms:created>
  <dcterms:modified xsi:type="dcterms:W3CDTF">2016-01-23T18:48:10Z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