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300" r:id="rId2"/>
    <p:sldId id="285" r:id="rId3"/>
    <p:sldId id="286" r:id="rId4"/>
    <p:sldId id="287" r:id="rId5"/>
    <p:sldId id="256" r:id="rId6"/>
    <p:sldId id="297" r:id="rId7"/>
    <p:sldId id="258" r:id="rId8"/>
    <p:sldId id="259" r:id="rId9"/>
    <p:sldId id="261" r:id="rId10"/>
    <p:sldId id="263" r:id="rId11"/>
    <p:sldId id="298" r:id="rId12"/>
    <p:sldId id="264" r:id="rId13"/>
    <p:sldId id="299" r:id="rId14"/>
    <p:sldId id="265" r:id="rId15"/>
    <p:sldId id="266" r:id="rId16"/>
    <p:sldId id="269" r:id="rId17"/>
    <p:sldId id="288" r:id="rId18"/>
    <p:sldId id="289" r:id="rId19"/>
    <p:sldId id="292" r:id="rId20"/>
    <p:sldId id="293" r:id="rId21"/>
    <p:sldId id="294" r:id="rId22"/>
    <p:sldId id="291" r:id="rId23"/>
    <p:sldId id="301" r:id="rId24"/>
    <p:sldId id="302" r:id="rId25"/>
    <p:sldId id="272" r:id="rId26"/>
    <p:sldId id="303" r:id="rId27"/>
    <p:sldId id="304" r:id="rId28"/>
    <p:sldId id="273" r:id="rId29"/>
    <p:sldId id="305" r:id="rId30"/>
    <p:sldId id="274" r:id="rId31"/>
    <p:sldId id="276" r:id="rId32"/>
    <p:sldId id="277" r:id="rId33"/>
    <p:sldId id="296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0000"/>
    <a:srgbClr val="800000"/>
    <a:srgbClr val="000066"/>
    <a:srgbClr val="660066"/>
    <a:srgbClr val="000068"/>
    <a:srgbClr val="CC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2" autoAdjust="0"/>
    <p:restoredTop sz="94660"/>
  </p:normalViewPr>
  <p:slideViewPr>
    <p:cSldViewPr>
      <p:cViewPr varScale="1">
        <p:scale>
          <a:sx n="72" d="100"/>
          <a:sy n="72" d="100"/>
        </p:scale>
        <p:origin x="45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325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325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5325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325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325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325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325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325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325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326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326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326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326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326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326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326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E35A8ED-5A57-4B87-BCEB-430E99C14EC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32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2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60A58D-5A86-45A8-B850-7F6ED7C4027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61DE49-DA48-4AC6-AA76-5C673CDBD89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F7679B-2020-438D-BB3A-E37C6CDDF6E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FCB1C-C2D8-4728-8308-FA384CEB460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9866F1-1CC3-4C6B-9FA7-8CFD9B9EDC1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68C692-4AC1-4F3B-98D6-86390E48A22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19B358-18B8-4C0A-9320-48B40523842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86BA0E-8AC4-4CE5-8F6D-39BC8D7CC0A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5A0CF9-1824-4E92-B0CC-63AA9AF032E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0D5A1A-6C38-4935-A4EA-D8D0C677B9F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C5C5"/>
            </a:gs>
            <a:gs pos="100000">
              <a:srgbClr val="C0C0C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9B794786-75CB-4506-9DE0-3D3213BCD241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22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223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223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5223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5223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5223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5223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223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5223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522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zakaz77.narod.ru/00201.gi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foto.rambler.ru/public/katrioni/_photos/41d56b269960e141d64bf1c01d66c928/41d56b269960e141d64bf1c01d66c928-web.gi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hyperlink" Target="http://tousonasparkwhomfor40.5bb.ru/uploads/0000/13/8d/1995-1.gif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4.gif"/><Relationship Id="rId2" Type="http://schemas.openxmlformats.org/officeDocument/2006/relationships/hyperlink" Target="http://mercebenz.narod.ru/19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at11.privet.ru/lr/082c907d5ef4a63fdbc93263e837b0ce" TargetMode="External"/><Relationship Id="rId5" Type="http://schemas.openxmlformats.org/officeDocument/2006/relationships/image" Target="../media/image3.gif"/><Relationship Id="rId4" Type="http://schemas.openxmlformats.org/officeDocument/2006/relationships/hyperlink" Target="http://ladygven.narod.ru/ani-wi/ani-wi-notfly/witchmagic-a1-315.gi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2"/>
            <a:ext cx="61926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000" b="1" dirty="0" smtClean="0">
                <a:latin typeface="Times New Roman"/>
                <a:ea typeface="Times New Roman"/>
              </a:rPr>
              <a:t>Ты </a:t>
            </a:r>
            <a:r>
              <a:rPr lang="ru-RU" sz="3000" b="1" dirty="0">
                <a:latin typeface="Times New Roman"/>
                <a:ea typeface="Times New Roman"/>
              </a:rPr>
              <a:t>когда-то, верно, слышал,</a:t>
            </a:r>
          </a:p>
          <a:p>
            <a:pPr algn="just">
              <a:spcAft>
                <a:spcPts val="0"/>
              </a:spcAft>
            </a:pPr>
            <a:r>
              <a:rPr lang="ru-RU" sz="3000" b="1" dirty="0">
                <a:latin typeface="Times New Roman"/>
                <a:ea typeface="Times New Roman"/>
              </a:rPr>
              <a:t>Что природа тоже дышит.</a:t>
            </a:r>
          </a:p>
          <a:p>
            <a:pPr algn="just">
              <a:spcAft>
                <a:spcPts val="0"/>
              </a:spcAft>
            </a:pPr>
            <a:r>
              <a:rPr lang="ru-RU" sz="3000" b="1" dirty="0">
                <a:latin typeface="Times New Roman"/>
                <a:ea typeface="Times New Roman"/>
              </a:rPr>
              <a:t>И, поверь мне, каждый вздох</a:t>
            </a:r>
          </a:p>
          <a:p>
            <a:pPr algn="just">
              <a:spcAft>
                <a:spcPts val="0"/>
              </a:spcAft>
            </a:pPr>
            <a:r>
              <a:rPr lang="ru-RU" sz="3000" b="1" dirty="0">
                <a:latin typeface="Times New Roman"/>
                <a:ea typeface="Times New Roman"/>
              </a:rPr>
              <a:t>У неё не так уж плох!</a:t>
            </a:r>
          </a:p>
          <a:p>
            <a:pPr algn="just">
              <a:spcAft>
                <a:spcPts val="0"/>
              </a:spcAft>
            </a:pPr>
            <a:r>
              <a:rPr lang="ru-RU" sz="3000" b="1" dirty="0">
                <a:latin typeface="Times New Roman"/>
                <a:ea typeface="Times New Roman"/>
              </a:rPr>
              <a:t>Как гуляет дождь по лужам?</a:t>
            </a:r>
          </a:p>
          <a:p>
            <a:pPr algn="just">
              <a:spcAft>
                <a:spcPts val="0"/>
              </a:spcAft>
            </a:pPr>
            <a:r>
              <a:rPr lang="ru-RU" sz="3000" b="1" dirty="0">
                <a:latin typeface="Times New Roman"/>
                <a:ea typeface="Times New Roman"/>
              </a:rPr>
              <a:t>Как скрипит зимою стужа?</a:t>
            </a:r>
          </a:p>
          <a:p>
            <a:pPr algn="just">
              <a:spcAft>
                <a:spcPts val="0"/>
              </a:spcAft>
            </a:pPr>
            <a:r>
              <a:rPr lang="ru-RU" sz="3000" b="1" dirty="0">
                <a:latin typeface="Times New Roman"/>
                <a:ea typeface="Times New Roman"/>
              </a:rPr>
              <a:t>Как стучит по крыше град?</a:t>
            </a:r>
          </a:p>
          <a:p>
            <a:pPr algn="just">
              <a:spcAft>
                <a:spcPts val="0"/>
              </a:spcAft>
            </a:pPr>
            <a:r>
              <a:rPr lang="ru-RU" sz="3000" b="1" dirty="0">
                <a:latin typeface="Times New Roman"/>
                <a:ea typeface="Times New Roman"/>
              </a:rPr>
              <a:t>Как рокочет водопад?</a:t>
            </a:r>
          </a:p>
          <a:p>
            <a:pPr algn="just">
              <a:spcAft>
                <a:spcPts val="0"/>
              </a:spcAft>
            </a:pPr>
            <a:r>
              <a:rPr lang="ru-RU" sz="3000" b="1" dirty="0">
                <a:latin typeface="Times New Roman"/>
                <a:ea typeface="Times New Roman"/>
              </a:rPr>
              <a:t>Как трещит огонь в кострище?</a:t>
            </a:r>
          </a:p>
          <a:p>
            <a:pPr algn="just">
              <a:spcAft>
                <a:spcPts val="0"/>
              </a:spcAft>
            </a:pPr>
            <a:r>
              <a:rPr lang="ru-RU" sz="3000" b="1" dirty="0">
                <a:latin typeface="Times New Roman"/>
                <a:ea typeface="Times New Roman"/>
              </a:rPr>
              <a:t>Как протяжно ветер свищет? - </a:t>
            </a:r>
          </a:p>
          <a:p>
            <a:pPr algn="just">
              <a:spcAft>
                <a:spcPts val="0"/>
              </a:spcAft>
            </a:pPr>
            <a:r>
              <a:rPr lang="ru-RU" sz="3000" b="1" dirty="0">
                <a:latin typeface="Times New Roman"/>
                <a:ea typeface="Times New Roman"/>
              </a:rPr>
              <a:t>Коли слушать ты мастак,</a:t>
            </a:r>
          </a:p>
          <a:p>
            <a:pPr algn="just">
              <a:spcAft>
                <a:spcPts val="0"/>
              </a:spcAft>
            </a:pPr>
            <a:r>
              <a:rPr lang="ru-RU" sz="3000" b="1" dirty="0">
                <a:latin typeface="Times New Roman"/>
                <a:ea typeface="Times New Roman"/>
              </a:rPr>
              <a:t>То – поехали! </a:t>
            </a:r>
            <a:r>
              <a:rPr lang="ru-RU" sz="3000" b="1" dirty="0" smtClean="0">
                <a:latin typeface="Times New Roman"/>
                <a:ea typeface="Times New Roman"/>
              </a:rPr>
              <a:t>Итак…</a:t>
            </a:r>
          </a:p>
          <a:p>
            <a:pPr algn="r">
              <a:spcAft>
                <a:spcPts val="0"/>
              </a:spcAft>
            </a:pPr>
            <a:r>
              <a:rPr lang="ru-RU" sz="3000" b="1" dirty="0" smtClean="0">
                <a:latin typeface="Times New Roman"/>
                <a:ea typeface="Times New Roman"/>
              </a:rPr>
              <a:t>Сергей </a:t>
            </a:r>
            <a:r>
              <a:rPr lang="ru-RU" sz="3000" b="1" dirty="0" err="1">
                <a:latin typeface="Times New Roman"/>
                <a:ea typeface="Times New Roman"/>
              </a:rPr>
              <a:t>Олексяк</a:t>
            </a:r>
            <a:endParaRPr lang="ru-RU" sz="3000" b="1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3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6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684212" y="476672"/>
            <a:ext cx="6912123" cy="13680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dirty="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огненный дождь</a:t>
            </a:r>
          </a:p>
          <a:p>
            <a:pPr algn="ctr"/>
            <a:r>
              <a:rPr lang="ru-RU" sz="2800" b="1" i="1" kern="10" dirty="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звёздный дождь</a:t>
            </a:r>
          </a:p>
        </p:txBody>
      </p:sp>
      <p:pic>
        <p:nvPicPr>
          <p:cNvPr id="10249" name="Picture 9" descr="C:\Documents and Settings\Admin\Рабочий стол\Новая папка\Рисунок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4" y="1915648"/>
            <a:ext cx="7331124" cy="4942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122644" y="620688"/>
            <a:ext cx="2289116" cy="21602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двояко-</a:t>
            </a:r>
          </a:p>
          <a:p>
            <a:pPr algn="ctr"/>
            <a:r>
              <a:rPr lang="ru-RU" sz="2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выпуклые </a:t>
            </a:r>
            <a:endParaRPr lang="ru-RU" sz="2800" b="1" i="1" kern="10" dirty="0">
              <a:ln w="9525">
                <a:noFill/>
                <a:round/>
                <a:headEnd/>
                <a:tailEnd/>
              </a:ln>
              <a:solidFill>
                <a:srgbClr val="000068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2800" b="1" i="1" kern="10" dirty="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облака</a:t>
            </a:r>
          </a:p>
        </p:txBody>
      </p:sp>
      <p:pic>
        <p:nvPicPr>
          <p:cNvPr id="3" name="Picture 13" descr="C:\Documents and Settings\Admin\Рабочий стол\Новая папка\Рисунок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4664"/>
            <a:ext cx="6674768" cy="6453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331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WordArt 10"/>
          <p:cNvSpPr>
            <a:spLocks noChangeArrowheads="1" noChangeShapeType="1" noTextEdit="1"/>
          </p:cNvSpPr>
          <p:nvPr/>
        </p:nvSpPr>
        <p:spPr bwMode="auto">
          <a:xfrm>
            <a:off x="5148064" y="691094"/>
            <a:ext cx="3816424" cy="17778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dirty="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огни святого</a:t>
            </a:r>
          </a:p>
          <a:p>
            <a:pPr algn="ctr"/>
            <a:r>
              <a:rPr lang="ru-RU" sz="2800" b="1" i="1" kern="10" dirty="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Эльма</a:t>
            </a:r>
          </a:p>
        </p:txBody>
      </p:sp>
      <p:pic>
        <p:nvPicPr>
          <p:cNvPr id="11275" name="Picture 11" descr="C:\Documents and Settings\Admin\Рабочий стол\Новая папка\Рисунок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0688"/>
            <a:ext cx="4792962" cy="3600400"/>
          </a:xfrm>
          <a:prstGeom prst="rect">
            <a:avLst/>
          </a:prstGeom>
          <a:noFill/>
        </p:spPr>
      </p:pic>
      <p:pic>
        <p:nvPicPr>
          <p:cNvPr id="11276" name="Picture 12" descr="C:\Documents and Settings\Admin\Рабочий стол\Новая папка\Рисунок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1352" y="2852936"/>
            <a:ext cx="5832648" cy="3880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kern="10" dirty="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огненная радуга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4475162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1" descr="C:\Documents and Settings\Admin\Рабочий стол\Новая папка\Рисунок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140968"/>
            <a:ext cx="5137150" cy="3432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83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683568" y="692695"/>
            <a:ext cx="2232248" cy="6328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dirty="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глория</a:t>
            </a:r>
          </a:p>
        </p:txBody>
      </p:sp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5724525" y="2276475"/>
            <a:ext cx="2714625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800" b="1" i="1" kern="10" dirty="0">
              <a:ln w="9525">
                <a:noFill/>
                <a:round/>
                <a:headEnd/>
                <a:tailEnd/>
              </a:ln>
              <a:solidFill>
                <a:srgbClr val="000068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2298" name="Picture 10" descr="C:\Documents and Settings\Admin\Рабочий стол\Новая папка\Рисунок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25522"/>
            <a:ext cx="7920880" cy="5487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5" name="Picture 13" descr="C:\Documents and Settings\Admin\Рабочий стол\Новая папка\Рисунок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7"/>
            <a:ext cx="8136904" cy="5806233"/>
          </a:xfrm>
          <a:prstGeom prst="rect">
            <a:avLst/>
          </a:prstGeom>
          <a:noFill/>
        </p:spPr>
      </p:pic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6156176" y="1484784"/>
            <a:ext cx="2232025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dirty="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пояс </a:t>
            </a:r>
            <a:r>
              <a:rPr lang="ru-RU" sz="2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Венеры</a:t>
            </a:r>
            <a:endParaRPr lang="ru-RU" sz="2800" b="1" i="1" kern="10" dirty="0">
              <a:ln w="9525">
                <a:noFill/>
                <a:round/>
                <a:headEnd/>
                <a:tailEnd/>
              </a:ln>
              <a:solidFill>
                <a:srgbClr val="000068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179512" y="4941888"/>
            <a:ext cx="3384376" cy="863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dirty="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интерференция</a:t>
            </a:r>
          </a:p>
        </p:txBody>
      </p:sp>
      <p:pic>
        <p:nvPicPr>
          <p:cNvPr id="16395" name="Picture 11" descr="C:\Documents and Settings\Admin\Рабочий стол\Новая папка\Рисунок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781550" cy="3590925"/>
          </a:xfrm>
          <a:prstGeom prst="rect">
            <a:avLst/>
          </a:prstGeom>
          <a:noFill/>
        </p:spPr>
      </p:pic>
      <p:pic>
        <p:nvPicPr>
          <p:cNvPr id="16396" name="Picture 12" descr="C:\Documents and Settings\Admin\Рабочий стол\Новая папка\Рисунок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355132"/>
            <a:ext cx="4845223" cy="4250456"/>
          </a:xfrm>
          <a:prstGeom prst="rect">
            <a:avLst/>
          </a:prstGeom>
          <a:noFill/>
        </p:spPr>
      </p:pic>
      <p:pic>
        <p:nvPicPr>
          <p:cNvPr id="16397" name="Picture 13" descr="C:\Documents and Settings\Admin\Рабочий стол\Новая папка\Рисунок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078" y="764703"/>
            <a:ext cx="3351584" cy="2530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WordArt 2"/>
          <p:cNvSpPr>
            <a:spLocks noChangeArrowheads="1" noChangeShapeType="1" noTextEdit="1"/>
          </p:cNvSpPr>
          <p:nvPr/>
        </p:nvSpPr>
        <p:spPr bwMode="auto">
          <a:xfrm>
            <a:off x="4356100" y="692150"/>
            <a:ext cx="43926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Химические явления</a:t>
            </a:r>
          </a:p>
        </p:txBody>
      </p:sp>
      <p:sp>
        <p:nvSpPr>
          <p:cNvPr id="64515" name="WordArt 3"/>
          <p:cNvSpPr>
            <a:spLocks noChangeArrowheads="1" noChangeShapeType="1" noTextEdit="1"/>
          </p:cNvSpPr>
          <p:nvPr/>
        </p:nvSpPr>
        <p:spPr bwMode="auto">
          <a:xfrm>
            <a:off x="281601" y="1521099"/>
            <a:ext cx="4290399" cy="7229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явления,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51520" y="2351794"/>
            <a:ext cx="86409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>
                <a:latin typeface="Comic Sans MS" pitchFamily="66" charset="0"/>
              </a:rPr>
              <a:t>при которых, </a:t>
            </a:r>
            <a:r>
              <a:rPr lang="ru-RU" sz="5400" b="1" dirty="0">
                <a:solidFill>
                  <a:srgbClr val="CC0000"/>
                </a:solidFill>
                <a:latin typeface="Comic Sans MS" pitchFamily="66" charset="0"/>
              </a:rPr>
              <a:t>происходит </a:t>
            </a:r>
            <a:r>
              <a:rPr lang="ru-RU" sz="5400" b="1" dirty="0" smtClean="0">
                <a:solidFill>
                  <a:srgbClr val="CC0000"/>
                </a:solidFill>
                <a:latin typeface="Comic Sans MS" pitchFamily="66" charset="0"/>
              </a:rPr>
              <a:t>превращение </a:t>
            </a:r>
            <a:r>
              <a:rPr lang="ru-RU" sz="5400" b="1" dirty="0">
                <a:latin typeface="Comic Sans MS" pitchFamily="66" charset="0"/>
              </a:rPr>
              <a:t>веществ друг в друга</a:t>
            </a:r>
          </a:p>
        </p:txBody>
      </p:sp>
      <p:sp>
        <p:nvSpPr>
          <p:cNvPr id="64517" name="WordArt 5"/>
          <p:cNvSpPr>
            <a:spLocks noChangeArrowheads="1" noChangeShapeType="1" noTextEdit="1"/>
          </p:cNvSpPr>
          <p:nvPr/>
        </p:nvSpPr>
        <p:spPr bwMode="auto">
          <a:xfrm>
            <a:off x="2987824" y="5875816"/>
            <a:ext cx="5904657" cy="8028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химические реакции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51520" y="620713"/>
            <a:ext cx="87129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800" b="1" dirty="0">
                <a:solidFill>
                  <a:srgbClr val="CC0000"/>
                </a:solidFill>
                <a:latin typeface="Comic Sans MS" pitchFamily="66" charset="0"/>
              </a:rPr>
              <a:t>Физическое явление</a:t>
            </a:r>
            <a:r>
              <a:rPr lang="ru-RU" sz="2800" b="1" dirty="0">
                <a:latin typeface="Comic Sans MS" pitchFamily="66" charset="0"/>
              </a:rPr>
              <a:t> от </a:t>
            </a:r>
            <a:r>
              <a:rPr lang="ru-RU" sz="2800" b="1" dirty="0">
                <a:solidFill>
                  <a:srgbClr val="CC0000"/>
                </a:solidFill>
                <a:latin typeface="Comic Sans MS" pitchFamily="66" charset="0"/>
              </a:rPr>
              <a:t>химического явления</a:t>
            </a:r>
            <a:r>
              <a:rPr lang="ru-RU" sz="2800" b="1" dirty="0">
                <a:latin typeface="Comic Sans MS" pitchFamily="66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ru-RU" sz="2800" b="1" dirty="0">
                <a:latin typeface="Comic Sans MS" pitchFamily="66" charset="0"/>
              </a:rPr>
              <a:t>можно отличить при помощи определённых </a:t>
            </a:r>
          </a:p>
          <a:p>
            <a:pPr algn="ctr">
              <a:spcBef>
                <a:spcPts val="0"/>
              </a:spcBef>
            </a:pPr>
            <a:r>
              <a:rPr lang="ru-RU" sz="2800" b="1" u="sng" dirty="0">
                <a:latin typeface="Comic Sans MS" pitchFamily="66" charset="0"/>
              </a:rPr>
              <a:t>признаков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95536" y="2060848"/>
            <a:ext cx="8135938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sz="3800" b="1" i="1" dirty="0">
                <a:solidFill>
                  <a:srgbClr val="000068"/>
                </a:solidFill>
                <a:latin typeface="Comic Sans MS" pitchFamily="66" charset="0"/>
              </a:rPr>
              <a:t>Признаки химической реакции: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3800" b="1" i="1" dirty="0">
                <a:latin typeface="Comic Sans MS" pitchFamily="66" charset="0"/>
              </a:rPr>
              <a:t> образование осадка (студенистый, </a:t>
            </a:r>
            <a:r>
              <a:rPr lang="ru-RU" sz="3800" b="1" i="1" dirty="0" smtClean="0">
                <a:latin typeface="Comic Sans MS" pitchFamily="66" charset="0"/>
              </a:rPr>
              <a:t>мелкий)</a:t>
            </a:r>
            <a:endParaRPr lang="ru-RU" sz="3800" b="1" i="1" dirty="0">
              <a:latin typeface="Comic Sans MS" pitchFamily="66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3800" b="1" i="1" dirty="0">
                <a:latin typeface="Comic Sans MS" pitchFamily="66" charset="0"/>
              </a:rPr>
              <a:t> изменение цвета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3800" b="1" i="1" dirty="0">
                <a:latin typeface="Comic Sans MS" pitchFamily="66" charset="0"/>
              </a:rPr>
              <a:t> выделение газа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3800" b="1" i="1" dirty="0">
                <a:latin typeface="Comic Sans MS" pitchFamily="66" charset="0"/>
              </a:rPr>
              <a:t> выделение света и тепла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3800" b="1" i="1" dirty="0">
                <a:latin typeface="Comic Sans MS" pitchFamily="66" charset="0"/>
              </a:rPr>
              <a:t> выделение запаха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ru-RU" b="1" i="1" dirty="0">
              <a:latin typeface="Comic Sans MS" pitchFamily="66" charset="0"/>
            </a:endParaRPr>
          </a:p>
        </p:txBody>
      </p:sp>
      <p:pic>
        <p:nvPicPr>
          <p:cNvPr id="66567" name="Picture 7" descr="Картинка 109 из 196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36912"/>
            <a:ext cx="266429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2"/>
          <p:cNvSpPr>
            <a:spLocks noChangeArrowheads="1" noChangeShapeType="1" noTextEdit="1"/>
          </p:cNvSpPr>
          <p:nvPr/>
        </p:nvSpPr>
        <p:spPr bwMode="auto">
          <a:xfrm>
            <a:off x="4356100" y="692150"/>
            <a:ext cx="4392613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Физико-химические </a:t>
            </a:r>
          </a:p>
          <a:p>
            <a:pPr algn="ctr"/>
            <a:r>
              <a:rPr lang="ru-RU" sz="28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явления</a:t>
            </a:r>
          </a:p>
        </p:txBody>
      </p:sp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395536" y="1773238"/>
            <a:ext cx="3528640" cy="8633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явления,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66705" y="2492896"/>
            <a:ext cx="849719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500" b="1" dirty="0">
                <a:latin typeface="Comic Sans MS" pitchFamily="66" charset="0"/>
              </a:rPr>
              <a:t>при которых, </a:t>
            </a:r>
            <a:r>
              <a:rPr lang="ru-RU" sz="4500" b="1" dirty="0">
                <a:solidFill>
                  <a:srgbClr val="CC0000"/>
                </a:solidFill>
                <a:latin typeface="Comic Sans MS" pitchFamily="66" charset="0"/>
              </a:rPr>
              <a:t>не</a:t>
            </a:r>
            <a:r>
              <a:rPr lang="ru-RU" sz="4500" b="1" dirty="0">
                <a:latin typeface="Comic Sans MS" pitchFamily="66" charset="0"/>
              </a:rPr>
              <a:t> </a:t>
            </a:r>
            <a:r>
              <a:rPr lang="ru-RU" sz="4500" b="1" dirty="0">
                <a:solidFill>
                  <a:srgbClr val="CC0000"/>
                </a:solidFill>
                <a:latin typeface="Comic Sans MS" pitchFamily="66" charset="0"/>
              </a:rPr>
              <a:t>происходит превращения </a:t>
            </a:r>
            <a:r>
              <a:rPr lang="ru-RU" sz="4500" b="1" dirty="0">
                <a:latin typeface="Comic Sans MS" pitchFamily="66" charset="0"/>
              </a:rPr>
              <a:t>веществ друг в друга, </a:t>
            </a:r>
            <a:r>
              <a:rPr lang="ru-RU" sz="4500" b="1" dirty="0" smtClean="0">
                <a:latin typeface="Comic Sans MS" pitchFamily="66" charset="0"/>
              </a:rPr>
              <a:t>а лишь </a:t>
            </a:r>
            <a:r>
              <a:rPr lang="ru-RU" sz="4500" b="1" u="sng" dirty="0">
                <a:latin typeface="Comic Sans MS" pitchFamily="66" charset="0"/>
              </a:rPr>
              <a:t>изменяется</a:t>
            </a:r>
            <a:r>
              <a:rPr lang="ru-RU" sz="4500" b="1" dirty="0">
                <a:latin typeface="Comic Sans MS" pitchFamily="66" charset="0"/>
              </a:rPr>
              <a:t>  </a:t>
            </a:r>
            <a:r>
              <a:rPr lang="ru-RU" sz="4500" b="1" u="sng" dirty="0">
                <a:latin typeface="Comic Sans MS" pitchFamily="66" charset="0"/>
              </a:rPr>
              <a:t>внутреннее строение</a:t>
            </a:r>
            <a:r>
              <a:rPr lang="ru-RU" sz="4500" b="1" dirty="0">
                <a:latin typeface="Comic Sans MS" pitchFamily="66" charset="0"/>
              </a:rPr>
              <a:t> вещества - его кристаллическая решётка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WordArt 4"/>
          <p:cNvSpPr>
            <a:spLocks noChangeArrowheads="1" noChangeShapeType="1" noTextEdit="1"/>
          </p:cNvSpPr>
          <p:nvPr/>
        </p:nvSpPr>
        <p:spPr bwMode="auto">
          <a:xfrm>
            <a:off x="3563938" y="836613"/>
            <a:ext cx="5113337" cy="280828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Явления</a:t>
            </a:r>
          </a:p>
          <a:p>
            <a:pPr algn="ctr"/>
            <a:r>
              <a:rPr lang="ru-RU" sz="9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природы</a:t>
            </a:r>
          </a:p>
        </p:txBody>
      </p:sp>
      <p:pic>
        <p:nvPicPr>
          <p:cNvPr id="57353" name="Picture 9" descr="Картинка 7 из 346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659188"/>
            <a:ext cx="3959225" cy="2693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WordArt 6"/>
          <p:cNvSpPr>
            <a:spLocks noChangeArrowheads="1" noChangeShapeType="1" noTextEdit="1"/>
          </p:cNvSpPr>
          <p:nvPr/>
        </p:nvSpPr>
        <p:spPr bwMode="auto">
          <a:xfrm>
            <a:off x="6156325" y="620713"/>
            <a:ext cx="2735263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образование сплава</a:t>
            </a:r>
          </a:p>
        </p:txBody>
      </p:sp>
      <p:sp>
        <p:nvSpPr>
          <p:cNvPr id="70663" name="WordArt 7"/>
          <p:cNvSpPr>
            <a:spLocks noChangeArrowheads="1" noChangeShapeType="1" noTextEdit="1"/>
          </p:cNvSpPr>
          <p:nvPr/>
        </p:nvSpPr>
        <p:spPr bwMode="auto">
          <a:xfrm>
            <a:off x="395287" y="692150"/>
            <a:ext cx="4752777" cy="4798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получение сплава меди и железа</a:t>
            </a:r>
          </a:p>
        </p:txBody>
      </p:sp>
      <p:pic>
        <p:nvPicPr>
          <p:cNvPr id="70665" name="Picture 9" descr="C:\Documents and Settings\Admin\Рабочий стол\Новая папка\Рисунок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621087" cy="2908300"/>
          </a:xfrm>
          <a:prstGeom prst="rect">
            <a:avLst/>
          </a:prstGeom>
          <a:noFill/>
        </p:spPr>
      </p:pic>
      <p:pic>
        <p:nvPicPr>
          <p:cNvPr id="70666" name="Picture 10" descr="C:\Documents and Settings\Admin\Рабочий стол\Новая папка\Рисунок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4408091" cy="3722483"/>
          </a:xfrm>
          <a:prstGeom prst="rect">
            <a:avLst/>
          </a:prstGeom>
          <a:noFill/>
        </p:spPr>
      </p:pic>
      <p:pic>
        <p:nvPicPr>
          <p:cNvPr id="70667" name="Picture 11" descr="C:\Documents and Settings\Admin\Рабочий стол\Новая папка\Рисунок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0751" y="1171994"/>
            <a:ext cx="4021385" cy="2472236"/>
          </a:xfrm>
          <a:prstGeom prst="rect">
            <a:avLst/>
          </a:prstGeom>
          <a:noFill/>
        </p:spPr>
      </p:pic>
      <p:pic>
        <p:nvPicPr>
          <p:cNvPr id="70668" name="Picture 12" descr="C:\Documents and Settings\Admin\Рабочий стол\Новая папка\Рисунок7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3322" y="2951252"/>
            <a:ext cx="3466008" cy="3454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8" name="WordArt 8"/>
          <p:cNvSpPr>
            <a:spLocks noChangeArrowheads="1" noChangeShapeType="1" noTextEdit="1"/>
          </p:cNvSpPr>
          <p:nvPr/>
        </p:nvSpPr>
        <p:spPr bwMode="auto">
          <a:xfrm>
            <a:off x="3490219" y="6124972"/>
            <a:ext cx="5256584" cy="7330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dirty="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растворение веществ</a:t>
            </a:r>
          </a:p>
        </p:txBody>
      </p:sp>
      <p:pic>
        <p:nvPicPr>
          <p:cNvPr id="71689" name="Picture 9" descr="C:\Documents and Settings\Admin\Рабочий стол\Новая папка\Рисунок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292" y="1052736"/>
            <a:ext cx="1422400" cy="2681287"/>
          </a:xfrm>
          <a:prstGeom prst="rect">
            <a:avLst/>
          </a:prstGeom>
          <a:noFill/>
        </p:spPr>
      </p:pic>
      <p:pic>
        <p:nvPicPr>
          <p:cNvPr id="71690" name="Picture 10" descr="C:\Documents and Settings\Admin\Рабочий стол\Новая папка\Рисунок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2729" y="595610"/>
            <a:ext cx="2016224" cy="2634357"/>
          </a:xfrm>
          <a:prstGeom prst="rect">
            <a:avLst/>
          </a:prstGeom>
          <a:noFill/>
        </p:spPr>
      </p:pic>
      <p:pic>
        <p:nvPicPr>
          <p:cNvPr id="71691" name="Picture 11" descr="C:\Documents and Settings\Admin\Рабочий стол\Новая папка\Рисунок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00" y="3935338"/>
            <a:ext cx="2600325" cy="2251075"/>
          </a:xfrm>
          <a:prstGeom prst="rect">
            <a:avLst/>
          </a:prstGeom>
          <a:noFill/>
        </p:spPr>
      </p:pic>
      <p:pic>
        <p:nvPicPr>
          <p:cNvPr id="71692" name="Picture 12" descr="C:\Documents and Settings\Admin\Рабочий стол\Новая папка\Рисунок6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8851" y="3191527"/>
            <a:ext cx="2761022" cy="2761022"/>
          </a:xfrm>
          <a:prstGeom prst="rect">
            <a:avLst/>
          </a:prstGeom>
          <a:noFill/>
        </p:spPr>
      </p:pic>
      <p:pic>
        <p:nvPicPr>
          <p:cNvPr id="71693" name="Picture 13" descr="C:\Documents and Settings\Admin\Рабочий стол\Новая папка\Рисунок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0259" y="553557"/>
            <a:ext cx="4536504" cy="3019011"/>
          </a:xfrm>
          <a:prstGeom prst="rect">
            <a:avLst/>
          </a:prstGeom>
          <a:noFill/>
        </p:spPr>
      </p:pic>
      <p:pic>
        <p:nvPicPr>
          <p:cNvPr id="71694" name="Picture 14" descr="C:\Documents and Settings\Admin\Рабочий стол\Новая папка\Рисунок6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3364151"/>
            <a:ext cx="3454599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WordArt 5"/>
          <p:cNvSpPr>
            <a:spLocks noChangeArrowheads="1" noChangeShapeType="1" noTextEdit="1"/>
          </p:cNvSpPr>
          <p:nvPr/>
        </p:nvSpPr>
        <p:spPr bwMode="auto">
          <a:xfrm>
            <a:off x="4356100" y="692150"/>
            <a:ext cx="43926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68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Подумай и объясни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95288" y="1628775"/>
            <a:ext cx="864120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sz="4500" b="1" i="1" dirty="0">
                <a:solidFill>
                  <a:srgbClr val="660033"/>
                </a:solidFill>
                <a:latin typeface="Comic Sans MS" pitchFamily="66" charset="0"/>
              </a:rPr>
              <a:t> </a:t>
            </a:r>
            <a:r>
              <a:rPr lang="ru-RU" sz="4800" b="1" i="1" dirty="0">
                <a:solidFill>
                  <a:srgbClr val="660033"/>
                </a:solidFill>
                <a:latin typeface="Comic Sans MS" pitchFamily="66" charset="0"/>
              </a:rPr>
              <a:t>Какое явление представлено на </a:t>
            </a:r>
            <a:r>
              <a:rPr lang="ru-RU" sz="4800" b="1" i="1" dirty="0" smtClean="0">
                <a:solidFill>
                  <a:srgbClr val="660033"/>
                </a:solidFill>
                <a:latin typeface="Comic Sans MS" pitchFamily="66" charset="0"/>
              </a:rPr>
              <a:t>  </a:t>
            </a:r>
            <a:r>
              <a:rPr lang="ru-RU" sz="4800" b="1" i="1" dirty="0">
                <a:solidFill>
                  <a:srgbClr val="660033"/>
                </a:solidFill>
                <a:latin typeface="Comic Sans MS" pitchFamily="66" charset="0"/>
              </a:rPr>
              <a:t>картинке?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4800" b="1" i="1" dirty="0">
                <a:solidFill>
                  <a:srgbClr val="660033"/>
                </a:solidFill>
                <a:latin typeface="Comic Sans MS" pitchFamily="66" charset="0"/>
              </a:rPr>
              <a:t> Обоснуй свою точку зрения</a:t>
            </a:r>
          </a:p>
        </p:txBody>
      </p:sp>
      <p:pic>
        <p:nvPicPr>
          <p:cNvPr id="68616" name="Picture 8" descr="Картинка 148 из 382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7613" y="1652347"/>
            <a:ext cx="2451100" cy="216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76672"/>
            <a:ext cx="9145016" cy="687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28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02134"/>
            <a:ext cx="8748464" cy="655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6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9" name="Picture 13" descr="C:\Documents and Settings\Admin\Рабочий стол\Новая папка\Рисунок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6632"/>
            <a:ext cx="5688632" cy="7537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964488" cy="635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15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8640"/>
            <a:ext cx="5976664" cy="713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92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3" name="Picture 13" descr="C:\Documents and Settings\Admin\Рабочий стол\Новая папка\Рисунок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640960" cy="6460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88640"/>
            <a:ext cx="7128792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98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WordArt 3"/>
          <p:cNvSpPr>
            <a:spLocks noChangeArrowheads="1" noChangeShapeType="1" noTextEdit="1"/>
          </p:cNvSpPr>
          <p:nvPr/>
        </p:nvSpPr>
        <p:spPr bwMode="auto">
          <a:xfrm>
            <a:off x="684213" y="1557338"/>
            <a:ext cx="3168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явления </a:t>
            </a:r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3563938" y="2420938"/>
            <a:ext cx="720725" cy="576262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 flipV="1">
            <a:off x="3719368" y="1557338"/>
            <a:ext cx="1079500" cy="288925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>
            <a:off x="2555875" y="2636838"/>
            <a:ext cx="647700" cy="252095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4463604" y="692150"/>
            <a:ext cx="46803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dirty="0">
                <a:solidFill>
                  <a:srgbClr val="800000"/>
                </a:solidFill>
                <a:latin typeface="Comic Sans MS" pitchFamily="66" charset="0"/>
              </a:rPr>
              <a:t>физические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2484437" y="5589588"/>
            <a:ext cx="47513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dirty="0">
                <a:solidFill>
                  <a:srgbClr val="800000"/>
                </a:solidFill>
                <a:latin typeface="Comic Sans MS" pitchFamily="66" charset="0"/>
              </a:rPr>
              <a:t>химические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3924300" y="2565400"/>
            <a:ext cx="47521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 dirty="0">
                <a:solidFill>
                  <a:srgbClr val="800000"/>
                </a:solidFill>
                <a:latin typeface="Comic Sans MS" pitchFamily="66" charset="0"/>
              </a:rPr>
              <a:t>физико-химические</a:t>
            </a:r>
          </a:p>
        </p:txBody>
      </p:sp>
      <p:pic>
        <p:nvPicPr>
          <p:cNvPr id="62481" name="Picture 17" descr="Картинка 181 из 20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692150"/>
            <a:ext cx="1335088" cy="2447925"/>
          </a:xfrm>
          <a:prstGeom prst="rect">
            <a:avLst/>
          </a:prstGeom>
          <a:noFill/>
        </p:spPr>
      </p:pic>
      <p:pic>
        <p:nvPicPr>
          <p:cNvPr id="62482" name="Picture 18" descr="Картинка 61 из 196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429000"/>
            <a:ext cx="1457325" cy="3000375"/>
          </a:xfrm>
          <a:prstGeom prst="rect">
            <a:avLst/>
          </a:prstGeom>
          <a:noFill/>
        </p:spPr>
      </p:pic>
      <p:pic>
        <p:nvPicPr>
          <p:cNvPr id="62484" name="Picture 20" descr="Картинка 115 из 163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4149725"/>
            <a:ext cx="2663825" cy="257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2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C:\Documents and Settings\Admin\Рабочий стол\Новая папка\Рисунок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336704" cy="8444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C:\Documents and Settings\Admin\Рабочий стол\Новая папка\Рисунок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9288"/>
            <a:ext cx="9113098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C:\Documents and Settings\Admin\Рабочий стол\Новая папка\Рисунок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640960" cy="6486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§27 учить, провести домашний опыт №1, 2 на стр. 159-160 учебника. Оформить в тетради.</a:t>
            </a:r>
          </a:p>
        </p:txBody>
      </p:sp>
    </p:spTree>
    <p:extLst>
      <p:ext uri="{BB962C8B-B14F-4D97-AF65-F5344CB8AC3E}">
        <p14:creationId xmlns:p14="http://schemas.microsoft.com/office/powerpoint/2010/main" val="32636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2"/>
          <p:cNvSpPr>
            <a:spLocks noChangeArrowheads="1" noChangeShapeType="1" noTextEdit="1"/>
          </p:cNvSpPr>
          <p:nvPr/>
        </p:nvSpPr>
        <p:spPr bwMode="auto">
          <a:xfrm>
            <a:off x="4356100" y="692150"/>
            <a:ext cx="43926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68"/>
                  </a:solidFill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Физические явления</a:t>
            </a:r>
          </a:p>
        </p:txBody>
      </p:sp>
      <p:sp>
        <p:nvSpPr>
          <p:cNvPr id="63492" name="WordArt 4"/>
          <p:cNvSpPr>
            <a:spLocks noChangeArrowheads="1" noChangeShapeType="1" noTextEdit="1"/>
          </p:cNvSpPr>
          <p:nvPr/>
        </p:nvSpPr>
        <p:spPr bwMode="auto">
          <a:xfrm>
            <a:off x="539750" y="1280278"/>
            <a:ext cx="3168154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явления,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67793" y="2348880"/>
            <a:ext cx="828092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500" b="1" dirty="0">
                <a:latin typeface="Comic Sans MS" pitchFamily="66" charset="0"/>
              </a:rPr>
              <a:t>при которых, </a:t>
            </a:r>
            <a:r>
              <a:rPr lang="ru-RU" sz="5500" b="1" dirty="0">
                <a:solidFill>
                  <a:srgbClr val="CC0000"/>
                </a:solidFill>
                <a:latin typeface="Comic Sans MS" pitchFamily="66" charset="0"/>
              </a:rPr>
              <a:t>не происходит превращения </a:t>
            </a:r>
            <a:r>
              <a:rPr lang="ru-RU" sz="5500" b="1" dirty="0">
                <a:latin typeface="Comic Sans MS" pitchFamily="66" charset="0"/>
              </a:rPr>
              <a:t>веществ друг в друга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467544" y="404664"/>
            <a:ext cx="3168352" cy="5535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Радуга</a:t>
            </a:r>
            <a:endParaRPr lang="ru-RU" sz="2800" b="1" i="1" kern="10" dirty="0">
              <a:ln w="9525">
                <a:noFill/>
                <a:round/>
                <a:headEnd/>
                <a:tailEnd/>
              </a:ln>
              <a:solidFill>
                <a:srgbClr val="000068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98762"/>
            <a:ext cx="7283152" cy="546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27584"/>
          </a:xfrm>
        </p:spPr>
        <p:txBody>
          <a:bodyPr/>
          <a:lstStyle/>
          <a:p>
            <a:r>
              <a:rPr lang="ru-RU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Лунная радуга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таша\Desktop\lunar_rainb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626829" cy="50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5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716463" y="333375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5724525" y="1412875"/>
            <a:ext cx="2714625" cy="481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800" b="1" i="1" kern="10" dirty="0">
              <a:ln w="9525">
                <a:noFill/>
                <a:round/>
                <a:headEnd/>
                <a:tailEnd/>
              </a:ln>
              <a:solidFill>
                <a:srgbClr val="000068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698352" y="462180"/>
            <a:ext cx="480975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dirty="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северное сияние</a:t>
            </a:r>
          </a:p>
        </p:txBody>
      </p:sp>
      <p:pic>
        <p:nvPicPr>
          <p:cNvPr id="5133" name="Picture 13" descr="C:\Documents and Settings\Admin\Рабочий стол\Новая папка\Рисунок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08810"/>
            <a:ext cx="8232601" cy="5361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5436096" y="980729"/>
            <a:ext cx="3348037" cy="913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dirty="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миражи</a:t>
            </a:r>
          </a:p>
        </p:txBody>
      </p:sp>
      <p:pic>
        <p:nvPicPr>
          <p:cNvPr id="6152" name="Picture 8" descr="C:\Documents and Settings\Admin\Рабочий стол\Новая папка\Рисунок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5184576" cy="3903924"/>
          </a:xfrm>
          <a:prstGeom prst="rect">
            <a:avLst/>
          </a:prstGeom>
          <a:noFill/>
        </p:spPr>
      </p:pic>
      <p:pic>
        <p:nvPicPr>
          <p:cNvPr id="6153" name="Picture 9" descr="C:\Documents and Settings\Admin\Рабочий стол\Новая папка\Рисунок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035855"/>
            <a:ext cx="4932214" cy="457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107504" y="5013176"/>
            <a:ext cx="1800200" cy="7013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dirty="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гало</a:t>
            </a:r>
          </a:p>
        </p:txBody>
      </p:sp>
      <p:pic>
        <p:nvPicPr>
          <p:cNvPr id="8203" name="Picture 11" descr="C:\Documents and Settings\Admin\Рабочий стол\Новая папка\Рисунок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5040560" cy="3789810"/>
          </a:xfrm>
          <a:prstGeom prst="rect">
            <a:avLst/>
          </a:prstGeom>
          <a:noFill/>
        </p:spPr>
      </p:pic>
      <p:pic>
        <p:nvPicPr>
          <p:cNvPr id="8204" name="Picture 12" descr="C:\Documents and Settings\Admin\Рабочий стол\Новая папка\Рисунок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841" y="620688"/>
            <a:ext cx="3402862" cy="4608512"/>
          </a:xfrm>
          <a:prstGeom prst="rect">
            <a:avLst/>
          </a:prstGeom>
          <a:noFill/>
        </p:spPr>
      </p:pic>
      <p:pic>
        <p:nvPicPr>
          <p:cNvPr id="8205" name="Picture 13" descr="C:\Documents and Settings\Admin\Рабочий стол\Новая папка\Рисунок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789040"/>
            <a:ext cx="5638278" cy="2800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650</TotalTime>
  <Words>240</Words>
  <Application>Microsoft Office PowerPoint</Application>
  <PresentationFormat>Экран (4:3)</PresentationFormat>
  <Paragraphs>63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Arial Black</vt:lpstr>
      <vt:lpstr>Comic Sans MS</vt:lpstr>
      <vt:lpstr>Times New Roman</vt:lpstr>
      <vt:lpstr>Wingdings</vt:lpstr>
      <vt:lpstr>Пиксел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Лунная радуга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Химия-биология</cp:lastModifiedBy>
  <cp:revision>107</cp:revision>
  <dcterms:created xsi:type="dcterms:W3CDTF">2009-09-29T13:14:56Z</dcterms:created>
  <dcterms:modified xsi:type="dcterms:W3CDTF">2017-04-18T06:59:53Z</dcterms:modified>
</cp:coreProperties>
</file>