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9" r:id="rId4"/>
    <p:sldId id="262" r:id="rId5"/>
    <p:sldId id="267" r:id="rId6"/>
    <p:sldId id="280" r:id="rId7"/>
    <p:sldId id="282" r:id="rId8"/>
    <p:sldId id="281" r:id="rId9"/>
    <p:sldId id="268" r:id="rId10"/>
    <p:sldId id="270" r:id="rId11"/>
    <p:sldId id="283" r:id="rId12"/>
    <p:sldId id="284" r:id="rId13"/>
    <p:sldId id="269" r:id="rId14"/>
    <p:sldId id="271" r:id="rId15"/>
    <p:sldId id="272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E"/>
    <a:srgbClr val="21A0FF"/>
    <a:srgbClr val="0060A8"/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0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F6F9F5-D658-4122-8A1C-B8580FB2B210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993867-411D-487B-B2A0-D97524672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4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76502-D36E-4748-B948-8586F7811C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2CB6D-0FDC-42B7-9DD9-270F334AB8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73EE2-11BC-432F-A891-4ECCD62A15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B0D73-3315-4DF5-ADA9-6F9228E66F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AFB7A-A293-4A16-9892-2A11469CABF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4DFE-1465-4C55-A408-B7B59119B3FE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2312-5951-4A69-891D-85ACD88EB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2851-3888-4FB5-B074-F006A9DCD45A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181E-0F29-43B6-B0AF-1425975D8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FA2A-E2D9-4683-B767-D6999B24BF21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1394-176D-45DC-936B-C2EF4A8C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7F06-1B9F-4B06-BF83-9540CAC9DE0A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E31A-A7CA-4826-AAC8-D3E693D1E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392-402C-4A99-948A-31C0F36D0C3E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0A4A-3E30-4958-87B8-D1D7AECF9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2801-BD71-4C00-8B80-6BC1A60D0EAE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334E-F940-48B6-B829-D0C3FED32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05AD-1269-4492-87E4-5294BE87B7BE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FFB5-1BDA-4835-9B80-4DAEF9041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1B0F-A6ED-4227-9985-D2BF05A82053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60E6-0E31-42A4-B92B-83574BB0B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CCE5-14E2-452C-B074-C484322D99C6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948F-56E1-4E04-94BB-BF23B08A7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171D-3981-45E1-A4C5-E09C60EF44F1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9715-5E8E-465D-A065-AA1C2CF67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2C75-FB31-4E55-AD8B-F3498F6D71EF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4F19-1FB1-4B0E-B61F-D609182C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63ED3-434F-4373-9CEC-36CF4A6253CE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7778ED-DC7A-4261-A12A-E0FEB68D6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&#1080;&#1085;&#1090;&#1077;&#1083;&#1083;&#1077;&#1082;&#1090;-&#1082;&#1072;&#1088;&#1090;&#1099;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7" y="2189133"/>
            <a:ext cx="7488829" cy="28082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5000"/>
              </a:lnSpc>
              <a:spcAft>
                <a:spcPct val="10000"/>
              </a:spcAft>
              <a:defRPr/>
            </a:pPr>
            <a:endParaRPr lang="ru-RU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507" y="2852936"/>
            <a:ext cx="6912765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Разработка </a:t>
            </a:r>
            <a:r>
              <a:rPr lang="ru-RU" sz="3600" b="1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комплексно-тематического 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содержания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в рамках Московского городского фестиваля</a:t>
            </a:r>
            <a:br>
              <a:rPr lang="ru-RU" sz="18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«Детский сад –</a:t>
            </a:r>
            <a:r>
              <a:rPr lang="ru-RU" sz="1800" b="1" dirty="0" err="1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наукоград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»</a:t>
            </a:r>
            <a:r>
              <a:rPr lang="ru-RU" sz="36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</a:br>
            <a:endParaRPr lang="ru-RU" sz="20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7" y="6143625"/>
            <a:ext cx="5032375" cy="541339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chemeClr val="tx1"/>
                </a:solidFill>
              </a:rPr>
              <a:t>воспитатель:  Кононова Ольга Юрьевна</a:t>
            </a:r>
            <a:br>
              <a:rPr lang="ru-RU" sz="7200" b="1" dirty="0" smtClean="0">
                <a:solidFill>
                  <a:schemeClr val="tx1"/>
                </a:solidFill>
              </a:rPr>
            </a:br>
            <a:r>
              <a:rPr lang="ru-RU" sz="7200" b="1" dirty="0" smtClean="0">
                <a:solidFill>
                  <a:schemeClr val="tx1"/>
                </a:solidFill>
              </a:rPr>
              <a:t>                </a:t>
            </a:r>
            <a:r>
              <a:rPr lang="ru-RU" sz="7200" dirty="0" smtClean="0">
                <a:solidFill>
                  <a:schemeClr val="tx1"/>
                </a:solidFill>
              </a:rPr>
              <a:t/>
            </a:r>
            <a:br>
              <a:rPr lang="ru-RU" sz="7200" dirty="0" smtClean="0">
                <a:solidFill>
                  <a:schemeClr val="tx1"/>
                </a:solidFill>
              </a:rPr>
            </a:br>
            <a:endParaRPr lang="ru-RU" sz="72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4565" y="142875"/>
            <a:ext cx="6567487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Государственное бюджетное образовательное </a:t>
            </a:r>
            <a:r>
              <a:rPr lang="ru-RU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учреждение </a:t>
            </a:r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Ш</a:t>
            </a:r>
            <a:r>
              <a:rPr lang="ru-RU" sz="1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кола 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№705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(дошкольное отделение)</a:t>
            </a:r>
            <a:endParaRPr 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416675" y="5472113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377" y="4725145"/>
            <a:ext cx="6061854" cy="141848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Что такое ракета?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60A8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www.board.uz.ua/upload/normal/ukraina-magazin_detskoy_odezhdy_solnyshko_300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925"/>
            <a:ext cx="1956125" cy="146485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6" y="1700808"/>
            <a:ext cx="435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Подготовительная группа «Солнышко»</a:t>
            </a:r>
            <a:endParaRPr lang="ru-RU" dirty="0"/>
          </a:p>
        </p:txBody>
      </p:sp>
      <p:pic>
        <p:nvPicPr>
          <p:cNvPr id="13314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46" y="3237040"/>
            <a:ext cx="2376265" cy="205994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3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142875"/>
            <a:ext cx="7129462" cy="1285875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Образовательная деятельность, осуществляемая в ходе режимных моментов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5919" y="1556792"/>
            <a:ext cx="7127875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«Знакомство с профессиями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л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юдей, связанных с ракетой»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59210" y="2953469"/>
            <a:ext cx="7561262" cy="3571875"/>
            <a:chOff x="1071563" y="3000375"/>
            <a:chExt cx="7561262" cy="357187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71563" y="3000375"/>
              <a:ext cx="7561262" cy="3571875"/>
            </a:xfrm>
            <a:prstGeom prst="roundRect">
              <a:avLst>
                <a:gd name="adj" fmla="val 9840"/>
              </a:avLst>
            </a:prstGeom>
            <a:solidFill>
              <a:srgbClr val="009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514600" algn="just">
                <a:defRPr/>
              </a:pPr>
              <a:r>
                <a:rPr lang="ru-RU" sz="1400" b="1" dirty="0"/>
                <a:t>Утром организуется  сюжетно-ролевая игра </a:t>
              </a:r>
              <a:r>
                <a:rPr lang="ru-RU" sz="1400" b="1" dirty="0" smtClean="0"/>
                <a:t>«Космическое путешествие». </a:t>
              </a:r>
              <a:r>
                <a:rPr lang="ru-RU" sz="1400" b="1" dirty="0"/>
                <a:t>Воспитатель, находясь сам в игровой ситуации, выполняя роль </a:t>
              </a:r>
              <a:r>
                <a:rPr lang="ru-RU" sz="1400" b="1" dirty="0" smtClean="0"/>
                <a:t>оператора-диспетчера полета, </a:t>
              </a:r>
              <a:r>
                <a:rPr lang="ru-RU" sz="1400" b="1" dirty="0"/>
                <a:t>создает игровую ситуацию, при которой детям </a:t>
              </a:r>
              <a:r>
                <a:rPr lang="ru-RU" sz="1400" b="1" dirty="0" smtClean="0"/>
                <a:t>для полета нужно: построить ракету, собрать экипаж, подготовить ракету к полету, проверить состояние здоровья экипажа.</a:t>
              </a:r>
            </a:p>
            <a:p>
              <a:pPr marL="2514600" algn="just">
                <a:defRPr/>
              </a:pPr>
              <a:r>
                <a:rPr lang="ru-RU" sz="1400" b="1" dirty="0" smtClean="0"/>
                <a:t>Кто же это будет делать? Кто первый из людей полетел в космос? Кто из космонавтов первый вышел в космос?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ЗАТРУДНЕНИЕ</a:t>
              </a:r>
            </a:p>
            <a:p>
              <a:pPr marL="2514600" algn="just">
                <a:defRPr/>
              </a:pPr>
              <a:r>
                <a:rPr lang="ru-RU" sz="1400" b="1" dirty="0" smtClean="0"/>
                <a:t>В ходе игры выбираются инженер, конструктор, строитель</a:t>
              </a:r>
              <a:r>
                <a:rPr lang="ru-RU" sz="1400" b="1" dirty="0"/>
                <a:t>,</a:t>
              </a:r>
              <a:endParaRPr lang="ru-RU" sz="1400" b="1" dirty="0" smtClean="0"/>
            </a:p>
            <a:p>
              <a:pPr marL="2514600" algn="just">
                <a:defRPr/>
              </a:pPr>
              <a:r>
                <a:rPr lang="ru-RU" sz="1400" b="1" dirty="0" smtClean="0"/>
                <a:t>командир, штурман, космонавт-исследователь, техники</a:t>
              </a:r>
              <a:r>
                <a:rPr lang="ru-RU" sz="1400" b="1" dirty="0"/>
                <a:t>,</a:t>
              </a:r>
              <a:endParaRPr lang="ru-RU" sz="1400" b="1" dirty="0" smtClean="0"/>
            </a:p>
            <a:p>
              <a:pPr marL="2514600" algn="just">
                <a:defRPr/>
              </a:pPr>
              <a:r>
                <a:rPr lang="ru-RU" sz="1400" b="1" dirty="0" smtClean="0"/>
                <a:t> врач.</a:t>
              </a:r>
            </a:p>
            <a:p>
              <a:pPr algn="just">
                <a:defRPr/>
              </a:pPr>
              <a:r>
                <a:rPr lang="ru-RU" sz="1400" b="1" dirty="0" smtClean="0"/>
                <a:t>Также в ходе игры выбирается маршрут полета, рассматривается вид из космоса планеты Земля, космический корабль пролетает мимо планет Венера, Меркурий, экипаж высаживается на Марс, где  встречаются с марсианами. Между марсианами и землянами устанавливается дружба. Экипаж успешно возвращается на Землю.</a:t>
              </a: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071" y="3225160"/>
              <a:ext cx="2447925" cy="181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62" y="348855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3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5822" y="166688"/>
            <a:ext cx="7830674" cy="60121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Организационно-образовательная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9177" y="1530276"/>
            <a:ext cx="3768847" cy="33902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31693" y="1448781"/>
            <a:ext cx="3816762" cy="343778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9386" y="4778003"/>
            <a:ext cx="8224614" cy="1956173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/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Педагог рассказывает детям 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космических полетах, о том, что «Советский Союз был первой страной, пославшей в космос человека. Этим первым космонавтом был Юрий Гагарин. С тех пор много советских космонавтов побывало в космосе. Среди них – женщины-космонавты Валентина Терешкова, Светлана Савицкая (показывает портреты); космонавт, который первым вышел в открытый космос, - Алексей Леонов. Многие летали в космос не один раз и работали там несколько месяцев. Трудовые подвиги летчиков-космонавтов по достоинству оценила страна: они удостоены высоких наград. Их полетами восхищается не только наша страна, но и зарубежные друзья тоже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(Если дети заинтересуются, педагог может им рассказать о некоторых космонавтах).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День космонавтики в детском саду. Сцена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02" y="1772816"/>
            <a:ext cx="1598073" cy="11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warheroes.ru/content/images/heroes/1hero/Gagarin_U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20" y="1624387"/>
            <a:ext cx="1290044" cy="14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bm.img.com.ua/berlin/storage/orig/a/c4/6be8784064cf86d999827f3d27d99c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34797"/>
            <a:ext cx="1290147" cy="12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warheroes.ru/content/images/heroes/after/Tereshkova_ValrntVladim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30277"/>
            <a:ext cx="1045111" cy="14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encrypted-tbn2.gstatic.com/images?q=tbn:ANd9GcTWjPV0H132U2emERwpkq4rgfkK6t1aK3BWTTjgu6bW85HPmMK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14810"/>
            <a:ext cx="1179727" cy="17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zateevo.ru/userfiles/image/Cosmos/Leonov_foto/1_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13906"/>
            <a:ext cx="1614334" cy="16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encrypted-tbn1.gstatic.com/images?q=tbn:ANd9GcQGz7mZ7MzapfcQaXmI4nhhNzZHiKg_Ypxw3EzNPUj4ZTkkeZ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49" y="3167674"/>
            <a:ext cx="1121304" cy="14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cs1.kprf.ru/images/personal/medium/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14810"/>
            <a:ext cx="1248073" cy="16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590283" y="856623"/>
            <a:ext cx="3917822" cy="59215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Они были первыми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777689"/>
            <a:ext cx="789504" cy="68440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3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5974" y="168256"/>
            <a:ext cx="7540482" cy="814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Организационно-образовательная деятельность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775" y="1202592"/>
            <a:ext cx="5184577" cy="8140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Объемная аппликация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«Космонавт»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7" y="2276872"/>
            <a:ext cx="2592289" cy="4320480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600" b="1" dirty="0"/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b="1" u="sng" dirty="0" smtClean="0"/>
              <a:t>Задачи:</a:t>
            </a:r>
          </a:p>
          <a:p>
            <a:pPr>
              <a:defRPr/>
            </a:pPr>
            <a:r>
              <a:rPr lang="ru-RU" b="1" dirty="0" smtClean="0"/>
              <a:t>-закреплять технику объемной аппликации;</a:t>
            </a:r>
          </a:p>
          <a:p>
            <a:pPr>
              <a:defRPr/>
            </a:pPr>
            <a:r>
              <a:rPr lang="ru-RU" b="1" dirty="0" smtClean="0"/>
              <a:t>-развивать ручные умения, чувство формы, глазомер;</a:t>
            </a:r>
            <a:endParaRPr lang="ru-RU" b="1" dirty="0"/>
          </a:p>
          <a:p>
            <a:pPr>
              <a:defRPr/>
            </a:pPr>
            <a:r>
              <a:rPr lang="ru-RU" b="1" dirty="0" smtClean="0"/>
              <a:t>-воспитывать художественный вкус.</a:t>
            </a:r>
            <a:endParaRPr lang="ru-RU" b="1" dirty="0"/>
          </a:p>
        </p:txBody>
      </p:sp>
      <p:pic>
        <p:nvPicPr>
          <p:cNvPr id="8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81" y="233073"/>
            <a:ext cx="789504" cy="68440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015-04-06 07.37.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18" y="2276872"/>
            <a:ext cx="38138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73161" y="1556792"/>
            <a:ext cx="3840163" cy="301783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4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2650" y="4725144"/>
            <a:ext cx="8261350" cy="2009032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  <a:defRPr/>
            </a:pPr>
            <a:r>
              <a:rPr lang="ru-RU" sz="1600" b="1" u="sng" dirty="0" smtClean="0"/>
              <a:t>Утром</a:t>
            </a:r>
            <a:r>
              <a:rPr lang="ru-RU" sz="1600" b="1" dirty="0" smtClean="0"/>
              <a:t>, играя с детьми в игры, педагог заметил у детей  </a:t>
            </a:r>
            <a:r>
              <a:rPr lang="ru-RU" sz="1600" b="1" dirty="0" smtClean="0">
                <a:solidFill>
                  <a:schemeClr val="tx1"/>
                </a:solidFill>
              </a:rPr>
              <a:t>ЗАТРУДНЕНИЕ</a:t>
            </a:r>
            <a:r>
              <a:rPr lang="ru-RU" sz="1600" b="1" dirty="0"/>
              <a:t> </a:t>
            </a:r>
            <a:r>
              <a:rPr lang="ru-RU" sz="1600" b="1" dirty="0" smtClean="0"/>
              <a:t>Куда же полетит ракета? Что такое космос?</a:t>
            </a:r>
            <a:endParaRPr lang="ru-RU" sz="1600" b="1" dirty="0"/>
          </a:p>
          <a:p>
            <a:pPr>
              <a:buFont typeface="Arial" charset="0"/>
              <a:buChar char="•"/>
              <a:defRPr/>
            </a:pPr>
            <a:r>
              <a:rPr lang="ru-RU" sz="1600" b="1" u="sng" dirty="0" smtClean="0"/>
              <a:t>На занятии </a:t>
            </a:r>
            <a:r>
              <a:rPr lang="ru-RU" sz="1600" b="1" dirty="0"/>
              <a:t>п</a:t>
            </a:r>
            <a:r>
              <a:rPr lang="ru-RU" sz="1600" b="1" dirty="0" smtClean="0"/>
              <a:t>еребираются  </a:t>
            </a:r>
            <a:r>
              <a:rPr lang="ru-RU" sz="1600" b="1" dirty="0"/>
              <a:t>варианты: спросить у кого-то, посмотреть видеофильм, прочитать в книге (коммуникация).</a:t>
            </a:r>
          </a:p>
          <a:p>
            <a:pPr>
              <a:defRPr/>
            </a:pPr>
            <a:r>
              <a:rPr lang="ru-RU" sz="1600" b="1" dirty="0"/>
              <a:t>-</a:t>
            </a:r>
            <a:r>
              <a:rPr lang="ru-RU" sz="1600" b="1" dirty="0" smtClean="0"/>
              <a:t>Вносятся книги о космосе, детские энциклопедии, </a:t>
            </a:r>
            <a:r>
              <a:rPr lang="ru-RU" sz="1600" b="1" dirty="0"/>
              <a:t>зачитывается </a:t>
            </a:r>
            <a:r>
              <a:rPr lang="ru-RU" sz="1600" b="1" dirty="0" smtClean="0"/>
              <a:t>небольшие отрывки  </a:t>
            </a:r>
            <a:r>
              <a:rPr lang="ru-RU" sz="1600" b="1" dirty="0"/>
              <a:t>о </a:t>
            </a:r>
            <a:r>
              <a:rPr lang="ru-RU" sz="1600" b="1" dirty="0" smtClean="0"/>
              <a:t>маршрутах ракет и космических станциях, о космосе, планетах .</a:t>
            </a:r>
            <a:endParaRPr lang="ru-RU" sz="1600" b="1" dirty="0"/>
          </a:p>
          <a:p>
            <a:pPr>
              <a:buFont typeface="Arial" charset="0"/>
              <a:buChar char="•"/>
              <a:defRPr/>
            </a:pPr>
            <a:r>
              <a:rPr lang="ru-RU" sz="1600" b="1" dirty="0"/>
              <a:t>    Далее  рассматриваются детские  энциклопедии, выясняется, о чем  в них пишут, чем они отличаются от обычных книг (художественная литература).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3324" y="1572816"/>
            <a:ext cx="3879155" cy="301783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9177" y="142875"/>
            <a:ext cx="8017319" cy="621829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Организованная образовательная деятельность</a:t>
            </a:r>
          </a:p>
        </p:txBody>
      </p:sp>
      <p:pic>
        <p:nvPicPr>
          <p:cNvPr id="5122" name="Picture 2" descr="F:\Users\Mama\Desktop\2015-04-01 09.43.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01" y="1733562"/>
            <a:ext cx="33962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Users\Mama\Desktop\2015-04-01 09.44.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2690"/>
            <a:ext cx="3483311" cy="2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27784" y="903040"/>
            <a:ext cx="5593329" cy="5496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«Куда летит ракета?»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38" y="866674"/>
            <a:ext cx="639791" cy="554623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5779" y="1444638"/>
            <a:ext cx="3840163" cy="256042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4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0050" y="4137954"/>
            <a:ext cx="3644900" cy="2596222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288000" anchor="ctr"/>
          <a:lstStyle/>
          <a:p>
            <a:pPr algn="just">
              <a:defRPr/>
            </a:pPr>
            <a:endParaRPr lang="ru-RU" sz="1600" b="1" dirty="0"/>
          </a:p>
          <a:p>
            <a:pPr>
              <a:defRPr/>
            </a:pPr>
            <a:r>
              <a:rPr lang="ru-RU" b="1" dirty="0" smtClean="0"/>
              <a:t> </a:t>
            </a:r>
            <a:r>
              <a:rPr lang="ru-RU" sz="1600" b="1" dirty="0"/>
              <a:t>Педагог </a:t>
            </a:r>
            <a:r>
              <a:rPr lang="ru-RU" sz="1600" b="1" dirty="0" smtClean="0"/>
              <a:t>предлагает детям сделать «космический» коллаж, используя  технику рисования: цветными карандашами (ракеты, космонавты),  цветными мыльными пузырями (планеты), технику аппликации  вырезание звезд из цветной бумаги , нарисованных элементов  и наклеивания их на твердую основу </a:t>
            </a:r>
            <a:endParaRPr lang="ru-RU" sz="1600" b="1" u="sng" dirty="0"/>
          </a:p>
          <a:p>
            <a:pPr>
              <a:defRPr/>
            </a:pP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67060" y="1444639"/>
            <a:ext cx="3889375" cy="25688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9177" y="142875"/>
            <a:ext cx="8003497" cy="549821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Организованная образовательная деятельность</a:t>
            </a:r>
          </a:p>
        </p:txBody>
      </p:sp>
      <p:sp>
        <p:nvSpPr>
          <p:cNvPr id="2" name="AutoShape 2" descr="https://apf.mail.ru/cgi-bin/readmsg/20150401_105816.jpg?id=14280009660000000979%3B0%3B4&amp;x-email=kononova-571%40mail.ru&amp;exif=1&amp;bs=4716260&amp;bl=1568201&amp;ct=image%2Fjpeg&amp;cn=20150401_105816.jpg&amp;cte=binary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/20150401_105816.jpg?id=14280009660000000979%3B0%3B4&amp;x-email=kononova-571%40mail.ru&amp;exif=1&amp;bs=4716260&amp;bl=1568201&amp;ct=image%2Fjpeg&amp;cn=20150401_105816.jpg&amp;cte=binar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apf.mail.ru/cgi-bin/readmsg/20150401_105816.jpg?id=14280009660000000979%3B0%3B4&amp;x-email=kononova-571%40mail.ru&amp;exif=1&amp;bs=4716260&amp;bl=1568201&amp;ct=image%2Fjpeg&amp;cn=20150401_105816.jpg&amp;cte=binary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F:\Users\Mama\Downloads\20150401_105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23" y="1527989"/>
            <a:ext cx="3202812" cy="240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156201" y="1444639"/>
            <a:ext cx="3889375" cy="256881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56201" y="4137954"/>
            <a:ext cx="3889375" cy="246333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27784" y="692696"/>
            <a:ext cx="5184576" cy="54982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«Космический коллаж»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29" y="628671"/>
            <a:ext cx="789504" cy="68440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15-04-06 07.32.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4" y="1610206"/>
            <a:ext cx="3312369" cy="22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15-04-06 08.49.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4" y="4365104"/>
            <a:ext cx="3312369" cy="22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65918" y="2287587"/>
            <a:ext cx="3974460" cy="25128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799" y="1066316"/>
            <a:ext cx="3240088" cy="214538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6200000">
            <a:off x="-2851944" y="3126582"/>
            <a:ext cx="6567487" cy="647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5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4800413"/>
            <a:ext cx="8316416" cy="2071687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u="sng" dirty="0" smtClean="0">
                <a:latin typeface="Arial" pitchFamily="34" charset="0"/>
                <a:cs typeface="Arial" pitchFamily="34" charset="0"/>
              </a:rPr>
              <a:t>Утром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педагог организует речевую игру, в ходе которой сталкиваются с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ЗАТРУДНЕНИЕМ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: дети не знают, как взлетает ракета и откуда она стартует . </a:t>
            </a:r>
          </a:p>
          <a:p>
            <a:pPr algn="just">
              <a:defRPr/>
            </a:pPr>
            <a:r>
              <a:rPr lang="ru-RU" sz="1200" b="1" u="sng" dirty="0" smtClean="0">
                <a:latin typeface="Arial" pitchFamily="34" charset="0"/>
                <a:cs typeface="Arial" pitchFamily="34" charset="0"/>
              </a:rPr>
              <a:t>Днем на занятии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воспитатель объясняет детям, что у космической ракеты особый двигатель. Принцип его работы таков: перед полетом топливо, загруженное в баки ракеты, поджигают, оно начинает гореть и превращается в раскаленный газ. С огромной силой струя газа вырывается через сопло  и отталкивает ракету в противоположную сторону</a:t>
            </a:r>
            <a:r>
              <a:rPr lang="ru-RU" sz="1400" dirty="0" smtClean="0"/>
              <a:t>.</a:t>
            </a:r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6026508" y="1967696"/>
            <a:ext cx="3895229" cy="23397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5200" y="114722"/>
            <a:ext cx="7135192" cy="522288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Организованная образовательная деятельность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39752" y="620688"/>
            <a:ext cx="4932948" cy="38207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«Откуда стартует ракета ?»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4" descr="http://dava.ru/images/1111111,111111,11111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42432" y="3005774"/>
            <a:ext cx="2490364" cy="16117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1026" name="Picture 2" descr="http://festival.1september.ru/articles/210990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146780"/>
            <a:ext cx="2419184" cy="1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estival.1september.ru/articles/210990/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28301"/>
            <a:ext cx="1973869" cy="29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42417" y="4509121"/>
            <a:ext cx="8316416" cy="2254146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1" u="sng" dirty="0" smtClean="0">
                <a:latin typeface="Arial" pitchFamily="34" charset="0"/>
                <a:cs typeface="Arial" pitchFamily="34" charset="0"/>
              </a:rPr>
              <a:t>Утром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педагог организует речевую игру, в ходе которой сталкиваются с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ЗАТРУДНЕНИЕМ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: дети не знают, как взлетает ракета и откуда она стартует . </a:t>
            </a:r>
          </a:p>
          <a:p>
            <a:pPr algn="just">
              <a:defRPr/>
            </a:pPr>
            <a:r>
              <a:rPr lang="ru-RU" sz="1200" b="1" u="sng" dirty="0" smtClean="0">
                <a:latin typeface="Arial" pitchFamily="34" charset="0"/>
                <a:cs typeface="Arial" pitchFamily="34" charset="0"/>
              </a:rPr>
              <a:t>Днем на занятии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воспитатель объясняет детям, как взлетает ракета. Что у космической ракеты особый двигатель. Принцип его работы таков: перед полетом топливо, загруженное в баки ракеты, поджигают, оно начинает гореть и превращается в раскаленный газ. С огромной скоростью струя газа вырывается через сопло  и отталкивает ракету в противоположную сторону</a:t>
            </a:r>
            <a:r>
              <a:rPr lang="ru-RU" sz="1400" dirty="0" smtClean="0"/>
              <a:t>.</a:t>
            </a:r>
          </a:p>
          <a:p>
            <a:pPr algn="just">
              <a:defRPr/>
            </a:pPr>
            <a:r>
              <a:rPr lang="ru-RU" sz="1400" b="1" dirty="0" smtClean="0"/>
              <a:t>Знакомит с новым понятием «космодром» ‒ территорией, где находятся все сооружения, которые нужны при запуске ракет (показывает космодром </a:t>
            </a:r>
            <a:r>
              <a:rPr lang="ru-RU" sz="1400" b="1" dirty="0"/>
              <a:t>Байконур </a:t>
            </a:r>
            <a:r>
              <a:rPr lang="ru-RU" sz="1400" b="1" dirty="0" smtClean="0"/>
              <a:t>‒ первый, крупнейший во все мире (в Казахстане) и Плесецк (в России) на карте)</a:t>
            </a:r>
            <a:endParaRPr lang="ru-RU" sz="1400" b="1" dirty="0"/>
          </a:p>
        </p:txBody>
      </p:sp>
      <p:pic>
        <p:nvPicPr>
          <p:cNvPr id="1030" name="Picture 6" descr="http://direct-press.ru/images/stories/2013/Russia/11-2013/02/Pleseck_1211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90" y="1205395"/>
            <a:ext cx="2484026" cy="18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034"/>
            <a:ext cx="639791" cy="554623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3697" y="3072621"/>
            <a:ext cx="1733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Космодром Плесецк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 rot="5400000">
            <a:off x="4626004" y="1094911"/>
            <a:ext cx="3930715" cy="315525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5400000">
            <a:off x="945295" y="1227213"/>
            <a:ext cx="3822700" cy="299866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214314"/>
            <a:ext cx="7587183" cy="600880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Взаимодействие с семьями детей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 rot="16200000">
            <a:off x="-2851944" y="3126582"/>
            <a:ext cx="6567487" cy="647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5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2076" y="4797152"/>
            <a:ext cx="7874000" cy="1937024"/>
          </a:xfrm>
          <a:prstGeom prst="roundRect">
            <a:avLst>
              <a:gd name="adj" fmla="val 17272"/>
            </a:avLst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>
              <a:defRPr/>
            </a:pPr>
            <a:r>
              <a:rPr lang="ru-RU" sz="2000" b="1" dirty="0" smtClean="0"/>
              <a:t>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Детям предлагают тоже придумать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необычную ракету,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смастерить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дома (конструирование) . Педагог обговаривает предстоящую работы с родителями детей (совместная деятельность в семье), и через неделю организует выставку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ракет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«Космодром»,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привлекая каждого ребенка к рассказу 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поделке (коммуникация).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Users\Mama\Desktop\2015-04-03 07.10.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70" y="1071745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0" y="100034"/>
            <a:ext cx="824980" cy="71516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015-04-06 08.52.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4296" y="1408381"/>
            <a:ext cx="3534130" cy="265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rId2" action="ppaction://hlinkpres?slideindex=1&amp;slidetitle="/>
          </p:cNvPr>
          <p:cNvSpPr/>
          <p:nvPr/>
        </p:nvSpPr>
        <p:spPr>
          <a:xfrm>
            <a:off x="303203" y="1340768"/>
            <a:ext cx="5149189" cy="22491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itchFamily="34" charset="0"/>
              <a:buChar char="•"/>
              <a:defRPr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Сюжетно-ролевые игры;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Свободное рисование;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Рассматривание картинок, альбомов по теме;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Дидактические игры;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Конструирование по замыслу;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Экспериментальная деятельность и др.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1354" y="260648"/>
            <a:ext cx="5370766" cy="1008112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Самостоятельная деятельность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течении недели</a:t>
            </a:r>
            <a:endParaRPr lang="ru-RU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3645024"/>
            <a:ext cx="4147138" cy="5040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Вывод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4231949"/>
            <a:ext cx="6897259" cy="22213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Данный проект: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способствовал расширению кругозора детей, развитию конструкторских навыков, умению моделировать, развитию творчества и изобретательности;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70C0"/>
                </a:solidFill>
                <a:latin typeface="Arial" charset="0"/>
                <a:cs typeface="Arial" charset="0"/>
              </a:rPr>
              <a:t>с</a:t>
            </a:r>
            <a:r>
              <a:rPr 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пособствовал развитию совместной творческой деятельности детей со взрослыми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 descr="F:\Users\Mama\Desktop\2015-04-03 07.12.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37" y="260648"/>
            <a:ext cx="322785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286746"/>
            <a:ext cx="2016224" cy="216659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692696"/>
            <a:ext cx="8229600" cy="6165304"/>
          </a:xfrm>
          <a:prstGeom prst="roundRect">
            <a:avLst>
              <a:gd name="adj" fmla="val 953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b="1" dirty="0" smtClean="0">
              <a:solidFill>
                <a:srgbClr val="0060A8"/>
              </a:solidFill>
              <a:latin typeface="Arial" charset="0"/>
              <a:cs typeface="Arial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u="sng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Цель</a:t>
            </a: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: Развитие интеллектуальных и творческих способностей детей на основе совместной деятельности детей и взрослых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u="sng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Задачи</a:t>
            </a: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Дать детям первоначальные знания о ракете;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Развивать творческие способности и познавательную активность детей;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Развивать коммуникативную компетенцию, формировать у детей умение работать в команде;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Создать условия для совместной творческой деятельности детей и взрослых.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u="sng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Сроки проведения: </a:t>
            </a:r>
            <a:r>
              <a:rPr lang="en-US" sz="1800" b="1" u="sng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30.03-03.04</a:t>
            </a:r>
            <a:endParaRPr lang="ru-RU" sz="1800" b="1" dirty="0" smtClean="0">
              <a:solidFill>
                <a:srgbClr val="0060A8"/>
              </a:solidFill>
              <a:latin typeface="Arial" charset="0"/>
              <a:cs typeface="Arial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u="sng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Участники проекта: </a:t>
            </a: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дети, родители, воспитатель.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u="sng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Продукт проекта</a:t>
            </a: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: совместное творчество детей и родителей -выставка ракет «Космодром», методические рекомендации для педагогов.</a:t>
            </a:r>
            <a:endParaRPr lang="ru-RU" sz="1800" b="1" dirty="0">
              <a:solidFill>
                <a:srgbClr val="0060A8"/>
              </a:solidFill>
              <a:latin typeface="Arial" charset="0"/>
              <a:cs typeface="Arial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</a:t>
            </a:r>
            <a:r>
              <a:rPr lang="ru-RU" sz="1800" b="1" u="sng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Предполагаемый результат</a:t>
            </a: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rgbClr val="0060A8"/>
                </a:solidFill>
                <a:latin typeface="Arial" charset="0"/>
                <a:cs typeface="Arial" charset="0"/>
              </a:rPr>
              <a:t>-</a:t>
            </a: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 дети получат знания о ракете (истории создания, устройстве, значении для человека), о людях профессии которых связаны с ракетой)</a:t>
            </a:r>
            <a:r>
              <a:rPr lang="ru-RU" sz="1800" b="1" dirty="0">
                <a:solidFill>
                  <a:srgbClr val="0060A8"/>
                </a:solidFill>
                <a:latin typeface="Arial" charset="0"/>
                <a:cs typeface="Arial" charset="0"/>
              </a:rPr>
              <a:t>.</a:t>
            </a:r>
            <a:endParaRPr lang="ru-RU" sz="1800" b="1" dirty="0" smtClean="0">
              <a:solidFill>
                <a:srgbClr val="0060A8"/>
              </a:solidFill>
              <a:latin typeface="Arial" charset="0"/>
              <a:cs typeface="Arial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-воспитатели для использовании в работе получат разработку комплексного-тематического содержания</a:t>
            </a:r>
            <a:endParaRPr lang="ru-RU" sz="1800" b="1" dirty="0">
              <a:solidFill>
                <a:srgbClr val="0060A8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8725"/>
            <a:ext cx="8229600" cy="66397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Краткосрочный проект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4317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338663" y="1484784"/>
            <a:ext cx="8229600" cy="86409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ru-R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Этап- 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подготовительный -сбор и подготовка материала: методической и художественной литературы, иллюстраций, мультимедийных презентаций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474258" y="260648"/>
            <a:ext cx="8229600" cy="1008457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Краткосрочный проект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115616" y="2492896"/>
            <a:ext cx="7920880" cy="2952328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44000" tIns="108000" rIns="9144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Этап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-основной – включает в себя: беседы, просмотр презентаций, составление рассказов, чтение художественной литературы, игровую деятельность(подвижные, дидактические, сюжетно-ролевые игры), проведение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экспериментов, рассматривание иллюстраций, продуктивную деятельность(конструирование, рисование,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коллаж, объемная аппликация),   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викторину.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Работу с родителями: создание папки передвижки ,обращение с просьбой принять участие в создании выставки, рекомендации для домашнего чтения и творчества</a:t>
            </a:r>
            <a:r>
              <a:rPr lang="en-US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38663" y="5589240"/>
            <a:ext cx="8229600" cy="1152128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Этап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-итоговый-анализ 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результатов,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презентация 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продукта-выставки совместного творчества детей и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родителей. Для педагогов – разработка комплексно-тематического содержания.</a:t>
            </a:r>
            <a:endParaRPr lang="ru-RU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95191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 rot="5400000">
            <a:off x="3607507" y="1700155"/>
            <a:ext cx="5572351" cy="4565545"/>
          </a:xfrm>
          <a:prstGeom prst="roundRect">
            <a:avLst>
              <a:gd name="adj" fmla="val 289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60A8"/>
                </a:solidFill>
                <a:latin typeface="Arial" charset="0"/>
                <a:cs typeface="Arial" charset="0"/>
              </a:rPr>
              <a:t>1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 день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1178207"/>
            <a:ext cx="2736304" cy="5206888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sz="1600" b="1" u="sng" dirty="0" smtClean="0"/>
              <a:t>Утром</a:t>
            </a:r>
            <a:r>
              <a:rPr lang="ru-RU" sz="1600" b="1" dirty="0" smtClean="0"/>
              <a:t>:  детям </a:t>
            </a:r>
            <a:r>
              <a:rPr lang="ru-RU" sz="1600" b="1" dirty="0"/>
              <a:t>загадывают </a:t>
            </a:r>
            <a:r>
              <a:rPr lang="ru-RU" sz="1600" b="1" dirty="0" smtClean="0"/>
              <a:t>загадки о транспорте. Проводится беседа, во время которой выясняется</a:t>
            </a:r>
            <a:r>
              <a:rPr lang="ru-RU" sz="1600" b="1" dirty="0"/>
              <a:t>, что </a:t>
            </a:r>
            <a:r>
              <a:rPr lang="ru-RU" sz="1600" b="1" dirty="0" smtClean="0"/>
              <a:t>ракета «космический транспорт». Дети заинтересованы узнать, какие бывают ракеты, кто их изобрел, для чего нужны? Рассматриваются  </a:t>
            </a:r>
            <a:r>
              <a:rPr lang="ru-RU" sz="1600" b="1" dirty="0"/>
              <a:t>иллюстрации (познание). Предлагается  построить  из «</a:t>
            </a:r>
            <a:r>
              <a:rPr lang="ru-RU" sz="1600" b="1" dirty="0" err="1" smtClean="0"/>
              <a:t>Лего</a:t>
            </a:r>
            <a:r>
              <a:rPr lang="ru-RU" sz="1600" b="1" dirty="0" smtClean="0"/>
              <a:t>» и конструктора ракетный космодром и поиграть (социализация, игра).             </a:t>
            </a:r>
            <a:r>
              <a:rPr lang="ru-RU" sz="1600" b="1" dirty="0">
                <a:solidFill>
                  <a:schemeClr val="tx1"/>
                </a:solidFill>
              </a:rPr>
              <a:t>АКТУАЛИЗАЦИЯ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639" y="166688"/>
            <a:ext cx="7344817" cy="886048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Образовательная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в ходе режимных моментов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F:\Users\Mama\Desktop\2015-04-01 07.26.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2896" y="1809356"/>
            <a:ext cx="4804756" cy="434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71" y="201667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644009" y="1124744"/>
            <a:ext cx="4450360" cy="2406328"/>
          </a:xfrm>
          <a:custGeom>
            <a:avLst/>
            <a:gdLst>
              <a:gd name="connsiteX0" fmla="*/ 0 w 4181383"/>
              <a:gd name="connsiteY0" fmla="*/ 26633 h 2068497"/>
              <a:gd name="connsiteX1" fmla="*/ 3222595 w 4181383"/>
              <a:gd name="connsiteY1" fmla="*/ 0 h 2068497"/>
              <a:gd name="connsiteX2" fmla="*/ 3258105 w 4181383"/>
              <a:gd name="connsiteY2" fmla="*/ 1171853 h 2068497"/>
              <a:gd name="connsiteX3" fmla="*/ 4181383 w 4181383"/>
              <a:gd name="connsiteY3" fmla="*/ 1198486 h 2068497"/>
              <a:gd name="connsiteX4" fmla="*/ 4181383 w 4181383"/>
              <a:gd name="connsiteY4" fmla="*/ 2068497 h 2068497"/>
              <a:gd name="connsiteX5" fmla="*/ 79899 w 4181383"/>
              <a:gd name="connsiteY5" fmla="*/ 2068497 h 2068497"/>
              <a:gd name="connsiteX6" fmla="*/ 0 w 4181383"/>
              <a:gd name="connsiteY6" fmla="*/ 26633 h 2068497"/>
              <a:gd name="connsiteX0" fmla="*/ 0 w 4181383"/>
              <a:gd name="connsiteY0" fmla="*/ 26633 h 2068497"/>
              <a:gd name="connsiteX1" fmla="*/ 3222595 w 4181383"/>
              <a:gd name="connsiteY1" fmla="*/ 0 h 2068497"/>
              <a:gd name="connsiteX2" fmla="*/ 3258105 w 4181383"/>
              <a:gd name="connsiteY2" fmla="*/ 1171853 h 2068497"/>
              <a:gd name="connsiteX3" fmla="*/ 4181383 w 4181383"/>
              <a:gd name="connsiteY3" fmla="*/ 1198486 h 2068497"/>
              <a:gd name="connsiteX4" fmla="*/ 4181383 w 4181383"/>
              <a:gd name="connsiteY4" fmla="*/ 2068497 h 2068497"/>
              <a:gd name="connsiteX5" fmla="*/ 17756 w 4181383"/>
              <a:gd name="connsiteY5" fmla="*/ 2059620 h 2068497"/>
              <a:gd name="connsiteX6" fmla="*/ 0 w 4181383"/>
              <a:gd name="connsiteY6" fmla="*/ 26633 h 2068497"/>
              <a:gd name="connsiteX0" fmla="*/ 0 w 4181383"/>
              <a:gd name="connsiteY0" fmla="*/ 26633 h 2068497"/>
              <a:gd name="connsiteX1" fmla="*/ 3222595 w 4181383"/>
              <a:gd name="connsiteY1" fmla="*/ 0 h 2068497"/>
              <a:gd name="connsiteX2" fmla="*/ 3224768 w 4181383"/>
              <a:gd name="connsiteY2" fmla="*/ 1171853 h 2068497"/>
              <a:gd name="connsiteX3" fmla="*/ 4181383 w 4181383"/>
              <a:gd name="connsiteY3" fmla="*/ 1198486 h 2068497"/>
              <a:gd name="connsiteX4" fmla="*/ 4181383 w 4181383"/>
              <a:gd name="connsiteY4" fmla="*/ 2068497 h 2068497"/>
              <a:gd name="connsiteX5" fmla="*/ 17756 w 4181383"/>
              <a:gd name="connsiteY5" fmla="*/ 2059620 h 2068497"/>
              <a:gd name="connsiteX6" fmla="*/ 0 w 4181383"/>
              <a:gd name="connsiteY6" fmla="*/ 26633 h 2068497"/>
              <a:gd name="connsiteX0" fmla="*/ 0 w 4181383"/>
              <a:gd name="connsiteY0" fmla="*/ 26633 h 2068497"/>
              <a:gd name="connsiteX1" fmla="*/ 3222595 w 4181383"/>
              <a:gd name="connsiteY1" fmla="*/ 0 h 2068497"/>
              <a:gd name="connsiteX2" fmla="*/ 3229530 w 4181383"/>
              <a:gd name="connsiteY2" fmla="*/ 1186140 h 2068497"/>
              <a:gd name="connsiteX3" fmla="*/ 4181383 w 4181383"/>
              <a:gd name="connsiteY3" fmla="*/ 1198486 h 2068497"/>
              <a:gd name="connsiteX4" fmla="*/ 4181383 w 4181383"/>
              <a:gd name="connsiteY4" fmla="*/ 2068497 h 2068497"/>
              <a:gd name="connsiteX5" fmla="*/ 17756 w 4181383"/>
              <a:gd name="connsiteY5" fmla="*/ 2059620 h 2068497"/>
              <a:gd name="connsiteX6" fmla="*/ 0 w 4181383"/>
              <a:gd name="connsiteY6" fmla="*/ 26633 h 2068497"/>
              <a:gd name="connsiteX0" fmla="*/ 0 w 4181383"/>
              <a:gd name="connsiteY0" fmla="*/ 26633 h 2068497"/>
              <a:gd name="connsiteX1" fmla="*/ 3222595 w 4181383"/>
              <a:gd name="connsiteY1" fmla="*/ 0 h 2068497"/>
              <a:gd name="connsiteX2" fmla="*/ 3224768 w 4181383"/>
              <a:gd name="connsiteY2" fmla="*/ 1198047 h 2068497"/>
              <a:gd name="connsiteX3" fmla="*/ 4181383 w 4181383"/>
              <a:gd name="connsiteY3" fmla="*/ 1198486 h 2068497"/>
              <a:gd name="connsiteX4" fmla="*/ 4181383 w 4181383"/>
              <a:gd name="connsiteY4" fmla="*/ 2068497 h 2068497"/>
              <a:gd name="connsiteX5" fmla="*/ 17756 w 4181383"/>
              <a:gd name="connsiteY5" fmla="*/ 2059620 h 2068497"/>
              <a:gd name="connsiteX6" fmla="*/ 0 w 4181383"/>
              <a:gd name="connsiteY6" fmla="*/ 26633 h 2068497"/>
              <a:gd name="connsiteX0" fmla="*/ 0 w 4181383"/>
              <a:gd name="connsiteY0" fmla="*/ 26633 h 2068497"/>
              <a:gd name="connsiteX1" fmla="*/ 3222595 w 4181383"/>
              <a:gd name="connsiteY1" fmla="*/ 0 h 2068497"/>
              <a:gd name="connsiteX2" fmla="*/ 3222386 w 4181383"/>
              <a:gd name="connsiteY2" fmla="*/ 1205190 h 2068497"/>
              <a:gd name="connsiteX3" fmla="*/ 4181383 w 4181383"/>
              <a:gd name="connsiteY3" fmla="*/ 1198486 h 2068497"/>
              <a:gd name="connsiteX4" fmla="*/ 4181383 w 4181383"/>
              <a:gd name="connsiteY4" fmla="*/ 2068497 h 2068497"/>
              <a:gd name="connsiteX5" fmla="*/ 17756 w 4181383"/>
              <a:gd name="connsiteY5" fmla="*/ 2059620 h 2068497"/>
              <a:gd name="connsiteX6" fmla="*/ 0 w 4181383"/>
              <a:gd name="connsiteY6" fmla="*/ 26633 h 2068497"/>
              <a:gd name="connsiteX0" fmla="*/ 0 w 4181383"/>
              <a:gd name="connsiteY0" fmla="*/ 26633 h 2068497"/>
              <a:gd name="connsiteX1" fmla="*/ 3222595 w 4181383"/>
              <a:gd name="connsiteY1" fmla="*/ 0 h 2068497"/>
              <a:gd name="connsiteX2" fmla="*/ 3217624 w 4181383"/>
              <a:gd name="connsiteY2" fmla="*/ 1198047 h 2068497"/>
              <a:gd name="connsiteX3" fmla="*/ 4181383 w 4181383"/>
              <a:gd name="connsiteY3" fmla="*/ 1198486 h 2068497"/>
              <a:gd name="connsiteX4" fmla="*/ 4181383 w 4181383"/>
              <a:gd name="connsiteY4" fmla="*/ 2068497 h 2068497"/>
              <a:gd name="connsiteX5" fmla="*/ 17756 w 4181383"/>
              <a:gd name="connsiteY5" fmla="*/ 2059620 h 2068497"/>
              <a:gd name="connsiteX6" fmla="*/ 0 w 4181383"/>
              <a:gd name="connsiteY6" fmla="*/ 26633 h 2068497"/>
              <a:gd name="connsiteX0" fmla="*/ 1294 w 4182677"/>
              <a:gd name="connsiteY0" fmla="*/ 26633 h 2068497"/>
              <a:gd name="connsiteX1" fmla="*/ 3223889 w 4182677"/>
              <a:gd name="connsiteY1" fmla="*/ 0 h 2068497"/>
              <a:gd name="connsiteX2" fmla="*/ 3218918 w 4182677"/>
              <a:gd name="connsiteY2" fmla="*/ 1198047 h 2068497"/>
              <a:gd name="connsiteX3" fmla="*/ 4182677 w 4182677"/>
              <a:gd name="connsiteY3" fmla="*/ 1198486 h 2068497"/>
              <a:gd name="connsiteX4" fmla="*/ 4182677 w 4182677"/>
              <a:gd name="connsiteY4" fmla="*/ 2068497 h 2068497"/>
              <a:gd name="connsiteX5" fmla="*/ 0 w 4182677"/>
              <a:gd name="connsiteY5" fmla="*/ 2064382 h 2068497"/>
              <a:gd name="connsiteX6" fmla="*/ 1294 w 4182677"/>
              <a:gd name="connsiteY6" fmla="*/ 26633 h 206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2677" h="2068497">
                <a:moveTo>
                  <a:pt x="1294" y="26633"/>
                </a:moveTo>
                <a:lnTo>
                  <a:pt x="3223889" y="0"/>
                </a:lnTo>
                <a:cubicBezTo>
                  <a:pt x="3224613" y="390618"/>
                  <a:pt x="3218194" y="807429"/>
                  <a:pt x="3218918" y="1198047"/>
                </a:cubicBezTo>
                <a:lnTo>
                  <a:pt x="4182677" y="1198486"/>
                </a:lnTo>
                <a:lnTo>
                  <a:pt x="4182677" y="2068497"/>
                </a:lnTo>
                <a:lnTo>
                  <a:pt x="0" y="2064382"/>
                </a:lnTo>
                <a:cubicBezTo>
                  <a:pt x="431" y="1385132"/>
                  <a:pt x="863" y="705883"/>
                  <a:pt x="1294" y="26633"/>
                </a:cubicBezTo>
                <a:close/>
              </a:path>
            </a:pathLst>
          </a:cu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/>
              <a:t>Еще несколько столетий назад никому </a:t>
            </a:r>
            <a:r>
              <a:rPr lang="ru-RU" sz="1300" dirty="0" smtClean="0"/>
              <a:t>и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в голову не могло прийти, что самый </a:t>
            </a:r>
            <a:endParaRPr lang="ru-RU" sz="1300" dirty="0" smtClean="0"/>
          </a:p>
          <a:p>
            <a:r>
              <a:rPr lang="ru-RU" sz="1300" dirty="0" smtClean="0"/>
              <a:t>удобный </a:t>
            </a:r>
            <a:r>
              <a:rPr lang="ru-RU" sz="1300" dirty="0"/>
              <a:t>«транспорт» для </a:t>
            </a:r>
            <a:r>
              <a:rPr lang="ru-RU" sz="1300" dirty="0" smtClean="0"/>
              <a:t>перемещения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— это </a:t>
            </a:r>
            <a:r>
              <a:rPr lang="ru-RU" sz="1300" dirty="0" smtClean="0"/>
              <a:t>ракета.</a:t>
            </a:r>
          </a:p>
          <a:p>
            <a:r>
              <a:rPr lang="ru-RU" sz="1300" dirty="0" smtClean="0"/>
              <a:t>Первым</a:t>
            </a:r>
            <a:r>
              <a:rPr lang="ru-RU" sz="1300" dirty="0"/>
              <a:t>, кто увидел в ракете </a:t>
            </a:r>
            <a:endParaRPr lang="ru-RU" sz="1300" dirty="0" smtClean="0"/>
          </a:p>
          <a:p>
            <a:r>
              <a:rPr lang="ru-RU" sz="1300" dirty="0" smtClean="0"/>
              <a:t>аппарат</a:t>
            </a:r>
            <a:r>
              <a:rPr lang="ru-RU" sz="1300" dirty="0"/>
              <a:t>, способный вынести землян </a:t>
            </a:r>
            <a:r>
              <a:rPr lang="ru-RU" sz="1300" dirty="0" smtClean="0"/>
              <a:t>в</a:t>
            </a:r>
          </a:p>
          <a:p>
            <a:r>
              <a:rPr lang="ru-RU" sz="1300" dirty="0" smtClean="0"/>
              <a:t>межпланетные </a:t>
            </a:r>
            <a:r>
              <a:rPr lang="ru-RU" sz="1300" dirty="0"/>
              <a:t>пространства, </a:t>
            </a:r>
            <a:r>
              <a:rPr lang="ru-RU" sz="1300" dirty="0" smtClean="0"/>
              <a:t>был</a:t>
            </a:r>
          </a:p>
          <a:p>
            <a:r>
              <a:rPr lang="ru-RU" sz="1300" dirty="0" smtClean="0"/>
              <a:t>великий </a:t>
            </a:r>
            <a:r>
              <a:rPr lang="ru-RU" sz="1300" dirty="0"/>
              <a:t>русский ученый К.Э. Циолковский. Он так говорил : «Земля — наша колыбель, но нельзя жить вечно в колыбели». Ракете не нужен воздух, значит, она может летать в пустоте, в космосе, и развить там огромную скорость.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0060A8"/>
                </a:solidFill>
                <a:latin typeface="Arial" charset="0"/>
                <a:cs typeface="Arial" charset="0"/>
              </a:rPr>
              <a:t>1</a:t>
            </a: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 день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0805" y="4521330"/>
            <a:ext cx="4848969" cy="2153047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sz="1400" b="1" dirty="0"/>
              <a:t>Педагог обсуждает с детьми. Кто первый создал ракету? </a:t>
            </a:r>
            <a:r>
              <a:rPr lang="ru-RU" sz="1400" b="1" dirty="0">
                <a:solidFill>
                  <a:schemeClr val="tx1"/>
                </a:solidFill>
              </a:rPr>
              <a:t>ЗАТРУДНЕНИЕ</a:t>
            </a:r>
            <a:r>
              <a:rPr lang="ru-RU" sz="1400" b="1" dirty="0"/>
              <a:t> Создать первую ракету стоило многих трудов . Главный конструктор всех первых космических ракет был  Сергей Павлович Королёв .Он придумал, а затем сконструировал многоступенчатую ракету.</a:t>
            </a:r>
            <a:br>
              <a:rPr lang="ru-RU" sz="1400" b="1" dirty="0"/>
            </a:br>
            <a:r>
              <a:rPr lang="ru-RU" sz="1400" b="1" dirty="0"/>
              <a:t>-  рассматриваются иллюстраций разных видов ракет, выясняется, почему эти ракеты  разные.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4110" y="75058"/>
            <a:ext cx="7945313" cy="549623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Организованная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образовательная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7314" y="1412777"/>
            <a:ext cx="3572677" cy="2879133"/>
          </a:xfrm>
          <a:prstGeom prst="roundRect">
            <a:avLst>
              <a:gd name="adj" fmla="val 33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56176" y="3356992"/>
            <a:ext cx="2851925" cy="3449192"/>
            <a:chOff x="5324473" y="1033526"/>
            <a:chExt cx="3352801" cy="3889375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5400000">
              <a:off x="5056186" y="1301813"/>
              <a:ext cx="3889375" cy="3352801"/>
            </a:xfrm>
            <a:prstGeom prst="roundRect">
              <a:avLst>
                <a:gd name="adj" fmla="val 525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051" name="Picture 3" descr="F:\Users\Mama\Desktop\2015-04-04 11.53.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72572" y="1588923"/>
              <a:ext cx="3672408" cy="286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Константин Циолковский в возрасте 43-х лет.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65" y="3482629"/>
            <a:ext cx="1051221" cy="13683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ltfast.ru/uploads/posts/2008-08/1219046837_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07" y="1148940"/>
            <a:ext cx="1085838" cy="13497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123728" y="668499"/>
            <a:ext cx="5400601" cy="48044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«Ракета и ее создатели»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92" y="538863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Users\Mama\Desktop\2015-04-01 10.25.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5" y="1550250"/>
            <a:ext cx="3340830" cy="26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1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  <a:endParaRPr lang="ru-RU" sz="4800" b="1" dirty="0">
              <a:solidFill>
                <a:srgbClr val="0060A8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8" y="166689"/>
            <a:ext cx="7945313" cy="686067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Организованная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образовательная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9954" y="2132856"/>
            <a:ext cx="1872206" cy="3816424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dirty="0" smtClean="0"/>
              <a:t>Задачи:</a:t>
            </a:r>
          </a:p>
          <a:p>
            <a:r>
              <a:rPr lang="ru-RU" sz="1400" dirty="0" smtClean="0"/>
              <a:t>- научить изображать космический корабль, сочетая знакомые геометрические фигуры;</a:t>
            </a:r>
          </a:p>
          <a:p>
            <a:r>
              <a:rPr lang="ru-RU" sz="1400" dirty="0" smtClean="0"/>
              <a:t>-продолжать формировать навыки выполнения приемов рисования мелками;</a:t>
            </a:r>
          </a:p>
          <a:p>
            <a:r>
              <a:rPr lang="ru-RU" sz="1400" dirty="0"/>
              <a:t>-</a:t>
            </a:r>
            <a:r>
              <a:rPr lang="ru-RU" sz="1400" dirty="0" smtClean="0"/>
              <a:t>закреплять желание рисовать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6459011" y="3848851"/>
            <a:ext cx="2464290" cy="288870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6384098" y="852773"/>
            <a:ext cx="2304895" cy="304877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1362491" y="794705"/>
            <a:ext cx="2200653" cy="290506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397738" y="1003408"/>
            <a:ext cx="2200653" cy="285173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1318587" y="3928582"/>
            <a:ext cx="2288460" cy="290506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400" dirty="0"/>
          </a:p>
        </p:txBody>
      </p:sp>
      <p:pic>
        <p:nvPicPr>
          <p:cNvPr id="9220" name="Picture 4" descr="http://cs605223.vk.me/v605223219/79df/I5Kf1kJxX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11" y="1368346"/>
            <a:ext cx="2522647" cy="198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ochemu4ka.ru/_ph/77/2/677970392.jpg?1415448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45" y="1360063"/>
            <a:ext cx="2831200" cy="19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ochemu4ka.ru/_ph/77/2/216358169.jpg?1415428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11" y="4437112"/>
            <a:ext cx="2624713" cy="18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nfoastro.ru/galereya/children-drawing/image.raw?view=image&amp;type=orig&amp;id=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76" y="4236885"/>
            <a:ext cx="2476869" cy="20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23931" y="949188"/>
            <a:ext cx="2088230" cy="96764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Рисование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«Полет в космос»</a:t>
            </a:r>
            <a:endParaRPr lang="ru-RU" sz="1200" b="1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2" y="166689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04016"/>
              </p:ext>
            </p:extLst>
          </p:nvPr>
        </p:nvGraphicFramePr>
        <p:xfrm>
          <a:off x="1157896" y="1268760"/>
          <a:ext cx="703426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96"/>
                <a:gridCol w="1344488"/>
                <a:gridCol w="5378081"/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Дни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Arial" pitchFamily="34" charset="0"/>
                          <a:cs typeface="Arial" pitchFamily="34" charset="0"/>
                        </a:rPr>
                        <a:t>Время</a:t>
                      </a:r>
                      <a:endParaRPr lang="ru-RU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Утро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сюжетно-ролевой игры  «Мы строим ракетный космодром»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День(прогулка)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Подвижные игры: «Тренировка на внимание», Мы в невесомости»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Вечер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Просмотр мультфильма «Тайна третий планеты»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Утро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Дидактические игры: «Найди похожие модели». «Что получилось?»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День(прогулка)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Эксперимент с воздушным шариком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Вечер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Составление и разгадывание кроссворда на космическую тему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Утро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сюжетно-ролевой игры «Космическое путешествие»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День(прогулка)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Подвижная игра «Космонавты»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Вечер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Чтение С. Бороздин «Первый человек в космосе»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Утро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Игры :«Передача информации», «Разгадай послание из космоса»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День(прогулка)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Соревнования «Веселая космическая эстафета»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Вечер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Игры «Возьми интервью у вернувшегося из полета космонавта», «Сделай зарисовку»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Утро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Викторина (вопрос-ответ)«Что мы знаем о ракете?»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День(прогулка)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Подвижная игра «Быстро найди свою команду»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Вечер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Чтение романа-сказки Н. Носова «Незнайка на Луне»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9488" y="186125"/>
            <a:ext cx="8955000" cy="764704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бразовательная деятельность в режимных моментах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" y="950829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60A8"/>
                </a:solidFill>
                <a:latin typeface="Arial" charset="0"/>
                <a:cs typeface="Arial" charset="0"/>
              </a:rPr>
              <a:t>2 день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61490" y="692696"/>
            <a:ext cx="6498027" cy="5760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«Как устроена ракета?»</a:t>
            </a:r>
            <a:endParaRPr lang="ru-RU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6612" y="14288"/>
            <a:ext cx="8106624" cy="610131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Организованная образовательная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деятельность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6728" y="4941168"/>
            <a:ext cx="8167271" cy="1800201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 smtClean="0"/>
              <a:t>Утром </a:t>
            </a:r>
            <a:r>
              <a:rPr lang="ru-RU" sz="1400" b="1" dirty="0" smtClean="0"/>
              <a:t> играя с детьми в игры, педагог заметил у детей  </a:t>
            </a:r>
            <a:r>
              <a:rPr lang="ru-RU" sz="1400" b="1" dirty="0" smtClean="0">
                <a:solidFill>
                  <a:schemeClr val="tx1"/>
                </a:solidFill>
              </a:rPr>
              <a:t>ЗАТРУДНЕНИЯ </a:t>
            </a:r>
            <a:r>
              <a:rPr lang="ru-RU" sz="1400" b="1" dirty="0" smtClean="0">
                <a:solidFill>
                  <a:schemeClr val="bg1"/>
                </a:solidFill>
              </a:rPr>
              <a:t>при сборке моделей ракет. </a:t>
            </a:r>
            <a:endParaRPr lang="ru-RU" sz="1400" b="1" dirty="0"/>
          </a:p>
          <a:p>
            <a:pPr>
              <a:defRPr/>
            </a:pPr>
            <a:r>
              <a:rPr lang="ru-RU" sz="1400" b="1" u="sng" dirty="0" smtClean="0"/>
              <a:t>Занятие</a:t>
            </a:r>
            <a:r>
              <a:rPr lang="ru-RU" sz="1400" b="1" dirty="0" smtClean="0"/>
              <a:t>: Проводится беседа, при которой педагог</a:t>
            </a:r>
          </a:p>
          <a:p>
            <a:pPr>
              <a:defRPr/>
            </a:pPr>
            <a:r>
              <a:rPr lang="ru-RU" sz="1400" b="1" dirty="0" smtClean="0"/>
              <a:t>-  </a:t>
            </a:r>
            <a:r>
              <a:rPr lang="ru-RU" sz="1400" b="1" dirty="0"/>
              <a:t>о</a:t>
            </a:r>
            <a:r>
              <a:rPr lang="ru-RU" sz="1400" b="1" dirty="0" smtClean="0"/>
              <a:t>бсуждает с детьми, где создаются ракеты? </a:t>
            </a:r>
            <a:r>
              <a:rPr lang="ru-RU" sz="1400" b="1" dirty="0"/>
              <a:t>В</a:t>
            </a:r>
            <a:r>
              <a:rPr lang="ru-RU" sz="1400" b="1" dirty="0" smtClean="0"/>
              <a:t> конструкторском бюро по проектированию и строительству  ракет и космических кораблей (познание</a:t>
            </a:r>
            <a:r>
              <a:rPr lang="ru-RU" sz="1400" b="1" dirty="0"/>
              <a:t>); (показ картинок сборки ракеты</a:t>
            </a:r>
            <a:r>
              <a:rPr lang="ru-RU" sz="1400" b="1" dirty="0" smtClean="0"/>
              <a:t>):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>-  объясняет конструкцию ракеты, вводит новые понятия: ступень, отсек для космонавтов, баки, сопло, космический аппарат, </a:t>
            </a:r>
            <a:r>
              <a:rPr lang="ru-RU" sz="1400" b="1" dirty="0"/>
              <a:t>пр</a:t>
            </a:r>
            <a:r>
              <a:rPr lang="ru-RU" sz="1400" b="1" dirty="0" smtClean="0"/>
              <a:t>.</a:t>
            </a:r>
          </a:p>
          <a:p>
            <a:pPr>
              <a:defRPr/>
            </a:pPr>
            <a:r>
              <a:rPr lang="ru-RU" sz="1400" b="1" dirty="0" smtClean="0"/>
              <a:t>- выясняется последовательность сборки ракеты.</a:t>
            </a:r>
          </a:p>
          <a:p>
            <a:pPr>
              <a:defRPr/>
            </a:pPr>
            <a:r>
              <a:rPr lang="ru-RU" sz="1400" b="1" dirty="0" smtClean="0"/>
              <a:t>Когда ракета построена, кто же на ней полетит?</a:t>
            </a:r>
            <a:endParaRPr lang="ru-RU" sz="14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171533" y="1342045"/>
            <a:ext cx="1891703" cy="2664296"/>
            <a:chOff x="7093547" y="1700808"/>
            <a:chExt cx="1891703" cy="26642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093547" y="1700808"/>
              <a:ext cx="1891703" cy="2664296"/>
            </a:xfrm>
            <a:prstGeom prst="roundRect">
              <a:avLst>
                <a:gd name="adj" fmla="val 534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291" y="1738127"/>
              <a:ext cx="1771810" cy="2599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5076058" y="1342045"/>
            <a:ext cx="1891703" cy="2635517"/>
          </a:xfrm>
          <a:prstGeom prst="roundRect">
            <a:avLst>
              <a:gd name="adj" fmla="val 534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11657" y="1340768"/>
            <a:ext cx="1899667" cy="2614519"/>
            <a:chOff x="1091183" y="1747842"/>
            <a:chExt cx="1899667" cy="261451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91183" y="1747842"/>
              <a:ext cx="1899667" cy="2614519"/>
            </a:xfrm>
            <a:prstGeom prst="roundRect">
              <a:avLst>
                <a:gd name="adj" fmla="val 534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082" y="1789200"/>
              <a:ext cx="1811432" cy="2535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2948297" y="1340767"/>
            <a:ext cx="1904033" cy="2614519"/>
            <a:chOff x="3491880" y="1789200"/>
            <a:chExt cx="1904033" cy="261451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491880" y="1789200"/>
              <a:ext cx="1904033" cy="2614519"/>
            </a:xfrm>
            <a:prstGeom prst="roundRect">
              <a:avLst>
                <a:gd name="adj" fmla="val 534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788" y="1834917"/>
              <a:ext cx="1836788" cy="25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36" y="1382396"/>
            <a:ext cx="1797345" cy="255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022438" y="4010460"/>
            <a:ext cx="1899667" cy="576064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/>
              <a:t>Р</a:t>
            </a:r>
            <a:r>
              <a:rPr lang="ru-RU" sz="1000" b="1" dirty="0" smtClean="0"/>
              <a:t>акета состоит из трех ступеней и отсека, где сидят космонавты</a:t>
            </a:r>
            <a:endParaRPr lang="ru-RU" sz="1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82205" y="4010460"/>
            <a:ext cx="1899667" cy="576064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/>
              <a:t>В каждой ступени находятся огромные баки с топливом</a:t>
            </a:r>
            <a:endParaRPr lang="ru-RU" sz="1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49200" y="4014579"/>
            <a:ext cx="1899667" cy="864096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/>
          <a:lstStyle/>
          <a:p>
            <a:pPr>
              <a:defRPr/>
            </a:pPr>
            <a:endParaRPr lang="ru-RU" sz="900" b="1" dirty="0" smtClean="0"/>
          </a:p>
          <a:p>
            <a:pPr>
              <a:defRPr/>
            </a:pPr>
            <a:r>
              <a:rPr lang="ru-RU" sz="1000" b="1" dirty="0" smtClean="0"/>
              <a:t>В каждой ступени установлены сопла. Сопло-это такая труба, которая поможет полететь вверх с огромной скоростью</a:t>
            </a:r>
            <a:endParaRPr lang="ru-RU" sz="1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14097" y="4059264"/>
            <a:ext cx="1899667" cy="792088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/>
          <a:lstStyle/>
          <a:p>
            <a:pPr>
              <a:defRPr/>
            </a:pPr>
            <a:endParaRPr lang="ru-RU" sz="900" b="1" dirty="0" smtClean="0"/>
          </a:p>
          <a:p>
            <a:pPr>
              <a:defRPr/>
            </a:pPr>
            <a:r>
              <a:rPr lang="ru-RU" sz="1000" b="1" dirty="0" smtClean="0"/>
              <a:t>Наверху установлен космический аппарат, на котором космонавты будут проводить космические исследования</a:t>
            </a:r>
            <a:endParaRPr lang="ru-RU" sz="1000" b="1" dirty="0"/>
          </a:p>
        </p:txBody>
      </p:sp>
      <p:pic>
        <p:nvPicPr>
          <p:cNvPr id="21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16200000">
            <a:off x="-2788444" y="3063082"/>
            <a:ext cx="6567487" cy="774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2 </a:t>
            </a:r>
            <a:r>
              <a:rPr lang="ru-RU" sz="4800" b="1" dirty="0" smtClean="0">
                <a:solidFill>
                  <a:srgbClr val="0060A8"/>
                </a:solidFill>
                <a:latin typeface="Arial" charset="0"/>
                <a:cs typeface="Arial" charset="0"/>
              </a:rPr>
              <a:t>день</a:t>
            </a:r>
            <a:endParaRPr lang="ru-RU" sz="4800" b="1" dirty="0">
              <a:solidFill>
                <a:srgbClr val="0060A8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913" y="4941888"/>
            <a:ext cx="7561262" cy="1701800"/>
          </a:xfrm>
          <a:prstGeom prst="roundRect">
            <a:avLst/>
          </a:prstGeom>
          <a:solidFill>
            <a:srgbClr val="009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Arial" charset="0"/>
              <a:buNone/>
              <a:defRPr/>
            </a:pPr>
            <a:endParaRPr lang="ru-RU" sz="1600" b="1" dirty="0"/>
          </a:p>
          <a:p>
            <a:pPr>
              <a:buFont typeface="Arial" charset="0"/>
              <a:buNone/>
              <a:defRPr/>
            </a:pPr>
            <a:r>
              <a:rPr lang="ru-RU" sz="2000" b="1" dirty="0"/>
              <a:t>Дети собирают  изображения </a:t>
            </a:r>
            <a:r>
              <a:rPr lang="ru-RU" sz="2000" b="1" dirty="0" smtClean="0"/>
              <a:t>ракет </a:t>
            </a:r>
            <a:r>
              <a:rPr lang="ru-RU" sz="2000" b="1" dirty="0"/>
              <a:t>из геометрических фигур,  проводятся дидактические игры и  упражнения математического характера, близких по сюжету к данной теме (развитие математических представлений).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1398997" y="1418395"/>
            <a:ext cx="3915071" cy="298645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9177" y="142875"/>
            <a:ext cx="7339013" cy="811213"/>
          </a:xfrm>
          <a:prstGeom prst="roundRect">
            <a:avLst/>
          </a:prstGeom>
          <a:solidFill>
            <a:srgbClr val="21A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Организованная образовательная деятельность</a:t>
            </a:r>
          </a:p>
        </p:txBody>
      </p:sp>
      <p:pic>
        <p:nvPicPr>
          <p:cNvPr id="6146" name="Picture 2" descr="http://ped-kopilka.ru/images/rak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5642" y="1736812"/>
            <a:ext cx="345638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 rot="5400000">
            <a:off x="4708494" y="1537678"/>
            <a:ext cx="3843063" cy="26758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4" descr="https://encrypted-tbn0.gstatic.com/images?q=tbn:ANd9GcSJf3Kd-cbNflEVOJqrVyyIFJNwZgRVBd3DMhMvi2f07UqXBA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1602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c.pics.livejournal.com/hockey_daddy/33562128/403454/403454_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66" y="80178"/>
            <a:ext cx="1008113" cy="8739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1623</Words>
  <Application>Microsoft Office PowerPoint</Application>
  <PresentationFormat>Экран (4:3)</PresentationFormat>
  <Paragraphs>187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Разработка комплексно-тематического содержания в рамках Московского городского фестиваля «Детский сад –наукоград»    </vt:lpstr>
      <vt:lpstr>Краткосрочный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Пробная разработка комплексно-тематического содержания апробирована  в ДОУ № 1501</dc:title>
  <dc:creator>ASUS</dc:creator>
  <cp:lastModifiedBy>Mama</cp:lastModifiedBy>
  <cp:revision>181</cp:revision>
  <dcterms:created xsi:type="dcterms:W3CDTF">2012-04-01T21:45:33Z</dcterms:created>
  <dcterms:modified xsi:type="dcterms:W3CDTF">2017-02-16T06:51:31Z</dcterms:modified>
</cp:coreProperties>
</file>