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5873D-58EB-4A7A-93F9-FC3D4C52760B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5C24E-27A5-4071-BE59-2941B062F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CAD3D-5622-46E8-8BD0-7E9EF13CFC7A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Графические информационные модели. Графы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929198"/>
            <a:ext cx="6400800" cy="1752600"/>
          </a:xfrm>
        </p:spPr>
        <p:txBody>
          <a:bodyPr/>
          <a:lstStyle/>
          <a:p>
            <a:r>
              <a:rPr lang="ru-RU" dirty="0" smtClean="0"/>
              <a:t>Учитель информатики</a:t>
            </a:r>
          </a:p>
          <a:p>
            <a:r>
              <a:rPr lang="ru-RU" dirty="0" smtClean="0"/>
              <a:t>Беликова В.В.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DDFA75-20CF-4843-8883-F591657568FF}" type="datetime1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1308090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Georgia" pitchFamily="18" charset="0"/>
              </a:rPr>
              <a:t>Между населенными пунктами </a:t>
            </a:r>
            <a:r>
              <a:rPr lang="en-US" sz="2400" dirty="0" smtClean="0">
                <a:latin typeface="Georgia" pitchFamily="18" charset="0"/>
              </a:rPr>
              <a:t>A</a:t>
            </a:r>
            <a:r>
              <a:rPr lang="ru-RU" sz="2400" dirty="0" smtClean="0">
                <a:latin typeface="Georgia" pitchFamily="18" charset="0"/>
              </a:rPr>
              <a:t>,</a:t>
            </a:r>
            <a:r>
              <a:rPr lang="en-US" sz="2400" dirty="0" smtClean="0">
                <a:latin typeface="Georgia" pitchFamily="18" charset="0"/>
              </a:rPr>
              <a:t>B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en-US" sz="2400" dirty="0" smtClean="0">
                <a:latin typeface="Georgia" pitchFamily="18" charset="0"/>
              </a:rPr>
              <a:t>C</a:t>
            </a:r>
            <a:r>
              <a:rPr lang="ru-RU" sz="2400" dirty="0" smtClean="0">
                <a:latin typeface="Georgia" pitchFamily="18" charset="0"/>
              </a:rPr>
              <a:t>,</a:t>
            </a:r>
            <a:r>
              <a:rPr lang="en-US" sz="2400" dirty="0" smtClean="0">
                <a:latin typeface="Georgia" pitchFamily="18" charset="0"/>
              </a:rPr>
              <a:t>D</a:t>
            </a:r>
            <a:r>
              <a:rPr lang="ru-RU" sz="2400" dirty="0" smtClean="0">
                <a:latin typeface="Georgia" pitchFamily="18" charset="0"/>
              </a:rPr>
              <a:t>, Е построены дороги, протяженность которых указана в таблице. Определите длину кратчайшего пути между пунктами </a:t>
            </a:r>
            <a:r>
              <a:rPr lang="en-US" sz="2400" dirty="0" smtClean="0">
                <a:latin typeface="Georgia" pitchFamily="18" charset="0"/>
              </a:rPr>
              <a:t>A</a:t>
            </a:r>
            <a:r>
              <a:rPr lang="ru-RU" sz="2400" dirty="0" smtClean="0">
                <a:latin typeface="Georgia" pitchFamily="18" charset="0"/>
              </a:rPr>
              <a:t> и </a:t>
            </a:r>
            <a:r>
              <a:rPr lang="en-US" sz="2400" dirty="0" smtClean="0">
                <a:latin typeface="Georgia" pitchFamily="18" charset="0"/>
              </a:rPr>
              <a:t>E    </a:t>
            </a:r>
            <a:endParaRPr lang="ru-RU" sz="2400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4213" y="3644900"/>
            <a:ext cx="7488237" cy="2376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388" y="2276475"/>
          <a:ext cx="7093298" cy="3960438"/>
        </p:xfrm>
        <a:graphic>
          <a:graphicData uri="http://schemas.openxmlformats.org/drawingml/2006/table">
            <a:tbl>
              <a:tblPr firstCol="1"/>
              <a:tblGrid>
                <a:gridCol w="992536"/>
                <a:gridCol w="934151"/>
                <a:gridCol w="1109305"/>
                <a:gridCol w="1284458"/>
                <a:gridCol w="1226073"/>
                <a:gridCol w="1546775"/>
              </a:tblGrid>
              <a:tr h="6600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80288" y="3789363"/>
            <a:ext cx="1584325" cy="2808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Варианты ответов:</a:t>
            </a:r>
          </a:p>
          <a:p>
            <a:pPr marL="173038" indent="-173038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/>
              <a:t>     9</a:t>
            </a:r>
          </a:p>
          <a:p>
            <a:pPr marL="173038" indent="-173038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/>
              <a:t>      8</a:t>
            </a:r>
          </a:p>
          <a:p>
            <a:pPr marL="173038" indent="-173038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/>
              <a:t>    12</a:t>
            </a:r>
          </a:p>
          <a:p>
            <a:pPr marL="173038" indent="-173038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/>
              <a:t>   15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90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Для решения задачи построим граф:</a:t>
            </a: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872410" cy="3857652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None/>
            </a:pPr>
            <a:r>
              <a:rPr lang="ru-RU" dirty="0" smtClean="0"/>
              <a:t>Возможны 2 пути:  1)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 - 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; 2)</a:t>
            </a:r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00B050"/>
                </a:solidFill>
              </a:rPr>
              <a:t>Д</a:t>
            </a:r>
            <a:r>
              <a:rPr lang="ru-RU" dirty="0" smtClean="0"/>
              <a:t> -  </a:t>
            </a:r>
            <a:r>
              <a:rPr lang="ru-RU" dirty="0" smtClean="0">
                <a:solidFill>
                  <a:srgbClr val="00B050"/>
                </a:solidFill>
              </a:rPr>
              <a:t>Е</a:t>
            </a:r>
          </a:p>
          <a:p>
            <a:pPr>
              <a:buFont typeface="Arial" pitchFamily="34" charset="0"/>
              <a:buNone/>
            </a:pPr>
            <a:r>
              <a:rPr lang="ru-RU" dirty="0" smtClean="0"/>
              <a:t>         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                                    2</a:t>
            </a:r>
            <a:r>
              <a:rPr lang="ru-RU" dirty="0" smtClean="0"/>
              <a:t>                         </a:t>
            </a:r>
          </a:p>
          <a:p>
            <a:endParaRPr lang="ru-RU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 </a:t>
            </a:r>
            <a:r>
              <a:rPr lang="ru-RU" dirty="0" smtClean="0"/>
              <a:t>              3             </a:t>
            </a:r>
            <a:r>
              <a:rPr lang="en-US" dirty="0" smtClean="0"/>
              <a:t>4                                     4</a:t>
            </a:r>
            <a:r>
              <a:rPr lang="ru-RU" dirty="0" smtClean="0"/>
              <a:t>  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ru-RU" dirty="0" smtClean="0"/>
              <a:t>   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5B74AA-BD97-486C-B8BF-F806DB3DF7D5}" type="datetime1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87450" y="4221163"/>
            <a:ext cx="79216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</a:t>
            </a:r>
          </a:p>
        </p:txBody>
      </p:sp>
      <p:sp>
        <p:nvSpPr>
          <p:cNvPr id="6" name="Овал 5"/>
          <p:cNvSpPr/>
          <p:nvPr/>
        </p:nvSpPr>
        <p:spPr>
          <a:xfrm>
            <a:off x="2843213" y="2420938"/>
            <a:ext cx="865187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</a:t>
            </a:r>
          </a:p>
        </p:txBody>
      </p:sp>
      <p:sp>
        <p:nvSpPr>
          <p:cNvPr id="7" name="Овал 6"/>
          <p:cNvSpPr/>
          <p:nvPr/>
        </p:nvSpPr>
        <p:spPr>
          <a:xfrm>
            <a:off x="5940425" y="2708275"/>
            <a:ext cx="935038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667625" y="4076700"/>
            <a:ext cx="865188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572000" y="4508500"/>
            <a:ext cx="936625" cy="649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908175" y="3141663"/>
            <a:ext cx="1033463" cy="10795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04025" y="3284538"/>
            <a:ext cx="936625" cy="8651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7" idx="2"/>
          </p:cNvCxnSpPr>
          <p:nvPr/>
        </p:nvCxnSpPr>
        <p:spPr>
          <a:xfrm flipV="1">
            <a:off x="1835150" y="3068638"/>
            <a:ext cx="4105275" cy="143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708400" y="2781300"/>
            <a:ext cx="236855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6"/>
            <a:endCxn id="8" idx="2"/>
          </p:cNvCxnSpPr>
          <p:nvPr/>
        </p:nvCxnSpPr>
        <p:spPr>
          <a:xfrm flipV="1">
            <a:off x="5508625" y="4473575"/>
            <a:ext cx="215900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227763" y="4724400"/>
            <a:ext cx="4318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1835150" y="3141663"/>
            <a:ext cx="1135063" cy="1195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708400" y="2781300"/>
            <a:ext cx="23685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8" idx="1"/>
          </p:cNvCxnSpPr>
          <p:nvPr/>
        </p:nvCxnSpPr>
        <p:spPr>
          <a:xfrm>
            <a:off x="6804025" y="3213100"/>
            <a:ext cx="990600" cy="979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1928794" y="3071810"/>
            <a:ext cx="3960812" cy="140493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8" idx="1"/>
          </p:cNvCxnSpPr>
          <p:nvPr/>
        </p:nvCxnSpPr>
        <p:spPr>
          <a:xfrm>
            <a:off x="6875463" y="3284538"/>
            <a:ext cx="919162" cy="9080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2910" y="5357826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1)3 + 2 + 4 =9</a:t>
            </a:r>
          </a:p>
          <a:p>
            <a:r>
              <a:rPr lang="ru-RU" sz="2800" dirty="0" smtClean="0"/>
              <a:t>2) 4 + 4 = 8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143240" y="592933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Ответ:  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72330" y="4857760"/>
            <a:ext cx="1571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Варианты ответов:</a:t>
            </a:r>
          </a:p>
          <a:p>
            <a:pPr marL="173038" indent="-173038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smtClean="0"/>
              <a:t>     9</a:t>
            </a:r>
          </a:p>
          <a:p>
            <a:pPr marL="173038" indent="-173038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smtClean="0"/>
              <a:t>      8</a:t>
            </a:r>
          </a:p>
          <a:p>
            <a:pPr marL="173038" indent="-173038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smtClean="0"/>
              <a:t>    12</a:t>
            </a:r>
          </a:p>
          <a:p>
            <a:pPr marL="173038" indent="-173038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smtClean="0"/>
              <a:t>   15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72493" cy="150019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З</a:t>
            </a:r>
            <a:r>
              <a:rPr lang="ru-RU" sz="3200" dirty="0" smtClean="0"/>
              <a:t>адача из демоверсии ГИА по информатике и ИКТ 2013 года: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410714"/>
            <a:ext cx="8001056" cy="5164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06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/>
          <a:srcRect l="50126" t="66192" r="28721" b="4939"/>
          <a:stretch>
            <a:fillRect/>
          </a:stretch>
        </p:blipFill>
        <p:spPr bwMode="auto">
          <a:xfrm>
            <a:off x="0" y="4429132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5470D1-8825-46E0-9E9F-66A8F63CFA77}" type="slidenum">
              <a:rPr lang="ru-RU" b="1" smtClean="0">
                <a:latin typeface="Arial" charset="0"/>
              </a:rPr>
              <a:pPr/>
              <a:t>2</a:t>
            </a:fld>
            <a:endParaRPr lang="ru-RU" b="1" smtClean="0">
              <a:latin typeface="Arial" charset="0"/>
            </a:endParaRP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000" b="1" dirty="0" smtClean="0"/>
              <a:t>Графические информационные модели</a:t>
            </a:r>
            <a:endParaRPr lang="ru-RU" sz="3000" b="1" dirty="0"/>
          </a:p>
        </p:txBody>
      </p:sp>
      <p:pic>
        <p:nvPicPr>
          <p:cNvPr id="4102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214563"/>
            <a:ext cx="2438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857496"/>
            <a:ext cx="17526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857232"/>
            <a:ext cx="2230437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4572008"/>
            <a:ext cx="152241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13" y="785813"/>
            <a:ext cx="13446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6215063" y="844550"/>
            <a:ext cx="3571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00430" y="3000372"/>
            <a:ext cx="3571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72250" y="3429000"/>
            <a:ext cx="357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6" name="Picture 8" descr="схема метр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1000108"/>
            <a:ext cx="1223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/>
          <a:srcRect l="22627" t="10379" r="25900" b="36695"/>
          <a:stretch>
            <a:fillRect/>
          </a:stretch>
        </p:blipFill>
        <p:spPr bwMode="auto">
          <a:xfrm>
            <a:off x="6786578" y="3714752"/>
            <a:ext cx="2071702" cy="156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http://www.savok.org/uploads/posts/2009-10/1257012345_22750656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2643182"/>
            <a:ext cx="2225813" cy="150019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2428860" y="335756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 flipH="1" flipV="1">
            <a:off x="3643306" y="1928802"/>
            <a:ext cx="3071834" cy="278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 flipV="1">
            <a:off x="4357686" y="2786058"/>
            <a:ext cx="3357586" cy="50006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143108" y="1857364"/>
            <a:ext cx="3286148" cy="29289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 flipV="1">
            <a:off x="2071670" y="2214554"/>
            <a:ext cx="2000264" cy="8572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1428728" y="3786190"/>
            <a:ext cx="5429288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714876" y="5786454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pic>
        <p:nvPicPr>
          <p:cNvPr id="15362" name="Picture 2" descr="http://player.myshared.ru/865887/data/images/img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14546" y="5000636"/>
            <a:ext cx="2500330" cy="13180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DDFA75-20CF-4843-8883-F591657568FF}" type="datetime1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1308090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Georgia" pitchFamily="18" charset="0"/>
              </a:rPr>
              <a:t>Между населенными пунктами </a:t>
            </a:r>
            <a:r>
              <a:rPr lang="en-US" sz="2400" dirty="0" smtClean="0">
                <a:latin typeface="Georgia" pitchFamily="18" charset="0"/>
              </a:rPr>
              <a:t>A</a:t>
            </a:r>
            <a:r>
              <a:rPr lang="ru-RU" sz="2400" dirty="0" smtClean="0">
                <a:latin typeface="Georgia" pitchFamily="18" charset="0"/>
              </a:rPr>
              <a:t>,</a:t>
            </a:r>
            <a:r>
              <a:rPr lang="en-US" sz="2400" dirty="0" smtClean="0">
                <a:latin typeface="Georgia" pitchFamily="18" charset="0"/>
              </a:rPr>
              <a:t>B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en-US" sz="2400" dirty="0" smtClean="0">
                <a:latin typeface="Georgia" pitchFamily="18" charset="0"/>
              </a:rPr>
              <a:t>C</a:t>
            </a:r>
            <a:r>
              <a:rPr lang="ru-RU" sz="2400" dirty="0" smtClean="0">
                <a:latin typeface="Georgia" pitchFamily="18" charset="0"/>
              </a:rPr>
              <a:t>,</a:t>
            </a:r>
            <a:r>
              <a:rPr lang="en-US" sz="2400" dirty="0" smtClean="0">
                <a:latin typeface="Georgia" pitchFamily="18" charset="0"/>
              </a:rPr>
              <a:t>D</a:t>
            </a:r>
            <a:r>
              <a:rPr lang="ru-RU" sz="2400" dirty="0" smtClean="0">
                <a:latin typeface="Georgia" pitchFamily="18" charset="0"/>
              </a:rPr>
              <a:t>, Е построены дороги, протяженность которых указана в таблице. Определите длину кратчайшего пути между пунктами </a:t>
            </a:r>
            <a:r>
              <a:rPr lang="en-US" sz="2400" dirty="0" smtClean="0">
                <a:latin typeface="Georgia" pitchFamily="18" charset="0"/>
              </a:rPr>
              <a:t>A</a:t>
            </a:r>
            <a:r>
              <a:rPr lang="ru-RU" sz="2400" dirty="0" smtClean="0">
                <a:latin typeface="Georgia" pitchFamily="18" charset="0"/>
              </a:rPr>
              <a:t> и </a:t>
            </a:r>
            <a:r>
              <a:rPr lang="en-US" sz="2400" dirty="0" smtClean="0">
                <a:latin typeface="Georgia" pitchFamily="18" charset="0"/>
              </a:rPr>
              <a:t>E    </a:t>
            </a:r>
            <a:endParaRPr lang="ru-RU" sz="2400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4213" y="3644900"/>
            <a:ext cx="7488237" cy="2376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388" y="2276475"/>
          <a:ext cx="7093298" cy="3960438"/>
        </p:xfrm>
        <a:graphic>
          <a:graphicData uri="http://schemas.openxmlformats.org/drawingml/2006/table">
            <a:tbl>
              <a:tblPr firstCol="1"/>
              <a:tblGrid>
                <a:gridCol w="992536"/>
                <a:gridCol w="934151"/>
                <a:gridCol w="1109305"/>
                <a:gridCol w="1284458"/>
                <a:gridCol w="1226073"/>
                <a:gridCol w="1546775"/>
              </a:tblGrid>
              <a:tr h="6600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80288" y="3789363"/>
            <a:ext cx="1584325" cy="2808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Варианты ответов:</a:t>
            </a:r>
          </a:p>
          <a:p>
            <a:pPr marL="173038" indent="-173038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/>
              <a:t>     9</a:t>
            </a:r>
          </a:p>
          <a:p>
            <a:pPr marL="173038" indent="-173038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/>
              <a:t>      8</a:t>
            </a:r>
          </a:p>
          <a:p>
            <a:pPr marL="173038" indent="-173038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/>
              <a:t>    12</a:t>
            </a:r>
          </a:p>
          <a:p>
            <a:pPr marL="173038" indent="-173038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/>
              <a:t>   15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Наш район состоит из пяти поселков:  </a:t>
            </a:r>
            <a:r>
              <a:rPr lang="ru-RU" sz="2400" b="1" dirty="0" err="1" smtClean="0">
                <a:solidFill>
                  <a:srgbClr val="0070C0"/>
                </a:solidFill>
              </a:rPr>
              <a:t>Дедкино</a:t>
            </a:r>
            <a:r>
              <a:rPr lang="ru-RU" sz="2400" b="1" dirty="0" smtClean="0">
                <a:solidFill>
                  <a:srgbClr val="0070C0"/>
                </a:solidFill>
              </a:rPr>
              <a:t>, Бабкино, </a:t>
            </a:r>
            <a:r>
              <a:rPr lang="ru-RU" sz="2400" b="1" dirty="0" err="1" smtClean="0">
                <a:solidFill>
                  <a:srgbClr val="0070C0"/>
                </a:solidFill>
              </a:rPr>
              <a:t>Репкино</a:t>
            </a:r>
            <a:r>
              <a:rPr lang="ru-RU" sz="2400" b="1" dirty="0" smtClean="0">
                <a:solidFill>
                  <a:srgbClr val="0070C0"/>
                </a:solidFill>
              </a:rPr>
              <a:t>,  </a:t>
            </a:r>
            <a:r>
              <a:rPr lang="ru-RU" sz="2400" b="1" dirty="0" err="1" smtClean="0">
                <a:solidFill>
                  <a:srgbClr val="0070C0"/>
                </a:solidFill>
              </a:rPr>
              <a:t>Кошкино</a:t>
            </a:r>
            <a:r>
              <a:rPr lang="ru-RU" sz="2400" b="1" dirty="0" smtClean="0">
                <a:solidFill>
                  <a:srgbClr val="0070C0"/>
                </a:solidFill>
              </a:rPr>
              <a:t> и </a:t>
            </a:r>
            <a:r>
              <a:rPr lang="ru-RU" sz="2400" b="1" dirty="0" err="1" smtClean="0">
                <a:solidFill>
                  <a:srgbClr val="0070C0"/>
                </a:solidFill>
              </a:rPr>
              <a:t>Мышкино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r>
              <a:rPr lang="ru-RU" sz="2400" b="1" dirty="0" smtClean="0"/>
              <a:t> </a:t>
            </a:r>
            <a:r>
              <a:rPr lang="ru-RU" sz="2400" dirty="0" smtClean="0"/>
              <a:t>Автомобильные дороги проложены между:  </a:t>
            </a:r>
            <a:r>
              <a:rPr lang="ru-RU" sz="2400" b="1" dirty="0" err="1" smtClean="0">
                <a:solidFill>
                  <a:srgbClr val="0070C0"/>
                </a:solidFill>
              </a:rPr>
              <a:t>Дедкино</a:t>
            </a:r>
            <a:r>
              <a:rPr lang="ru-RU" sz="2400" b="1" dirty="0" smtClean="0">
                <a:solidFill>
                  <a:srgbClr val="0070C0"/>
                </a:solidFill>
              </a:rPr>
              <a:t> и Бабкино,  </a:t>
            </a:r>
            <a:r>
              <a:rPr lang="ru-RU" sz="2400" b="1" dirty="0" err="1" smtClean="0">
                <a:solidFill>
                  <a:srgbClr val="0070C0"/>
                </a:solidFill>
              </a:rPr>
              <a:t>Дедкино</a:t>
            </a:r>
            <a:r>
              <a:rPr lang="ru-RU" sz="2400" b="1" dirty="0" smtClean="0">
                <a:solidFill>
                  <a:srgbClr val="0070C0"/>
                </a:solidFill>
              </a:rPr>
              <a:t> и </a:t>
            </a:r>
            <a:r>
              <a:rPr lang="ru-RU" sz="2400" b="1" dirty="0" err="1" smtClean="0">
                <a:solidFill>
                  <a:srgbClr val="0070C0"/>
                </a:solidFill>
              </a:rPr>
              <a:t>Кошкино</a:t>
            </a:r>
            <a:r>
              <a:rPr lang="ru-RU" sz="2400" b="1" dirty="0" smtClean="0">
                <a:solidFill>
                  <a:srgbClr val="0070C0"/>
                </a:solidFill>
              </a:rPr>
              <a:t>, Бабкино и </a:t>
            </a:r>
            <a:r>
              <a:rPr lang="ru-RU" sz="2400" b="1" dirty="0" err="1" smtClean="0">
                <a:solidFill>
                  <a:srgbClr val="0070C0"/>
                </a:solidFill>
              </a:rPr>
              <a:t>Мышкино</a:t>
            </a:r>
            <a:r>
              <a:rPr lang="ru-RU" sz="2400" b="1" dirty="0" smtClean="0">
                <a:solidFill>
                  <a:srgbClr val="0070C0"/>
                </a:solidFill>
              </a:rPr>
              <a:t>, Бабкино и </a:t>
            </a:r>
            <a:r>
              <a:rPr lang="ru-RU" sz="2400" b="1" dirty="0" err="1" smtClean="0">
                <a:solidFill>
                  <a:srgbClr val="0070C0"/>
                </a:solidFill>
              </a:rPr>
              <a:t>Кошкино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Кошкино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Репкино</a:t>
            </a:r>
            <a:r>
              <a:rPr lang="ru-RU" sz="2400" b="1" dirty="0" smtClean="0">
                <a:solidFill>
                  <a:srgbClr val="0070C0"/>
                </a:solidFill>
              </a:rPr>
              <a:t>”</a:t>
            </a:r>
            <a:r>
              <a:rPr lang="ru-RU" sz="2400" dirty="0" smtClean="0"/>
              <a:t>. Через какие поселки надо проехать, чтобы добраться из  </a:t>
            </a:r>
            <a:r>
              <a:rPr lang="ru-RU" sz="2400" dirty="0" err="1" smtClean="0">
                <a:solidFill>
                  <a:srgbClr val="FF0000"/>
                </a:solidFill>
              </a:rPr>
              <a:t>Репкино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Мышкино</a:t>
            </a:r>
            <a:r>
              <a:rPr lang="ru-RU" sz="2400" dirty="0" smtClean="0"/>
              <a:t>?  Существует ли прямая дорога между населёнными пунктами </a:t>
            </a:r>
            <a:r>
              <a:rPr lang="ru-RU" sz="2400" dirty="0" smtClean="0">
                <a:solidFill>
                  <a:srgbClr val="FF0000"/>
                </a:solidFill>
              </a:rPr>
              <a:t>Бабкино и </a:t>
            </a:r>
            <a:r>
              <a:rPr lang="ru-RU" sz="2400" dirty="0" err="1" smtClean="0">
                <a:solidFill>
                  <a:srgbClr val="FF0000"/>
                </a:solidFill>
              </a:rPr>
              <a:t>Мышкино</a:t>
            </a:r>
            <a:r>
              <a:rPr lang="ru-RU" sz="2400" dirty="0" smtClean="0">
                <a:solidFill>
                  <a:srgbClr val="FF0000"/>
                </a:solidFill>
              </a:rPr>
              <a:t>?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000504"/>
            <a:ext cx="414002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86644" y="557214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ГРАФ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1429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Вербальная информационная модель</a:t>
            </a:r>
            <a:endParaRPr lang="ru-RU" sz="3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4500570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Графическая информационная модель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dirty="0" smtClean="0"/>
              <a:t>Состав графа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2800" b="1" i="1" dirty="0" smtClean="0">
                <a:solidFill>
                  <a:srgbClr val="990000"/>
                </a:solidFill>
                <a:latin typeface="Arial" charset="0"/>
              </a:rPr>
              <a:t>Вершина - </a:t>
            </a:r>
            <a:endParaRPr lang="ru-RU" sz="2800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2800" b="1" i="1" dirty="0" smtClean="0">
                <a:solidFill>
                  <a:srgbClr val="990000"/>
                </a:solidFill>
                <a:latin typeface="Arial" charset="0"/>
              </a:rPr>
              <a:t>Дуга -  </a:t>
            </a:r>
            <a:r>
              <a:rPr lang="ru-RU" sz="2800" dirty="0" smtClean="0">
                <a:latin typeface="Arial" charset="0"/>
              </a:rPr>
              <a:t>направленная линия (со стрелкой)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2800" b="1" i="1" dirty="0" smtClean="0">
                <a:solidFill>
                  <a:srgbClr val="990000"/>
                </a:solidFill>
                <a:latin typeface="Arial" charset="0"/>
              </a:rPr>
              <a:t>Ребром - </a:t>
            </a:r>
            <a:r>
              <a:rPr lang="ru-RU" sz="2800" dirty="0" smtClean="0">
                <a:latin typeface="Arial" charset="0"/>
              </a:rPr>
              <a:t>линия ненаправленная (без стрелки)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2800" b="1" i="1" dirty="0" smtClean="0">
                <a:solidFill>
                  <a:srgbClr val="990000"/>
                </a:solidFill>
                <a:latin typeface="Arial" charset="0"/>
              </a:rPr>
              <a:t>Петля - </a:t>
            </a:r>
            <a:r>
              <a:rPr lang="ru-RU" sz="2800" dirty="0" smtClean="0">
                <a:latin typeface="Arial" charset="0"/>
              </a:rPr>
              <a:t>линия, выходящая из некоторой вершины и входящая в неё же.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" charset="0"/>
                <a:sym typeface="Webdings"/>
              </a:rPr>
              <a:t>         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Укажите элементы графа на рисунке: </a:t>
            </a:r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1357313" y="4071938"/>
            <a:ext cx="6629400" cy="2233612"/>
            <a:chOff x="1371600" y="4357694"/>
            <a:chExt cx="6629400" cy="2233607"/>
          </a:xfrm>
        </p:grpSpPr>
        <p:sp>
          <p:nvSpPr>
            <p:cNvPr id="9236" name="AutoShape 21"/>
            <p:cNvSpPr>
              <a:spLocks noChangeArrowheads="1"/>
            </p:cNvSpPr>
            <p:nvPr/>
          </p:nvSpPr>
          <p:spPr bwMode="auto">
            <a:xfrm>
              <a:off x="6324600" y="5884863"/>
              <a:ext cx="1676400" cy="533400"/>
            </a:xfrm>
            <a:prstGeom prst="flowChartTerminator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237" name="Line 14"/>
            <p:cNvSpPr>
              <a:spLocks noChangeShapeType="1"/>
            </p:cNvSpPr>
            <p:nvPr/>
          </p:nvSpPr>
          <p:spPr bwMode="auto">
            <a:xfrm>
              <a:off x="4419600" y="4992688"/>
              <a:ext cx="1727200" cy="9969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Line 13"/>
            <p:cNvSpPr>
              <a:spLocks noChangeShapeType="1"/>
            </p:cNvSpPr>
            <p:nvPr/>
          </p:nvSpPr>
          <p:spPr bwMode="auto">
            <a:xfrm>
              <a:off x="2043113" y="6143625"/>
              <a:ext cx="396081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Line 12"/>
            <p:cNvSpPr>
              <a:spLocks noChangeShapeType="1"/>
            </p:cNvSpPr>
            <p:nvPr/>
          </p:nvSpPr>
          <p:spPr bwMode="auto">
            <a:xfrm flipV="1">
              <a:off x="2187575" y="4954588"/>
              <a:ext cx="1439863" cy="83026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1371600" y="5483228"/>
              <a:ext cx="935037" cy="93503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571875" y="4357694"/>
              <a:ext cx="935037" cy="93503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930900" y="5656266"/>
              <a:ext cx="935037" cy="93503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Группа 31"/>
          <p:cNvGrpSpPr>
            <a:grpSpLocks/>
          </p:cNvGrpSpPr>
          <p:nvPr/>
        </p:nvGrpSpPr>
        <p:grpSpPr bwMode="auto">
          <a:xfrm>
            <a:off x="1928813" y="3929063"/>
            <a:ext cx="6096000" cy="1900237"/>
            <a:chOff x="1928794" y="3929066"/>
            <a:chExt cx="6096000" cy="1900308"/>
          </a:xfrm>
        </p:grpSpPr>
        <p:grpSp>
          <p:nvGrpSpPr>
            <p:cNvPr id="5" name="Группа 14"/>
            <p:cNvGrpSpPr>
              <a:grpSpLocks/>
            </p:cNvGrpSpPr>
            <p:nvPr/>
          </p:nvGrpSpPr>
          <p:grpSpPr bwMode="auto">
            <a:xfrm>
              <a:off x="1928794" y="3929066"/>
              <a:ext cx="6096000" cy="1600200"/>
              <a:chOff x="1905000" y="4191000"/>
              <a:chExt cx="6096000" cy="1600200"/>
            </a:xfrm>
          </p:grpSpPr>
          <p:sp>
            <p:nvSpPr>
              <p:cNvPr id="9230" name="Line 24"/>
              <p:cNvSpPr>
                <a:spLocks noChangeShapeType="1"/>
              </p:cNvSpPr>
              <p:nvPr/>
            </p:nvSpPr>
            <p:spPr bwMode="auto">
              <a:xfrm>
                <a:off x="7239000" y="51816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1" name="Text Box 25"/>
              <p:cNvSpPr txBox="1">
                <a:spLocks noChangeArrowheads="1"/>
              </p:cNvSpPr>
              <p:nvPr/>
            </p:nvSpPr>
            <p:spPr bwMode="auto">
              <a:xfrm>
                <a:off x="6477000" y="4876800"/>
                <a:ext cx="1524000" cy="40011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u="sng">
                    <a:latin typeface="Calibri" pitchFamily="34" charset="0"/>
                  </a:rPr>
                  <a:t>петля</a:t>
                </a:r>
              </a:p>
            </p:txBody>
          </p:sp>
          <p:sp>
            <p:nvSpPr>
              <p:cNvPr id="9232" name="Line 26"/>
              <p:cNvSpPr>
                <a:spLocks noChangeShapeType="1"/>
              </p:cNvSpPr>
              <p:nvPr/>
            </p:nvSpPr>
            <p:spPr bwMode="auto">
              <a:xfrm>
                <a:off x="2667000" y="47244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3" name="Line 27"/>
              <p:cNvSpPr>
                <a:spLocks noChangeShapeType="1"/>
              </p:cNvSpPr>
              <p:nvPr/>
            </p:nvSpPr>
            <p:spPr bwMode="auto">
              <a:xfrm>
                <a:off x="5181600" y="46482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4" name="Text Box 28"/>
              <p:cNvSpPr txBox="1">
                <a:spLocks noChangeArrowheads="1"/>
              </p:cNvSpPr>
              <p:nvPr/>
            </p:nvSpPr>
            <p:spPr bwMode="auto">
              <a:xfrm>
                <a:off x="4572000" y="4191000"/>
                <a:ext cx="1524000" cy="40011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u="sng">
                    <a:latin typeface="Calibri" pitchFamily="34" charset="0"/>
                  </a:rPr>
                  <a:t>ребро</a:t>
                </a:r>
              </a:p>
            </p:txBody>
          </p:sp>
          <p:sp>
            <p:nvSpPr>
              <p:cNvPr id="9235" name="Text Box 29"/>
              <p:cNvSpPr txBox="1">
                <a:spLocks noChangeArrowheads="1"/>
              </p:cNvSpPr>
              <p:nvPr/>
            </p:nvSpPr>
            <p:spPr bwMode="auto">
              <a:xfrm>
                <a:off x="1905000" y="4267200"/>
                <a:ext cx="1371600" cy="40011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u="sng" dirty="0">
                    <a:latin typeface="Calibri" pitchFamily="34" charset="0"/>
                  </a:rPr>
                  <a:t>дуга</a:t>
                </a:r>
              </a:p>
            </p:txBody>
          </p:sp>
        </p:grpSp>
        <p:sp>
          <p:nvSpPr>
            <p:cNvPr id="9228" name="Text Box 29"/>
            <p:cNvSpPr txBox="1">
              <a:spLocks noChangeArrowheads="1"/>
            </p:cNvSpPr>
            <p:nvPr/>
          </p:nvSpPr>
          <p:spPr bwMode="auto">
            <a:xfrm>
              <a:off x="3571868" y="5429264"/>
              <a:ext cx="1371600" cy="4001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u="sng" dirty="0">
                  <a:latin typeface="Calibri" pitchFamily="34" charset="0"/>
                </a:rPr>
                <a:t>вершина</a:t>
              </a:r>
            </a:p>
          </p:txBody>
        </p:sp>
        <p:sp>
          <p:nvSpPr>
            <p:cNvPr id="9229" name="Line 24"/>
            <p:cNvSpPr>
              <a:spLocks noChangeShapeType="1"/>
            </p:cNvSpPr>
            <p:nvPr/>
          </p:nvSpPr>
          <p:spPr bwMode="auto">
            <a:xfrm flipV="1">
              <a:off x="4071934" y="5000636"/>
              <a:ext cx="0" cy="500066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643688" y="6286500"/>
            <a:ext cx="2286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Проверь себя!</a:t>
            </a:r>
          </a:p>
        </p:txBody>
      </p:sp>
      <p:sp>
        <p:nvSpPr>
          <p:cNvPr id="35" name="Овал 34"/>
          <p:cNvSpPr/>
          <p:nvPr/>
        </p:nvSpPr>
        <p:spPr>
          <a:xfrm>
            <a:off x="2714625" y="1071563"/>
            <a:ext cx="428625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3429000" y="1071563"/>
            <a:ext cx="428625" cy="28575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143375" y="1071563"/>
            <a:ext cx="500063" cy="2857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Дата 2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F2DA66-CEB3-4578-8EDC-A33B37D8DFCB}" type="datetime1">
              <a:rPr lang="ru-RU"/>
              <a:pPr>
                <a:defRPr/>
              </a:pPr>
              <a:t>16.01.2016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09638"/>
          </a:xfrm>
        </p:spPr>
        <p:txBody>
          <a:bodyPr/>
          <a:lstStyle/>
          <a:p>
            <a:r>
              <a:rPr lang="ru-RU" smtClean="0"/>
              <a:t>Неориентированный граф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072438" cy="521493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Arial" charset="0"/>
              </a:rPr>
              <a:t>граф, вершины которого соединены ребрами. С помощью таких графов могут быть представлены схемы двухсторонних (симметричных) отношений.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" charset="0"/>
                <a:sym typeface="Webdings"/>
              </a:rPr>
              <a:t>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ebdings"/>
              </a:rPr>
              <a:t>По графу определите кто с кем переписывается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1500" y="3714750"/>
            <a:ext cx="7732713" cy="2509838"/>
            <a:chOff x="349" y="1026"/>
            <a:chExt cx="4726" cy="1921"/>
          </a:xfrm>
        </p:grpSpPr>
        <p:sp>
          <p:nvSpPr>
            <p:cNvPr id="10246" name="Line 8"/>
            <p:cNvSpPr>
              <a:spLocks noChangeShapeType="1"/>
            </p:cNvSpPr>
            <p:nvPr/>
          </p:nvSpPr>
          <p:spPr bwMode="auto">
            <a:xfrm flipV="1">
              <a:off x="1202" y="1344"/>
              <a:ext cx="907" cy="27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Line 9"/>
            <p:cNvSpPr>
              <a:spLocks noChangeShapeType="1"/>
            </p:cNvSpPr>
            <p:nvPr/>
          </p:nvSpPr>
          <p:spPr bwMode="auto">
            <a:xfrm>
              <a:off x="2925" y="1245"/>
              <a:ext cx="1270" cy="13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Line 10"/>
            <p:cNvSpPr>
              <a:spLocks noChangeShapeType="1"/>
            </p:cNvSpPr>
            <p:nvPr/>
          </p:nvSpPr>
          <p:spPr bwMode="auto">
            <a:xfrm>
              <a:off x="4176" y="1584"/>
              <a:ext cx="229" cy="75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Line 11"/>
            <p:cNvSpPr>
              <a:spLocks noChangeShapeType="1"/>
            </p:cNvSpPr>
            <p:nvPr/>
          </p:nvSpPr>
          <p:spPr bwMode="auto">
            <a:xfrm flipH="1">
              <a:off x="2381" y="2659"/>
              <a:ext cx="1542" cy="13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Line 12"/>
            <p:cNvSpPr>
              <a:spLocks noChangeShapeType="1"/>
            </p:cNvSpPr>
            <p:nvPr/>
          </p:nvSpPr>
          <p:spPr bwMode="auto">
            <a:xfrm flipV="1">
              <a:off x="1927" y="1389"/>
              <a:ext cx="2314" cy="12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Line 13"/>
            <p:cNvSpPr>
              <a:spLocks noChangeShapeType="1"/>
            </p:cNvSpPr>
            <p:nvPr/>
          </p:nvSpPr>
          <p:spPr bwMode="auto">
            <a:xfrm flipV="1">
              <a:off x="1292" y="1389"/>
              <a:ext cx="2903" cy="40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349" y="1536"/>
              <a:ext cx="1043" cy="49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1383" y="2448"/>
              <a:ext cx="1043" cy="49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1927" y="1026"/>
              <a:ext cx="1043" cy="49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3792" y="2333"/>
              <a:ext cx="1043" cy="49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4032" y="1182"/>
              <a:ext cx="1043" cy="4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257" name="Text Box 19"/>
            <p:cNvSpPr txBox="1">
              <a:spLocks noChangeArrowheads="1"/>
            </p:cNvSpPr>
            <p:nvPr/>
          </p:nvSpPr>
          <p:spPr bwMode="auto">
            <a:xfrm>
              <a:off x="433" y="1616"/>
              <a:ext cx="81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chemeClr val="hlink"/>
                  </a:solidFill>
                  <a:latin typeface="Calibri" pitchFamily="34" charset="0"/>
                </a:rPr>
                <a:t>Маша</a:t>
              </a:r>
            </a:p>
          </p:txBody>
        </p:sp>
        <p:sp>
          <p:nvSpPr>
            <p:cNvPr id="10258" name="Text Box 20"/>
            <p:cNvSpPr txBox="1">
              <a:spLocks noChangeArrowheads="1"/>
            </p:cNvSpPr>
            <p:nvPr/>
          </p:nvSpPr>
          <p:spPr bwMode="auto">
            <a:xfrm>
              <a:off x="2157" y="1117"/>
              <a:ext cx="771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chemeClr val="hlink"/>
                  </a:solidFill>
                  <a:latin typeface="Calibri" pitchFamily="34" charset="0"/>
                </a:rPr>
                <a:t>Юра</a:t>
              </a:r>
            </a:p>
          </p:txBody>
        </p:sp>
        <p:sp>
          <p:nvSpPr>
            <p:cNvPr id="10259" name="Text Box 21"/>
            <p:cNvSpPr txBox="1">
              <a:spLocks noChangeArrowheads="1"/>
            </p:cNvSpPr>
            <p:nvPr/>
          </p:nvSpPr>
          <p:spPr bwMode="auto">
            <a:xfrm>
              <a:off x="4272" y="1248"/>
              <a:ext cx="589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chemeClr val="hlink"/>
                  </a:solidFill>
                  <a:latin typeface="Calibri" pitchFamily="34" charset="0"/>
                </a:rPr>
                <a:t>Аня</a:t>
              </a:r>
            </a:p>
          </p:txBody>
        </p:sp>
        <p:sp>
          <p:nvSpPr>
            <p:cNvPr id="10260" name="Text Box 22"/>
            <p:cNvSpPr txBox="1">
              <a:spLocks noChangeArrowheads="1"/>
            </p:cNvSpPr>
            <p:nvPr/>
          </p:nvSpPr>
          <p:spPr bwMode="auto">
            <a:xfrm>
              <a:off x="3984" y="2400"/>
              <a:ext cx="681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chemeClr val="hlink"/>
                  </a:solidFill>
                  <a:latin typeface="Calibri" pitchFamily="34" charset="0"/>
                </a:rPr>
                <a:t>Витя</a:t>
              </a:r>
            </a:p>
          </p:txBody>
        </p:sp>
        <p:sp>
          <p:nvSpPr>
            <p:cNvPr id="10261" name="Text Box 23"/>
            <p:cNvSpPr txBox="1">
              <a:spLocks noChangeArrowheads="1"/>
            </p:cNvSpPr>
            <p:nvPr/>
          </p:nvSpPr>
          <p:spPr bwMode="auto">
            <a:xfrm>
              <a:off x="1584" y="2544"/>
              <a:ext cx="816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chemeClr val="hlink"/>
                  </a:solidFill>
                  <a:latin typeface="Calibri" pitchFamily="34" charset="0"/>
                </a:rPr>
                <a:t>Коля</a:t>
              </a:r>
            </a:p>
          </p:txBody>
        </p:sp>
      </p:grpSp>
      <p:sp>
        <p:nvSpPr>
          <p:cNvPr id="23" name="Дата 2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4A98A9-0E37-4E10-8C95-86A713B00959}" type="datetime1">
              <a:rPr lang="ru-RU"/>
              <a:pPr>
                <a:defRPr/>
              </a:pPr>
              <a:t>16.01.2016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ru-RU" smtClean="0"/>
              <a:t>Ориентированный граф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2857500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Arial" charset="0"/>
              </a:rPr>
              <a:t>граф, вершины которого соединены дугами. С помощью таких графов могут быть представлены схемы односторонних отношений.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" charset="0"/>
                <a:sym typeface="Webdings"/>
              </a:rPr>
              <a:t>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ebdings"/>
              </a:rPr>
              <a:t>В чем отличие данного графа от предыдущего</a:t>
            </a:r>
            <a:endParaRPr lang="ru-RU" sz="24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785813" y="3571875"/>
            <a:ext cx="7286625" cy="2857500"/>
            <a:chOff x="554038" y="2452688"/>
            <a:chExt cx="7726362" cy="3003550"/>
          </a:xfrm>
        </p:grpSpPr>
        <p:sp>
          <p:nvSpPr>
            <p:cNvPr id="11270" name="Line 8"/>
            <p:cNvSpPr>
              <a:spLocks noChangeShapeType="1"/>
            </p:cNvSpPr>
            <p:nvPr/>
          </p:nvSpPr>
          <p:spPr bwMode="auto">
            <a:xfrm flipV="1">
              <a:off x="1966913" y="3048000"/>
              <a:ext cx="1309687" cy="36036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Line 9"/>
            <p:cNvSpPr>
              <a:spLocks noChangeShapeType="1"/>
            </p:cNvSpPr>
            <p:nvPr/>
          </p:nvSpPr>
          <p:spPr bwMode="auto">
            <a:xfrm>
              <a:off x="4897438" y="2743200"/>
              <a:ext cx="1808162" cy="1524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Line 10"/>
            <p:cNvSpPr>
              <a:spLocks noChangeShapeType="1"/>
            </p:cNvSpPr>
            <p:nvPr/>
          </p:nvSpPr>
          <p:spPr bwMode="auto">
            <a:xfrm>
              <a:off x="6892925" y="3355975"/>
              <a:ext cx="379413" cy="122555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Line 11"/>
            <p:cNvSpPr>
              <a:spLocks noChangeShapeType="1"/>
            </p:cNvSpPr>
            <p:nvPr/>
          </p:nvSpPr>
          <p:spPr bwMode="auto">
            <a:xfrm flipH="1">
              <a:off x="3924300" y="5105400"/>
              <a:ext cx="2400300" cy="1238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Line 12"/>
            <p:cNvSpPr>
              <a:spLocks noChangeShapeType="1"/>
            </p:cNvSpPr>
            <p:nvPr/>
          </p:nvSpPr>
          <p:spPr bwMode="auto">
            <a:xfrm flipV="1">
              <a:off x="3714750" y="3011488"/>
              <a:ext cx="3343275" cy="176053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Line 13"/>
            <p:cNvSpPr>
              <a:spLocks noChangeShapeType="1"/>
            </p:cNvSpPr>
            <p:nvPr/>
          </p:nvSpPr>
          <p:spPr bwMode="auto">
            <a:xfrm flipV="1">
              <a:off x="2286000" y="3040063"/>
              <a:ext cx="4638675" cy="61753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54038" y="3278665"/>
              <a:ext cx="1727069" cy="80762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Маша</a:t>
              </a: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2267641" y="4648617"/>
              <a:ext cx="1727069" cy="80762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Коля</a:t>
              </a: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3166525" y="2452688"/>
              <a:ext cx="1728752" cy="80762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Юра</a:t>
              </a: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6257069" y="4568522"/>
              <a:ext cx="1728752" cy="80762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Витя</a:t>
              </a: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6553331" y="2697978"/>
              <a:ext cx="1727069" cy="80762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Аня</a:t>
              </a:r>
            </a:p>
          </p:txBody>
        </p:sp>
      </p:grpSp>
      <p:sp>
        <p:nvSpPr>
          <p:cNvPr id="18" name="Дата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B6750A-B73B-4556-8181-6E0802C4250C}" type="datetime1">
              <a:rPr lang="ru-RU"/>
              <a:pPr>
                <a:defRPr/>
              </a:pPr>
              <a:t>16.01.2016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ru-RU" dirty="0" smtClean="0"/>
              <a:t>Цепь, цикл, сеть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8443913" cy="50720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2800" b="1" i="1" dirty="0" smtClean="0">
                <a:solidFill>
                  <a:srgbClr val="990000"/>
                </a:solidFill>
                <a:latin typeface="Arial" charset="0"/>
              </a:rPr>
              <a:t>Цепь</a:t>
            </a:r>
            <a:r>
              <a:rPr lang="ru-RU" sz="280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2800" dirty="0" smtClean="0">
                <a:latin typeface="Arial" charset="0"/>
              </a:rPr>
              <a:t>– путь по вершинам и ребрам (дугам), включающий любое ребро (дугу) графа не более одного раза.</a:t>
            </a:r>
            <a:r>
              <a:rPr lang="ru-RU" sz="2800" dirty="0" smtClean="0">
                <a:solidFill>
                  <a:srgbClr val="FFC000"/>
                </a:solidFill>
                <a:latin typeface="Arial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2800" b="1" i="1" dirty="0" smtClean="0">
                <a:solidFill>
                  <a:srgbClr val="990000"/>
                </a:solidFill>
                <a:latin typeface="Arial" charset="0"/>
              </a:rPr>
              <a:t>Цикл</a:t>
            </a:r>
            <a:r>
              <a:rPr lang="ru-RU" sz="280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2800" dirty="0" smtClean="0">
                <a:latin typeface="Arial" charset="0"/>
              </a:rPr>
              <a:t>– цепь, начальная и конечная вершины которой совпадают</a:t>
            </a:r>
            <a:endParaRPr lang="ru-RU" sz="2800" dirty="0" smtClean="0">
              <a:solidFill>
                <a:srgbClr val="FFC000"/>
              </a:solidFill>
              <a:latin typeface="Arial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2800" b="1" i="1" dirty="0" smtClean="0">
                <a:solidFill>
                  <a:srgbClr val="990000"/>
                </a:solidFill>
                <a:latin typeface="Arial" charset="0"/>
              </a:rPr>
              <a:t>Сеть - </a:t>
            </a:r>
            <a:r>
              <a:rPr lang="ru-RU" sz="2800" dirty="0" smtClean="0">
                <a:latin typeface="Arial" charset="0"/>
              </a:rPr>
              <a:t>граф с циклом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" charset="0"/>
                <a:sym typeface="Webdings"/>
              </a:rPr>
              <a:t>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ebdings"/>
              </a:rPr>
              <a:t>Укажите на графе цепь и цикл:</a:t>
            </a:r>
            <a:endParaRPr lang="ru-RU" sz="24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indent="0">
              <a:buNone/>
              <a:defRPr/>
            </a:pPr>
            <a:r>
              <a:rPr lang="ru-RU" sz="2800" dirty="0" smtClean="0">
                <a:solidFill>
                  <a:srgbClr val="FFC000"/>
                </a:solidFill>
                <a:latin typeface="Arial" charset="0"/>
              </a:rPr>
              <a:t>Аня – Маша -Юра</a:t>
            </a:r>
            <a:endParaRPr lang="ru-RU" sz="2800" dirty="0" smtClean="0">
              <a:solidFill>
                <a:schemeClr val="hlink"/>
              </a:solidFill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rgbClr val="FFC000"/>
                </a:solidFill>
                <a:latin typeface="Arial" charset="0"/>
              </a:rPr>
              <a:t>Аня-Витя-Коля-Аня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714500" y="4286250"/>
            <a:ext cx="6572250" cy="2286000"/>
            <a:chOff x="554038" y="2452688"/>
            <a:chExt cx="7726362" cy="3003550"/>
          </a:xfrm>
        </p:grpSpPr>
        <p:sp>
          <p:nvSpPr>
            <p:cNvPr id="12294" name="Line 8"/>
            <p:cNvSpPr>
              <a:spLocks noChangeShapeType="1"/>
            </p:cNvSpPr>
            <p:nvPr/>
          </p:nvSpPr>
          <p:spPr bwMode="auto">
            <a:xfrm flipV="1">
              <a:off x="1966913" y="3048000"/>
              <a:ext cx="1309687" cy="36036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Line 9"/>
            <p:cNvSpPr>
              <a:spLocks noChangeShapeType="1"/>
            </p:cNvSpPr>
            <p:nvPr/>
          </p:nvSpPr>
          <p:spPr bwMode="auto">
            <a:xfrm>
              <a:off x="4897438" y="2743200"/>
              <a:ext cx="1808162" cy="1524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Line 10"/>
            <p:cNvSpPr>
              <a:spLocks noChangeShapeType="1"/>
            </p:cNvSpPr>
            <p:nvPr/>
          </p:nvSpPr>
          <p:spPr bwMode="auto">
            <a:xfrm>
              <a:off x="6892925" y="3355975"/>
              <a:ext cx="379413" cy="122555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Line 11"/>
            <p:cNvSpPr>
              <a:spLocks noChangeShapeType="1"/>
            </p:cNvSpPr>
            <p:nvPr/>
          </p:nvSpPr>
          <p:spPr bwMode="auto">
            <a:xfrm flipH="1">
              <a:off x="3924300" y="5105400"/>
              <a:ext cx="2400300" cy="1238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 flipV="1">
              <a:off x="3714750" y="3011488"/>
              <a:ext cx="3343275" cy="176053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Line 13"/>
            <p:cNvSpPr>
              <a:spLocks noChangeShapeType="1"/>
            </p:cNvSpPr>
            <p:nvPr/>
          </p:nvSpPr>
          <p:spPr bwMode="auto">
            <a:xfrm flipV="1">
              <a:off x="2286000" y="3040063"/>
              <a:ext cx="4638675" cy="61753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54038" y="3278664"/>
              <a:ext cx="1726301" cy="80720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Маша</a:t>
              </a: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2267275" y="4649035"/>
              <a:ext cx="1726301" cy="80720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Коля</a:t>
              </a: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3166817" y="2452688"/>
              <a:ext cx="1728167" cy="80720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Юра</a:t>
              </a: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6255497" y="4569774"/>
              <a:ext cx="1730033" cy="80720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Витя</a:t>
              </a: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6554100" y="2696727"/>
              <a:ext cx="1726300" cy="80929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Аня</a:t>
              </a:r>
            </a:p>
          </p:txBody>
        </p:sp>
      </p:grpSp>
      <p:sp>
        <p:nvSpPr>
          <p:cNvPr id="18" name="Дата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637C74-45AE-4EF7-8D4E-88B33DFB8113}" type="datetime1">
              <a:rPr lang="ru-RU"/>
              <a:pPr>
                <a:defRPr/>
              </a:pPr>
              <a:t>16.01.2016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ru-RU" dirty="0" smtClean="0"/>
              <a:t>Взвешенный граф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414337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>
                <a:latin typeface="Arial" pitchFamily="34" charset="0"/>
              </a:rPr>
              <a:t>граф, у которого вершины или рёбра (дуги) несут дополнительную информацию (вес).</a:t>
            </a:r>
          </a:p>
          <a:p>
            <a:pPr>
              <a:buFont typeface="Arial" pitchFamily="34" charset="0"/>
              <a:buNone/>
            </a:pPr>
            <a:endParaRPr lang="ru-RU" sz="2800" smtClean="0"/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285875" y="3357563"/>
            <a:ext cx="6715125" cy="3000375"/>
            <a:chOff x="554038" y="2452688"/>
            <a:chExt cx="7726362" cy="3003550"/>
          </a:xfrm>
        </p:grpSpPr>
        <p:sp>
          <p:nvSpPr>
            <p:cNvPr id="13324" name="Line 8"/>
            <p:cNvSpPr>
              <a:spLocks noChangeShapeType="1"/>
            </p:cNvSpPr>
            <p:nvPr/>
          </p:nvSpPr>
          <p:spPr bwMode="auto">
            <a:xfrm flipV="1">
              <a:off x="1966913" y="3048000"/>
              <a:ext cx="1309687" cy="36036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9"/>
            <p:cNvSpPr>
              <a:spLocks noChangeShapeType="1"/>
            </p:cNvSpPr>
            <p:nvPr/>
          </p:nvSpPr>
          <p:spPr bwMode="auto">
            <a:xfrm>
              <a:off x="4897438" y="2743200"/>
              <a:ext cx="1808162" cy="1524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10"/>
            <p:cNvSpPr>
              <a:spLocks noChangeShapeType="1"/>
            </p:cNvSpPr>
            <p:nvPr/>
          </p:nvSpPr>
          <p:spPr bwMode="auto">
            <a:xfrm>
              <a:off x="6892925" y="3355975"/>
              <a:ext cx="379413" cy="122555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Line 11"/>
            <p:cNvSpPr>
              <a:spLocks noChangeShapeType="1"/>
            </p:cNvSpPr>
            <p:nvPr/>
          </p:nvSpPr>
          <p:spPr bwMode="auto">
            <a:xfrm flipH="1">
              <a:off x="3924300" y="5105400"/>
              <a:ext cx="2400300" cy="1238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Line 12"/>
            <p:cNvSpPr>
              <a:spLocks noChangeShapeType="1"/>
            </p:cNvSpPr>
            <p:nvPr/>
          </p:nvSpPr>
          <p:spPr bwMode="auto">
            <a:xfrm flipV="1">
              <a:off x="3714750" y="3011488"/>
              <a:ext cx="3343275" cy="176053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Line 13"/>
            <p:cNvSpPr>
              <a:spLocks noChangeShapeType="1"/>
            </p:cNvSpPr>
            <p:nvPr/>
          </p:nvSpPr>
          <p:spPr bwMode="auto">
            <a:xfrm flipV="1">
              <a:off x="2286000" y="3040063"/>
              <a:ext cx="4638675" cy="61753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54038" y="3277472"/>
              <a:ext cx="1727929" cy="80889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Маша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10в</a:t>
              </a: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2267354" y="4648935"/>
              <a:ext cx="1726103" cy="80730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Коля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10в</a:t>
              </a: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3167850" y="2452688"/>
              <a:ext cx="1727929" cy="8073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Юра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10а</a:t>
              </a: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6256568" y="4569476"/>
              <a:ext cx="1727929" cy="80730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Витя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10б</a:t>
              </a: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6552471" y="2697422"/>
              <a:ext cx="1727929" cy="80730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Аня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10а</a:t>
              </a:r>
            </a:p>
          </p:txBody>
        </p:sp>
      </p:grpSp>
      <p:sp>
        <p:nvSpPr>
          <p:cNvPr id="13317" name="TextBox 15"/>
          <p:cNvSpPr txBox="1">
            <a:spLocks noChangeArrowheads="1"/>
          </p:cNvSpPr>
          <p:nvPr/>
        </p:nvSpPr>
        <p:spPr bwMode="auto">
          <a:xfrm>
            <a:off x="5643563" y="335756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</a:p>
        </p:txBody>
      </p:sp>
      <p:sp>
        <p:nvSpPr>
          <p:cNvPr id="13318" name="TextBox 16"/>
          <p:cNvSpPr txBox="1">
            <a:spLocks noChangeArrowheads="1"/>
          </p:cNvSpPr>
          <p:nvPr/>
        </p:nvSpPr>
        <p:spPr bwMode="auto">
          <a:xfrm>
            <a:off x="4500563" y="428625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5</a:t>
            </a:r>
          </a:p>
        </p:txBody>
      </p:sp>
      <p:sp>
        <p:nvSpPr>
          <p:cNvPr id="13319" name="TextBox 17"/>
          <p:cNvSpPr txBox="1">
            <a:spLocks noChangeArrowheads="1"/>
          </p:cNvSpPr>
          <p:nvPr/>
        </p:nvSpPr>
        <p:spPr bwMode="auto">
          <a:xfrm>
            <a:off x="2714625" y="3786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13320" name="TextBox 18"/>
          <p:cNvSpPr txBox="1">
            <a:spLocks noChangeArrowheads="1"/>
          </p:cNvSpPr>
          <p:nvPr/>
        </p:nvSpPr>
        <p:spPr bwMode="auto">
          <a:xfrm>
            <a:off x="7143750" y="47148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  <p:sp>
        <p:nvSpPr>
          <p:cNvPr id="13321" name="TextBox 19"/>
          <p:cNvSpPr txBox="1">
            <a:spLocks noChangeArrowheads="1"/>
          </p:cNvSpPr>
          <p:nvPr/>
        </p:nvSpPr>
        <p:spPr bwMode="auto">
          <a:xfrm>
            <a:off x="4572000" y="485775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sp>
        <p:nvSpPr>
          <p:cNvPr id="13322" name="TextBox 20"/>
          <p:cNvSpPr txBox="1">
            <a:spLocks noChangeArrowheads="1"/>
          </p:cNvSpPr>
          <p:nvPr/>
        </p:nvSpPr>
        <p:spPr bwMode="auto">
          <a:xfrm>
            <a:off x="5429250" y="6072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</a:p>
        </p:txBody>
      </p:sp>
      <p:sp>
        <p:nvSpPr>
          <p:cNvPr id="24" name="Дата 2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29FA0F-567E-4FCD-848B-056EF40E6FFC}" type="datetime1">
              <a:rPr lang="ru-RU"/>
              <a:pPr>
                <a:defRPr/>
              </a:pPr>
              <a:t>16.01.2016</a:t>
            </a:fld>
            <a:endParaRPr lang="ru-RU"/>
          </a:p>
        </p:txBody>
      </p:sp>
      <p:pic>
        <p:nvPicPr>
          <p:cNvPr id="8194" name="Picture 2" descr="http://5klass.net/datas/informatika/Modeli-na-grafakh/0010-010-Dere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515</Words>
  <PresentationFormat>Экран (4:3)</PresentationFormat>
  <Paragraphs>156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Графические информационные модели. Графы</vt:lpstr>
      <vt:lpstr>Слайд 2</vt:lpstr>
      <vt:lpstr>Слайд 3</vt:lpstr>
      <vt:lpstr>Слайд 4</vt:lpstr>
      <vt:lpstr>Состав графа</vt:lpstr>
      <vt:lpstr>Неориентированный граф</vt:lpstr>
      <vt:lpstr>Ориентированный граф</vt:lpstr>
      <vt:lpstr>Цепь, цикл, сеть</vt:lpstr>
      <vt:lpstr>Взвешенный граф</vt:lpstr>
      <vt:lpstr>Слайд 10</vt:lpstr>
      <vt:lpstr>Для решения задачи построим граф:</vt:lpstr>
      <vt:lpstr>Задача из демоверсии ГИА по информатике и ИКТ 2013 года: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Ученик</cp:lastModifiedBy>
  <cp:revision>75</cp:revision>
  <dcterms:created xsi:type="dcterms:W3CDTF">2015-11-22T10:49:47Z</dcterms:created>
  <dcterms:modified xsi:type="dcterms:W3CDTF">2016-01-16T20:23:57Z</dcterms:modified>
</cp:coreProperties>
</file>