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6" r:id="rId4"/>
    <p:sldId id="260" r:id="rId5"/>
    <p:sldId id="258" r:id="rId6"/>
    <p:sldId id="266" r:id="rId7"/>
    <p:sldId id="263" r:id="rId8"/>
    <p:sldId id="264" r:id="rId9"/>
    <p:sldId id="261" r:id="rId10"/>
    <p:sldId id="265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BC0446"/>
    <a:srgbClr val="333300"/>
    <a:srgbClr val="006600"/>
    <a:srgbClr val="C01E2D"/>
    <a:srgbClr val="660033"/>
    <a:srgbClr val="A51B87"/>
    <a:srgbClr val="1CB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614" autoAdjust="0"/>
    <p:restoredTop sz="94660"/>
  </p:normalViewPr>
  <p:slideViewPr>
    <p:cSldViewPr>
      <p:cViewPr>
        <p:scale>
          <a:sx n="46" d="100"/>
          <a:sy n="46" d="100"/>
        </p:scale>
        <p:origin x="-768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BE36B-1611-4A1A-B75F-A711431AF6CF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5265B-BA47-498F-8EA5-18E7E20C8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1C369-3C90-4E26-8676-AEE7539B3849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299DE-FF15-4379-85A7-E2585B1070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A6586-A082-42D0-A857-B5A08090E1B7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D32FD-9A61-45F0-965B-1344D54504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CA563-2155-4AFD-AFA3-30EBAB2E24E4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DAD52-A2F8-4D40-8EC1-A51DC26D7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F6D89-3429-4AE3-BB9E-41E26D0138E0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57103-2676-4A54-B466-D606C108A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0234A-313C-4424-A417-BACE9E4D9F92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7F943-190C-40E2-A475-6D2CF38F01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CEFBE-00A0-4CA7-A760-6B473726A1DA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B0DFE-2F7D-4BAA-A54B-507427EC72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081FB-BE0B-4921-A4F0-10F36A27C64A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42613-641E-4AE8-9893-42FEE70653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20B57-6F56-467D-9913-17AC283AD6D0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C96FC-7C59-4B13-9838-6A0158D10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6917C-0798-4040-A805-A9EA94072165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87952-9781-4490-A6F8-BD18820FB9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6527A-5394-453F-8392-C7DAE9658B31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9B039-1802-42BB-B1EA-16104AAB6C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DB6771-C32A-4118-B596-C14862C51267}" type="datetimeFigureOut">
              <a:rPr lang="ru-RU"/>
              <a:pPr>
                <a:defRPr/>
              </a:pPr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40C272-A88C-41DE-B61C-3E6CE3E569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468313" y="188913"/>
            <a:ext cx="630078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u="sng">
                <a:solidFill>
                  <a:srgbClr val="C01E2D"/>
                </a:solidFill>
                <a:latin typeface="Monotype Corsiva" pitchFamily="66" charset="0"/>
              </a:rPr>
              <a:t>«Волшебный мир театра»</a:t>
            </a:r>
          </a:p>
          <a:p>
            <a:r>
              <a:rPr lang="ru-RU" sz="2800" b="1">
                <a:solidFill>
                  <a:srgbClr val="A51B87"/>
                </a:solidFill>
                <a:latin typeface="Monotype Corsiva" pitchFamily="66" charset="0"/>
              </a:rPr>
              <a:t>Театрализованная  игра как фактор развития социального опыта дошкольников 	    с нарушением зрения</a:t>
            </a: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900113" y="2924175"/>
            <a:ext cx="44402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A51B87"/>
                </a:solidFill>
                <a:latin typeface="Monotype Corsiva" pitchFamily="66" charset="0"/>
              </a:rPr>
              <a:t>МКДОУ «Детский сад №5 «Радуга»</a:t>
            </a:r>
          </a:p>
          <a:p>
            <a:r>
              <a:rPr lang="ru-RU" sz="2400" b="1">
                <a:solidFill>
                  <a:srgbClr val="A51B87"/>
                </a:solidFill>
                <a:latin typeface="Monotype Corsiva" pitchFamily="66" charset="0"/>
              </a:rPr>
              <a:t>Г. Михайловка, Волгоградской обл</a:t>
            </a:r>
            <a:r>
              <a:rPr lang="ru-RU" sz="2400" b="1">
                <a:solidFill>
                  <a:srgbClr val="A51B87"/>
                </a:solidFill>
                <a:latin typeface="Calibri" pitchFamily="34" charset="0"/>
              </a:rPr>
              <a:t>..</a:t>
            </a: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1116013" y="4065588"/>
            <a:ext cx="3600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Monotype Corsiva" pitchFamily="66" charset="0"/>
              </a:rPr>
              <a:t>Авторы: </a:t>
            </a:r>
            <a:r>
              <a:rPr lang="ru-RU" sz="1600" b="1" u="sng" dirty="0" smtClean="0">
                <a:solidFill>
                  <a:srgbClr val="7030A0"/>
                </a:solidFill>
                <a:latin typeface="Monotype Corsiva" pitchFamily="66" charset="0"/>
              </a:rPr>
              <a:t>.</a:t>
            </a:r>
            <a:r>
              <a:rPr lang="ru-RU" sz="1600" b="1" u="sng" dirty="0" err="1" smtClean="0">
                <a:solidFill>
                  <a:srgbClr val="7030A0"/>
                </a:solidFill>
                <a:latin typeface="Monotype Corsiva" pitchFamily="66" charset="0"/>
              </a:rPr>
              <a:t>Степанникова</a:t>
            </a:r>
            <a:r>
              <a:rPr lang="ru-RU" sz="1600" b="1" u="sng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1600" b="1" u="sng" dirty="0">
                <a:solidFill>
                  <a:srgbClr val="7030A0"/>
                </a:solidFill>
                <a:latin typeface="Monotype Corsiva" pitchFamily="66" charset="0"/>
              </a:rPr>
              <a:t>Н.</a:t>
            </a:r>
            <a:r>
              <a:rPr lang="ru-RU" sz="1600" b="1" u="sng" dirty="0">
                <a:solidFill>
                  <a:srgbClr val="7030A0"/>
                </a:solidFill>
              </a:rPr>
              <a:t>А</a:t>
            </a:r>
            <a:r>
              <a:rPr lang="ru-RU" sz="1600" u="sng" dirty="0">
                <a:solidFill>
                  <a:srgbClr val="7030A0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00" y="5006975"/>
            <a:ext cx="173196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7620000" y="6165850"/>
            <a:ext cx="12303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u="sng">
                <a:solidFill>
                  <a:srgbClr val="FF0000"/>
                </a:solidFill>
                <a:latin typeface="Monotype Corsiva" pitchFamily="66" charset="0"/>
              </a:rPr>
              <a:t>2015год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0"/>
            <a:ext cx="918210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1835150" y="404813"/>
            <a:ext cx="27368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FF0000"/>
                </a:solidFill>
                <a:latin typeface="Arial Black" pitchFamily="34" charset="0"/>
              </a:rPr>
              <a:t>   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50825" y="404813"/>
            <a:ext cx="6337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FF0000"/>
                </a:solidFill>
                <a:latin typeface="Arial Black" pitchFamily="34" charset="0"/>
              </a:rPr>
              <a:t>Роль педагога в организации и проведении театрализованных игр: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50825" y="1809750"/>
            <a:ext cx="72009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A51B87"/>
                </a:solidFill>
                <a:latin typeface="Calibri" pitchFamily="34" charset="0"/>
              </a:rPr>
              <a:t>- поставить достаточно четкие задачи;</a:t>
            </a:r>
          </a:p>
          <a:p>
            <a:r>
              <a:rPr lang="ru-RU" sz="2400" b="1" i="1">
                <a:solidFill>
                  <a:srgbClr val="A51B87"/>
                </a:solidFill>
                <a:latin typeface="Calibri" pitchFamily="34" charset="0"/>
              </a:rPr>
              <a:t>- незаметно передать инициативу детям;</a:t>
            </a:r>
          </a:p>
          <a:p>
            <a:r>
              <a:rPr lang="ru-RU" sz="2400" b="1" i="1">
                <a:solidFill>
                  <a:srgbClr val="A51B87"/>
                </a:solidFill>
                <a:latin typeface="Calibri" pitchFamily="34" charset="0"/>
              </a:rPr>
              <a:t>- организовать совместную деятельность;</a:t>
            </a:r>
          </a:p>
          <a:p>
            <a:r>
              <a:rPr lang="ru-RU" sz="2400" b="1" i="1">
                <a:solidFill>
                  <a:srgbClr val="A51B87"/>
                </a:solidFill>
                <a:latin typeface="Calibri" pitchFamily="34" charset="0"/>
              </a:rPr>
              <a:t>- не оставлять вопросы без внимания;</a:t>
            </a:r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03350" y="3933825"/>
            <a:ext cx="6075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Arial Black" pitchFamily="34" charset="0"/>
              </a:rPr>
              <a:t>           </a:t>
            </a:r>
            <a:r>
              <a:rPr lang="ru-RU" sz="2400" b="1" i="1">
                <a:solidFill>
                  <a:srgbClr val="FF0066"/>
                </a:solidFill>
                <a:latin typeface="Arial Black" pitchFamily="34" charset="0"/>
              </a:rPr>
              <a:t>Педагогу очень важно    осуществить индивидуальный            	подход к каждому ребенку</a:t>
            </a:r>
            <a:r>
              <a:rPr lang="ru-RU" sz="2400">
                <a:solidFill>
                  <a:srgbClr val="FF0066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9575" y="2276475"/>
            <a:ext cx="143827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49213"/>
            <a:ext cx="9182100" cy="696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47813" y="4176713"/>
            <a:ext cx="5472112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BC0446"/>
                </a:solidFill>
                <a:latin typeface="Arial Black" pitchFamily="34" charset="0"/>
              </a:rPr>
              <a:t>Счастливее нашей профессии нет-</a:t>
            </a:r>
          </a:p>
          <a:p>
            <a:r>
              <a:rPr lang="ru-RU" sz="2000">
                <a:solidFill>
                  <a:srgbClr val="BC0446"/>
                </a:solidFill>
                <a:latin typeface="Arial Black" pitchFamily="34" charset="0"/>
              </a:rPr>
              <a:t>Мы в куклы играем до старости лет</a:t>
            </a:r>
            <a:r>
              <a:rPr lang="ru-RU">
                <a:latin typeface="Calibri" pitchFamily="34" charset="0"/>
              </a:rPr>
              <a:t>!</a:t>
            </a: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5450" y="476250"/>
            <a:ext cx="59674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Arial Black" pitchFamily="34" charset="0"/>
              </a:rPr>
              <a:t>Воспитатель подбодрит, поможет, покажет.</a:t>
            </a:r>
          </a:p>
          <a:p>
            <a:r>
              <a:rPr lang="ru-RU" b="1">
                <a:solidFill>
                  <a:srgbClr val="FF0000"/>
                </a:solidFill>
                <a:latin typeface="Arial Black" pitchFamily="34" charset="0"/>
              </a:rPr>
              <a:t>Где улыбнуться, нахмуриться даже…</a:t>
            </a:r>
          </a:p>
          <a:p>
            <a:r>
              <a:rPr lang="ru-RU" b="1">
                <a:solidFill>
                  <a:srgbClr val="FF0000"/>
                </a:solidFill>
                <a:latin typeface="Arial Black" pitchFamily="34" charset="0"/>
              </a:rPr>
              <a:t>Детишек научит на сцене играть</a:t>
            </a:r>
          </a:p>
          <a:p>
            <a:r>
              <a:rPr lang="ru-RU" b="1">
                <a:solidFill>
                  <a:srgbClr val="FF0000"/>
                </a:solidFill>
                <a:latin typeface="Arial Black" pitchFamily="34" charset="0"/>
              </a:rPr>
              <a:t>И разные роли изображать.</a:t>
            </a: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5154613"/>
            <a:ext cx="1439862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757363"/>
            <a:ext cx="199231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1819275"/>
            <a:ext cx="17224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99100" y="1436688"/>
            <a:ext cx="1557338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02568" y="1628800"/>
            <a:ext cx="4896544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Спасибо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14898" y="2437731"/>
            <a:ext cx="83388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за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35792" y="3384190"/>
            <a:ext cx="356540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solidFill>
                  <a:srgbClr val="33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внимание!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27258" y="0"/>
            <a:ext cx="1459652" cy="1924939"/>
          </a:xfrm>
          <a:prstGeom prst="cloud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22922" y="1972980"/>
            <a:ext cx="1249464" cy="1810321"/>
          </a:xfrm>
          <a:prstGeom prst="cloud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051721" y="17669"/>
            <a:ext cx="1267537" cy="1827156"/>
          </a:xfrm>
          <a:prstGeom prst="cloud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893772" y="112209"/>
            <a:ext cx="1356456" cy="1619208"/>
          </a:xfrm>
          <a:prstGeom prst="cloud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860032" y="1731417"/>
            <a:ext cx="1428901" cy="1782574"/>
          </a:xfrm>
          <a:prstGeom prst="cloud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49213"/>
            <a:ext cx="9182100" cy="696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50825" y="404813"/>
            <a:ext cx="67691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	</a:t>
            </a:r>
            <a:r>
              <a:rPr lang="ru-RU" b="1" i="1">
                <a:solidFill>
                  <a:srgbClr val="7030A0"/>
                </a:solidFill>
                <a:latin typeface="Calibri" pitchFamily="34" charset="0"/>
              </a:rPr>
              <a:t>Наши дети с «особыми образовательными потребностями» и поэтому решать поставленные задачи по развитию социальной уверенности нужно «особыми» способами.</a:t>
            </a:r>
          </a:p>
          <a:p>
            <a:r>
              <a:rPr lang="ru-RU" b="1" i="1">
                <a:solidFill>
                  <a:srgbClr val="7030A0"/>
                </a:solidFill>
                <a:latin typeface="Calibri" pitchFamily="34" charset="0"/>
              </a:rPr>
              <a:t>	</a:t>
            </a:r>
            <a:r>
              <a:rPr lang="ru-RU" b="1" i="1">
                <a:solidFill>
                  <a:srgbClr val="FF0066"/>
                </a:solidFill>
                <a:latin typeface="Calibri" pitchFamily="34" charset="0"/>
              </a:rPr>
              <a:t>- Как развивать социальную уверенность «особых» детей?</a:t>
            </a:r>
          </a:p>
          <a:p>
            <a:r>
              <a:rPr lang="ru-RU" b="1" i="1">
                <a:solidFill>
                  <a:srgbClr val="7030A0"/>
                </a:solidFill>
                <a:latin typeface="Calibri" pitchFamily="34" charset="0"/>
              </a:rPr>
              <a:t>	Известные педагоги считают, что путь решения данной проблемы пролегает через такой вид искусства, как театр.</a:t>
            </a:r>
          </a:p>
          <a:p>
            <a:r>
              <a:rPr lang="ru-RU" b="1" i="1">
                <a:solidFill>
                  <a:srgbClr val="BC0446"/>
                </a:solidFill>
                <a:latin typeface="Calibri" pitchFamily="34" charset="0"/>
              </a:rPr>
              <a:t>Можно сказать: «Театр  не горькое лекарство».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3875" y="3267075"/>
            <a:ext cx="2732088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2825" y="3833813"/>
            <a:ext cx="6477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-46038"/>
            <a:ext cx="9175750" cy="695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106488" y="2106613"/>
            <a:ext cx="45354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Духовная жизнь ребенка полна лишь тогда, когда он живет в</a:t>
            </a:r>
          </a:p>
          <a:p>
            <a:r>
              <a:rPr lang="ru-RU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мире сказок, творчества, воображения, фантазии…» В.Сухомлинский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027363" y="3370263"/>
            <a:ext cx="48577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7030A0"/>
                </a:solidFill>
                <a:latin typeface="Calibri" pitchFamily="34" charset="0"/>
              </a:rPr>
              <a:t>«Творческие процессы лучше выражаются в театрализованных играх детей.» Л.С.Выготский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692275" y="4540250"/>
            <a:ext cx="45354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solidFill>
                  <a:srgbClr val="660033"/>
                </a:solidFill>
                <a:latin typeface="Calibri" pitchFamily="34" charset="0"/>
              </a:rPr>
              <a:t>«Ролевая игра является своеобразным центром, вокруг которого сосредотачиваются главные интересы и переживания детей» Л.И.Божович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6350" y="1023938"/>
            <a:ext cx="3671888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A51B87"/>
                </a:solidFill>
                <a:latin typeface="Calibri" pitchFamily="34" charset="0"/>
              </a:rPr>
              <a:t>«</a:t>
            </a:r>
            <a:r>
              <a:rPr lang="ru-RU" sz="1600" b="1" i="1">
                <a:solidFill>
                  <a:srgbClr val="A51B87"/>
                </a:solidFill>
                <a:latin typeface="Calibri" pitchFamily="34" charset="0"/>
              </a:rPr>
              <a:t>Театр-волшебный край, в котором ребенок радуется, играя, а в игре познается мир» С.И. Мерзлякова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00113" y="404813"/>
            <a:ext cx="41925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FF0000"/>
                </a:solidFill>
                <a:latin typeface="Arial Black" pitchFamily="34" charset="0"/>
              </a:rPr>
              <a:t>Устами мудрых…</a:t>
            </a:r>
          </a:p>
        </p:txBody>
      </p:sp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5708650"/>
            <a:ext cx="107950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1338" y="-674688"/>
            <a:ext cx="9172576" cy="695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850" y="188913"/>
            <a:ext cx="6480175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Вся жизнь детей насыщена игрой. Каждый ребенок хочет сыграть свою роль. Научить ребенка играть, брать на себя роль и действовать, вместе с тем помогая ему приобретать жизненный опыт, - все это помогает осуществить театр.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746250"/>
            <a:ext cx="19288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2116138"/>
            <a:ext cx="3205163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2135188"/>
            <a:ext cx="4213225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-49213"/>
            <a:ext cx="9182100" cy="696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5888"/>
            <a:ext cx="3214687" cy="428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6150" y="1398588"/>
            <a:ext cx="1890713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88" y="4459288"/>
            <a:ext cx="1431925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2238" y="2654300"/>
            <a:ext cx="126523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0" y="4487863"/>
            <a:ext cx="1368425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65538" y="2654300"/>
            <a:ext cx="12668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9413" y="4403725"/>
            <a:ext cx="1493837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блако 9"/>
          <p:cNvSpPr/>
          <p:nvPr/>
        </p:nvSpPr>
        <p:spPr>
          <a:xfrm rot="5400000">
            <a:off x="4353719" y="1485107"/>
            <a:ext cx="46037" cy="44450"/>
          </a:xfrm>
          <a:prstGeom prst="cloud">
            <a:avLst/>
          </a:prstGeom>
          <a:ln>
            <a:solidFill>
              <a:srgbClr val="BC04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37338" y="2686050"/>
            <a:ext cx="1295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30713" y="4424363"/>
            <a:ext cx="14795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76888" y="1428750"/>
            <a:ext cx="2179637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35425" y="85725"/>
            <a:ext cx="2333625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49213"/>
            <a:ext cx="9182100" cy="696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513" y="130175"/>
            <a:ext cx="25352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130175"/>
            <a:ext cx="25352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8288" y="1646238"/>
            <a:ext cx="2557462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4175" y="1622425"/>
            <a:ext cx="2643188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92438" y="3167063"/>
            <a:ext cx="25749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8288" y="3151188"/>
            <a:ext cx="2557462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24513" y="254000"/>
            <a:ext cx="1565275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75313" y="3133725"/>
            <a:ext cx="2500312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-46038"/>
            <a:ext cx="9175750" cy="695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755650" y="476250"/>
            <a:ext cx="6143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rgbClr val="FF0000"/>
                </a:solidFill>
                <a:latin typeface="Arial Black" pitchFamily="34" charset="0"/>
              </a:rPr>
              <a:t>Виды театра в нашей группе «Капелька»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865188"/>
            <a:ext cx="1604963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775" y="919163"/>
            <a:ext cx="16446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70113" y="922338"/>
            <a:ext cx="1657350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1863" y="893763"/>
            <a:ext cx="1679575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83050" y="942975"/>
            <a:ext cx="1641475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1050" y="4005263"/>
            <a:ext cx="435610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05013" y="4022725"/>
            <a:ext cx="4386262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92263" y="3975100"/>
            <a:ext cx="482441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92275" y="4005263"/>
            <a:ext cx="478313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-46038"/>
            <a:ext cx="9175750" cy="695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1800225" y="52388"/>
            <a:ext cx="2771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i="1">
                <a:solidFill>
                  <a:srgbClr val="FF0000"/>
                </a:solidFill>
                <a:latin typeface="Arial Black" pitchFamily="34" charset="0"/>
              </a:rPr>
              <a:t>Наш участок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6613" y="488950"/>
            <a:ext cx="325755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569913"/>
            <a:ext cx="1728788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9738" y="577850"/>
            <a:ext cx="1647825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06613" y="2565400"/>
            <a:ext cx="3354387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06638" y="4652963"/>
            <a:ext cx="320357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388" y="-87313"/>
            <a:ext cx="9175751" cy="695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8313" y="415925"/>
            <a:ext cx="7991475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A51B87"/>
                </a:solidFill>
                <a:latin typeface="+mn-lt"/>
                <a:cs typeface="+mn-cs"/>
              </a:rPr>
              <a:t>1.Расширяются и углубляются знания детей об окружающем мире.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2.Развиваются психические процессы: внимание, память, восприятие, воображение.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FF0066"/>
                </a:solidFill>
                <a:latin typeface="+mn-lt"/>
                <a:cs typeface="+mn-cs"/>
              </a:rPr>
              <a:t>3.Происходит развитие различных анализаторов: зрительного, слухового, речевого, двигательного.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7030A0"/>
                </a:solidFill>
                <a:latin typeface="+mn-lt"/>
                <a:cs typeface="+mn-cs"/>
              </a:rPr>
              <a:t>4.Активизируются и совершенствуются словарный, строй речи, звукопроизношение, навыки связной речи, темп, выразительность речи, мелодико-интонационная сторона речи.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2"/>
                </a:solidFill>
                <a:latin typeface="+mn-lt"/>
                <a:cs typeface="+mn-cs"/>
              </a:rPr>
              <a:t>5.Совершенствуются моторика, координация, плавность, переключаемость, целенаправленность движений.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A51B87"/>
                </a:solidFill>
                <a:latin typeface="+mn-lt"/>
                <a:cs typeface="+mn-cs"/>
              </a:rPr>
              <a:t>6.Развивается эмоционально-волевая сфера, дети знакомятся с чувствами, настроением героев, осваивают способы их внешнего выражения.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A51B87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cs typeface="+mn-cs"/>
              </a:rPr>
              <a:t>	Т.е. происходит социальная адаптация детей в 				окружающем мире.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8313" y="46038"/>
            <a:ext cx="5437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Arial Black" pitchFamily="34" charset="0"/>
              </a:rPr>
              <a:t>         </a:t>
            </a:r>
            <a:r>
              <a:rPr lang="ru-RU" i="1">
                <a:solidFill>
                  <a:srgbClr val="FF0000"/>
                </a:solidFill>
                <a:latin typeface="Arial Black" pitchFamily="34" charset="0"/>
              </a:rPr>
              <a:t>В процессе театрализованных игр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1888" y="4941888"/>
            <a:ext cx="1584325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330</Words>
  <Application>Microsoft Office PowerPoint</Application>
  <PresentationFormat>Экран (4:3)</PresentationFormat>
  <Paragraphs>44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и Елена</dc:creator>
  <cp:lastModifiedBy>Павел Степанников</cp:lastModifiedBy>
  <cp:revision>36</cp:revision>
  <dcterms:created xsi:type="dcterms:W3CDTF">2015-08-24T13:44:17Z</dcterms:created>
  <dcterms:modified xsi:type="dcterms:W3CDTF">2018-02-19T20:01:27Z</dcterms:modified>
</cp:coreProperties>
</file>