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2" r:id="rId6"/>
    <p:sldId id="261" r:id="rId7"/>
    <p:sldId id="260" r:id="rId8"/>
    <p:sldId id="267" r:id="rId9"/>
    <p:sldId id="266" r:id="rId10"/>
    <p:sldId id="265" r:id="rId11"/>
    <p:sldId id="264" r:id="rId12"/>
    <p:sldId id="259" r:id="rId13"/>
    <p:sldId id="270" r:id="rId14"/>
    <p:sldId id="273" r:id="rId15"/>
    <p:sldId id="274" r:id="rId16"/>
    <p:sldId id="271" r:id="rId17"/>
    <p:sldId id="268"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7" autoAdjust="0"/>
    <p:restoredTop sz="94599" autoAdjust="0"/>
  </p:normalViewPr>
  <p:slideViewPr>
    <p:cSldViewPr>
      <p:cViewPr varScale="1">
        <p:scale>
          <a:sx n="65" d="100"/>
          <a:sy n="65" d="100"/>
        </p:scale>
        <p:origin x="-1306"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11.03.2015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11.03.2015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11.03.2015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11.03.2015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11.03.2015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11.03.2015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11.03.2015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11.03.2015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licey.net/russian/syntax/r1_2_12" TargetMode="External"/><Relationship Id="rId7" Type="http://schemas.openxmlformats.org/officeDocument/2006/relationships/hyperlink" Target="http://pedsovet.su/load/28-1-0-23669"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yandex.ru/images" TargetMode="External"/><Relationship Id="rId5" Type="http://schemas.openxmlformats.org/officeDocument/2006/relationships/hyperlink" Target="http://festival.1september.ru/articles/566349" TargetMode="External"/><Relationship Id="rId4" Type="http://schemas.openxmlformats.org/officeDocument/2006/relationships/hyperlink" Target="http://nsportal.ru/shkola/russkiy-yazyk/library/2014/03/31/karotochka-s-zadaniyami-po-teme-obrashchenie-5-klas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016.jpg"/>
          <p:cNvPicPr>
            <a:picLocks noChangeAspect="1"/>
          </p:cNvPicPr>
          <p:nvPr/>
        </p:nvPicPr>
        <p:blipFill>
          <a:blip r:embed="rId2"/>
          <a:stretch>
            <a:fillRect/>
          </a:stretch>
        </p:blipFill>
        <p:spPr>
          <a:xfrm>
            <a:off x="1" y="0"/>
            <a:ext cx="9126140" cy="6858000"/>
          </a:xfrm>
          <a:prstGeom prst="rect">
            <a:avLst/>
          </a:prstGeom>
        </p:spPr>
      </p:pic>
      <p:sp>
        <p:nvSpPr>
          <p:cNvPr id="2" name="Заголовок 1"/>
          <p:cNvSpPr>
            <a:spLocks noGrp="1"/>
          </p:cNvSpPr>
          <p:nvPr>
            <p:ph type="ctrTitle"/>
          </p:nvPr>
        </p:nvSpPr>
        <p:spPr>
          <a:xfrm>
            <a:off x="714348" y="500042"/>
            <a:ext cx="8072494" cy="2643206"/>
          </a:xfrm>
        </p:spPr>
        <p:txBody>
          <a:bodyPr>
            <a:normAutofit fontScale="90000"/>
          </a:bodyPr>
          <a:lstStyle/>
          <a:p>
            <a:r>
              <a:rPr lang="ru-RU" dirty="0" smtClean="0">
                <a:solidFill>
                  <a:schemeClr val="accent6">
                    <a:lumMod val="50000"/>
                  </a:schemeClr>
                </a:solidFill>
              </a:rPr>
              <a:t>Урок русского языка в 5 классе</a:t>
            </a:r>
            <a:r>
              <a:rPr lang="ru-RU" dirty="0" smtClean="0">
                <a:solidFill>
                  <a:schemeClr val="accent6">
                    <a:lumMod val="75000"/>
                  </a:schemeClr>
                </a:solidFill>
              </a:rPr>
              <a:t/>
            </a:r>
            <a:br>
              <a:rPr lang="ru-RU" dirty="0" smtClean="0">
                <a:solidFill>
                  <a:schemeClr val="accent6">
                    <a:lumMod val="75000"/>
                  </a:schemeClr>
                </a:solidFill>
              </a:rPr>
            </a:br>
            <a:r>
              <a:rPr lang="ru-RU" dirty="0" smtClean="0">
                <a:solidFill>
                  <a:schemeClr val="accent6">
                    <a:lumMod val="75000"/>
                  </a:schemeClr>
                </a:solidFill>
              </a:rPr>
              <a:t/>
            </a:r>
            <a:br>
              <a:rPr lang="ru-RU" dirty="0" smtClean="0">
                <a:solidFill>
                  <a:schemeClr val="accent6">
                    <a:lumMod val="75000"/>
                  </a:schemeClr>
                </a:solidFill>
              </a:rPr>
            </a:br>
            <a:r>
              <a:rPr lang="ru-RU" dirty="0" smtClean="0">
                <a:solidFill>
                  <a:schemeClr val="accent6">
                    <a:lumMod val="75000"/>
                  </a:schemeClr>
                </a:solidFill>
              </a:rPr>
              <a:t>Обособление обращения </a:t>
            </a:r>
            <a:r>
              <a:rPr lang="ru-RU" smtClean="0">
                <a:solidFill>
                  <a:schemeClr val="accent6">
                    <a:lumMod val="75000"/>
                  </a:schemeClr>
                </a:solidFill>
              </a:rPr>
              <a:t>на письме.</a:t>
            </a:r>
            <a:r>
              <a:rPr lang="ru-RU" dirty="0" smtClean="0">
                <a:solidFill>
                  <a:schemeClr val="accent6">
                    <a:lumMod val="75000"/>
                  </a:schemeClr>
                </a:solidFill>
              </a:rPr>
              <a:t/>
            </a:r>
            <a:br>
              <a:rPr lang="ru-RU" dirty="0" smtClean="0">
                <a:solidFill>
                  <a:schemeClr val="accent6">
                    <a:lumMod val="75000"/>
                  </a:schemeClr>
                </a:solidFill>
              </a:rPr>
            </a:br>
            <a:endParaRPr lang="ru-RU" dirty="0">
              <a:solidFill>
                <a:schemeClr val="accent6">
                  <a:lumMod val="75000"/>
                </a:schemeClr>
              </a:solidFill>
            </a:endParaRPr>
          </a:p>
        </p:txBody>
      </p:sp>
      <p:sp>
        <p:nvSpPr>
          <p:cNvPr id="3" name="Подзаголовок 2"/>
          <p:cNvSpPr>
            <a:spLocks noGrp="1"/>
          </p:cNvSpPr>
          <p:nvPr>
            <p:ph type="subTitle" idx="1"/>
          </p:nvPr>
        </p:nvSpPr>
        <p:spPr>
          <a:xfrm>
            <a:off x="4857752" y="4214818"/>
            <a:ext cx="4114784" cy="1752600"/>
          </a:xfrm>
        </p:spPr>
        <p:txBody>
          <a:bodyPr>
            <a:normAutofit fontScale="85000" lnSpcReduction="20000"/>
          </a:bodyPr>
          <a:lstStyle/>
          <a:p>
            <a:r>
              <a:rPr lang="ru-RU" dirty="0" smtClean="0">
                <a:solidFill>
                  <a:schemeClr val="bg2">
                    <a:lumMod val="25000"/>
                  </a:schemeClr>
                </a:solidFill>
              </a:rPr>
              <a:t>Выполнила учитель русского языка и литературы МБОУ СОШ №15 г.Новый Уренгой Фокина Ольга Сергеевна</a:t>
            </a:r>
            <a:endParaRPr lang="ru-RU"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017.jpg"/>
          <p:cNvPicPr>
            <a:picLocks noGrp="1" noChangeAspect="1"/>
          </p:cNvPicPr>
          <p:nvPr>
            <p:ph idx="1"/>
          </p:nvPr>
        </p:nvPicPr>
        <p:blipFill>
          <a:blip r:embed="rId2"/>
          <a:stretch>
            <a:fillRect/>
          </a:stretch>
        </p:blipFill>
        <p:spPr>
          <a:xfrm>
            <a:off x="0" y="0"/>
            <a:ext cx="9144000" cy="6858000"/>
          </a:xfrm>
        </p:spPr>
      </p:pic>
      <p:sp>
        <p:nvSpPr>
          <p:cNvPr id="2" name="Заголовок 1"/>
          <p:cNvSpPr>
            <a:spLocks noGrp="1"/>
          </p:cNvSpPr>
          <p:nvPr>
            <p:ph type="title"/>
          </p:nvPr>
        </p:nvSpPr>
        <p:spPr>
          <a:xfrm>
            <a:off x="457200" y="274638"/>
            <a:ext cx="8229600" cy="6011882"/>
          </a:xfrm>
        </p:spPr>
        <p:txBody>
          <a:bodyPr>
            <a:normAutofit fontScale="90000"/>
          </a:bodyPr>
          <a:lstStyle/>
          <a:p>
            <a:r>
              <a:rPr lang="ru-RU" sz="3200" b="1" u="sng" dirty="0" smtClean="0">
                <a:solidFill>
                  <a:schemeClr val="accent6">
                    <a:lumMod val="75000"/>
                  </a:schemeClr>
                </a:solidFill>
              </a:rPr>
              <a:t>Задание 1.</a:t>
            </a:r>
            <a:br>
              <a:rPr lang="ru-RU" sz="3200" b="1" u="sng" dirty="0" smtClean="0">
                <a:solidFill>
                  <a:schemeClr val="accent6">
                    <a:lumMod val="75000"/>
                  </a:schemeClr>
                </a:solidFill>
              </a:rPr>
            </a:br>
            <a:r>
              <a:rPr lang="ru-RU" sz="3200" dirty="0" smtClean="0">
                <a:solidFill>
                  <a:schemeClr val="accent6">
                    <a:lumMod val="75000"/>
                  </a:schemeClr>
                </a:solidFill>
              </a:rPr>
              <a:t/>
            </a:r>
            <a:br>
              <a:rPr lang="ru-RU" sz="3200" dirty="0" smtClean="0">
                <a:solidFill>
                  <a:schemeClr val="accent6">
                    <a:lumMod val="75000"/>
                  </a:schemeClr>
                </a:solidFill>
              </a:rPr>
            </a:br>
            <a:r>
              <a:rPr lang="ru-RU" sz="4000" dirty="0" smtClean="0">
                <a:solidFill>
                  <a:schemeClr val="accent6">
                    <a:lumMod val="75000"/>
                  </a:schemeClr>
                </a:solidFill>
              </a:rPr>
              <a:t>Составьте и запишите предложения, соответствующие схемам, где</a:t>
            </a:r>
            <a:r>
              <a:rPr lang="ru-RU" sz="4000" dirty="0" smtClean="0"/>
              <a:t> О </a:t>
            </a:r>
            <a:r>
              <a:rPr lang="ru-RU" sz="4000" dirty="0" smtClean="0">
                <a:solidFill>
                  <a:schemeClr val="accent6">
                    <a:lumMod val="75000"/>
                  </a:schemeClr>
                </a:solidFill>
              </a:rPr>
              <a:t>– обращение. </a:t>
            </a:r>
            <a:r>
              <a:rPr lang="ru-RU" sz="3200" dirty="0" smtClean="0">
                <a:solidFill>
                  <a:schemeClr val="accent6">
                    <a:lumMod val="75000"/>
                  </a:schemeClr>
                </a:solidFill>
              </a:rPr>
              <a:t/>
            </a:r>
            <a:br>
              <a:rPr lang="ru-RU" sz="3200" dirty="0" smtClean="0">
                <a:solidFill>
                  <a:schemeClr val="accent6">
                    <a:lumMod val="75000"/>
                  </a:schemeClr>
                </a:solidFill>
              </a:rPr>
            </a:br>
            <a:r>
              <a:rPr lang="ru-RU" sz="1600" dirty="0" smtClean="0"/>
              <a:t/>
            </a:r>
            <a:br>
              <a:rPr lang="ru-RU" sz="1600" dirty="0" smtClean="0"/>
            </a:br>
            <a:r>
              <a:rPr lang="ru-RU" sz="1600" dirty="0" smtClean="0"/>
              <a:t> </a:t>
            </a:r>
            <a:r>
              <a:rPr lang="ru-RU" sz="4000" dirty="0" smtClean="0">
                <a:solidFill>
                  <a:srgbClr val="002060"/>
                </a:solidFill>
              </a:rPr>
              <a:t>[О, – =]. </a:t>
            </a:r>
            <a:br>
              <a:rPr lang="ru-RU" sz="4000" dirty="0" smtClean="0">
                <a:solidFill>
                  <a:srgbClr val="002060"/>
                </a:solidFill>
              </a:rPr>
            </a:br>
            <a:r>
              <a:rPr lang="ru-RU" sz="4000" dirty="0" smtClean="0">
                <a:solidFill>
                  <a:srgbClr val="002060"/>
                </a:solidFill>
              </a:rPr>
              <a:t>[О! – =].</a:t>
            </a:r>
            <a:br>
              <a:rPr lang="ru-RU" sz="4000" dirty="0" smtClean="0">
                <a:solidFill>
                  <a:srgbClr val="002060"/>
                </a:solidFill>
              </a:rPr>
            </a:br>
            <a:r>
              <a:rPr lang="ru-RU" sz="4000" dirty="0" smtClean="0">
                <a:solidFill>
                  <a:srgbClr val="002060"/>
                </a:solidFill>
              </a:rPr>
              <a:t> [ – = ,О, …]. </a:t>
            </a:r>
            <a:br>
              <a:rPr lang="ru-RU" sz="4000" dirty="0" smtClean="0">
                <a:solidFill>
                  <a:srgbClr val="002060"/>
                </a:solidFill>
              </a:rPr>
            </a:br>
            <a:r>
              <a:rPr lang="ru-RU" sz="4000" dirty="0" smtClean="0">
                <a:solidFill>
                  <a:srgbClr val="002060"/>
                </a:solidFill>
              </a:rPr>
              <a:t>[ – = ,О]. </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017.jpg"/>
          <p:cNvPicPr>
            <a:picLocks noGrp="1" noChangeAspect="1"/>
          </p:cNvPicPr>
          <p:nvPr>
            <p:ph idx="1"/>
          </p:nvPr>
        </p:nvPicPr>
        <p:blipFill>
          <a:blip r:embed="rId2"/>
          <a:stretch>
            <a:fillRect/>
          </a:stretch>
        </p:blipFill>
        <p:spPr>
          <a:xfrm>
            <a:off x="0" y="0"/>
            <a:ext cx="9144000" cy="6858000"/>
          </a:xfrm>
        </p:spPr>
      </p:pic>
      <p:sp>
        <p:nvSpPr>
          <p:cNvPr id="2" name="Заголовок 1"/>
          <p:cNvSpPr>
            <a:spLocks noGrp="1"/>
          </p:cNvSpPr>
          <p:nvPr>
            <p:ph type="title"/>
          </p:nvPr>
        </p:nvSpPr>
        <p:spPr>
          <a:xfrm>
            <a:off x="457200" y="274638"/>
            <a:ext cx="8229600" cy="6011882"/>
          </a:xfrm>
        </p:spPr>
        <p:txBody>
          <a:bodyPr>
            <a:normAutofit fontScale="90000"/>
          </a:bodyPr>
          <a:lstStyle/>
          <a:p>
            <a:r>
              <a:rPr lang="ru-RU" sz="3200" b="1" u="sng" dirty="0" smtClean="0">
                <a:solidFill>
                  <a:schemeClr val="accent6">
                    <a:lumMod val="75000"/>
                  </a:schemeClr>
                </a:solidFill>
              </a:rPr>
              <a:t>Задание 2. </a:t>
            </a:r>
            <a:br>
              <a:rPr lang="ru-RU" sz="3200" b="1" u="sng" dirty="0" smtClean="0">
                <a:solidFill>
                  <a:schemeClr val="accent6">
                    <a:lumMod val="75000"/>
                  </a:schemeClr>
                </a:solidFill>
              </a:rPr>
            </a:br>
            <a:r>
              <a:rPr lang="ru-RU" sz="3200" dirty="0" smtClean="0">
                <a:solidFill>
                  <a:schemeClr val="accent6">
                    <a:lumMod val="75000"/>
                  </a:schemeClr>
                </a:solidFill>
              </a:rPr>
              <a:t>Спишите, расставляя нужные знаки препинания.</a:t>
            </a:r>
            <a:br>
              <a:rPr lang="ru-RU" sz="3200" dirty="0" smtClean="0">
                <a:solidFill>
                  <a:schemeClr val="accent6">
                    <a:lumMod val="75000"/>
                  </a:schemeClr>
                </a:solidFill>
              </a:rPr>
            </a:br>
            <a:r>
              <a:rPr lang="ru-RU" sz="3200" dirty="0" smtClean="0">
                <a:solidFill>
                  <a:schemeClr val="accent6">
                    <a:lumMod val="75000"/>
                  </a:schemeClr>
                </a:solidFill>
              </a:rPr>
              <a:t> </a:t>
            </a:r>
            <a:br>
              <a:rPr lang="ru-RU" sz="3200" dirty="0" smtClean="0">
                <a:solidFill>
                  <a:schemeClr val="accent6">
                    <a:lumMod val="75000"/>
                  </a:schemeClr>
                </a:solidFill>
              </a:rPr>
            </a:br>
            <a:r>
              <a:rPr lang="ru-RU" sz="3200" dirty="0" smtClean="0">
                <a:solidFill>
                  <a:schemeClr val="accent1">
                    <a:lumMod val="75000"/>
                  </a:schemeClr>
                </a:solidFill>
              </a:rPr>
              <a:t>1. Князь им вымолвил тогда:</a:t>
            </a:r>
            <a:br>
              <a:rPr lang="ru-RU" sz="3200" dirty="0" smtClean="0">
                <a:solidFill>
                  <a:schemeClr val="accent1">
                    <a:lumMod val="75000"/>
                  </a:schemeClr>
                </a:solidFill>
              </a:rPr>
            </a:br>
            <a:r>
              <a:rPr lang="ru-RU" sz="3200" dirty="0" smtClean="0">
                <a:solidFill>
                  <a:schemeClr val="accent1">
                    <a:lumMod val="75000"/>
                  </a:schemeClr>
                </a:solidFill>
              </a:rPr>
              <a:t> «Добрый путь вам господа».</a:t>
            </a:r>
            <a:br>
              <a:rPr lang="ru-RU" sz="3200" dirty="0" smtClean="0">
                <a:solidFill>
                  <a:schemeClr val="accent1">
                    <a:lumMod val="75000"/>
                  </a:schemeClr>
                </a:solidFill>
              </a:rPr>
            </a:br>
            <a:r>
              <a:rPr lang="ru-RU" sz="3200" dirty="0" smtClean="0">
                <a:solidFill>
                  <a:schemeClr val="accent1">
                    <a:lumMod val="75000"/>
                  </a:schemeClr>
                </a:solidFill>
              </a:rPr>
              <a:t/>
            </a:r>
            <a:br>
              <a:rPr lang="ru-RU" sz="3200" dirty="0" smtClean="0">
                <a:solidFill>
                  <a:schemeClr val="accent1">
                    <a:lumMod val="75000"/>
                  </a:schemeClr>
                </a:solidFill>
              </a:rPr>
            </a:br>
            <a:r>
              <a:rPr lang="ru-RU" sz="3200" dirty="0" smtClean="0">
                <a:solidFill>
                  <a:schemeClr val="accent1">
                    <a:lumMod val="75000"/>
                  </a:schemeClr>
                </a:solidFill>
              </a:rPr>
              <a:t>2. Выпросил дурачина корыто!</a:t>
            </a:r>
            <a:br>
              <a:rPr lang="ru-RU" sz="3200" dirty="0" smtClean="0">
                <a:solidFill>
                  <a:schemeClr val="accent1">
                    <a:lumMod val="75000"/>
                  </a:schemeClr>
                </a:solidFill>
              </a:rPr>
            </a:br>
            <a:r>
              <a:rPr lang="ru-RU" sz="3200" dirty="0" smtClean="0">
                <a:solidFill>
                  <a:schemeClr val="accent1">
                    <a:lumMod val="75000"/>
                  </a:schemeClr>
                </a:solidFill>
              </a:rPr>
              <a:t/>
            </a:r>
            <a:br>
              <a:rPr lang="ru-RU" sz="3200" dirty="0" smtClean="0">
                <a:solidFill>
                  <a:schemeClr val="accent1">
                    <a:lumMod val="75000"/>
                  </a:schemeClr>
                </a:solidFill>
              </a:rPr>
            </a:br>
            <a:r>
              <a:rPr lang="ru-RU" sz="3200" dirty="0" smtClean="0">
                <a:solidFill>
                  <a:schemeClr val="accent1">
                    <a:lumMod val="75000"/>
                  </a:schemeClr>
                </a:solidFill>
              </a:rPr>
              <a:t>3. Здравствуй грозная царица!</a:t>
            </a:r>
            <a:br>
              <a:rPr lang="ru-RU" sz="3200" dirty="0" smtClean="0">
                <a:solidFill>
                  <a:schemeClr val="accent1">
                    <a:lumMod val="75000"/>
                  </a:schemeClr>
                </a:solidFill>
              </a:rPr>
            </a:br>
            <a:r>
              <a:rPr lang="ru-RU" sz="3200" dirty="0" smtClean="0">
                <a:solidFill>
                  <a:schemeClr val="accent1">
                    <a:lumMod val="75000"/>
                  </a:schemeClr>
                </a:solidFill>
              </a:rPr>
              <a:t/>
            </a:r>
            <a:br>
              <a:rPr lang="ru-RU" sz="3200" dirty="0" smtClean="0">
                <a:solidFill>
                  <a:schemeClr val="accent1">
                    <a:lumMod val="75000"/>
                  </a:schemeClr>
                </a:solidFill>
              </a:rPr>
            </a:br>
            <a:r>
              <a:rPr lang="ru-RU" sz="3200" dirty="0" smtClean="0">
                <a:solidFill>
                  <a:schemeClr val="accent1">
                    <a:lumMod val="75000"/>
                  </a:schemeClr>
                </a:solidFill>
              </a:rPr>
              <a:t>4. Бабушка постой немножко… </a:t>
            </a:r>
            <a:r>
              <a:rPr lang="ru-RU" sz="1600" dirty="0" smtClean="0"/>
              <a:t/>
            </a:r>
            <a:br>
              <a:rPr lang="ru-RU" sz="1600" dirty="0" smtClean="0"/>
            </a:b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017.jpg"/>
          <p:cNvPicPr>
            <a:picLocks noGrp="1" noChangeAspect="1"/>
          </p:cNvPicPr>
          <p:nvPr>
            <p:ph idx="1"/>
          </p:nvPr>
        </p:nvPicPr>
        <p:blipFill>
          <a:blip r:embed="rId2"/>
          <a:stretch>
            <a:fillRect/>
          </a:stretch>
        </p:blipFill>
        <p:spPr>
          <a:xfrm>
            <a:off x="0" y="0"/>
            <a:ext cx="9144000" cy="6858000"/>
          </a:xfrm>
        </p:spPr>
      </p:pic>
      <p:sp>
        <p:nvSpPr>
          <p:cNvPr id="2" name="Заголовок 1"/>
          <p:cNvSpPr>
            <a:spLocks noGrp="1"/>
          </p:cNvSpPr>
          <p:nvPr>
            <p:ph type="title"/>
          </p:nvPr>
        </p:nvSpPr>
        <p:spPr>
          <a:xfrm>
            <a:off x="457200" y="1928802"/>
            <a:ext cx="7758138" cy="4357718"/>
          </a:xfrm>
        </p:spPr>
        <p:txBody>
          <a:bodyPr>
            <a:normAutofit fontScale="90000"/>
          </a:bodyPr>
          <a:lstStyle/>
          <a:p>
            <a:pPr algn="l"/>
            <a:r>
              <a:rPr lang="ru-RU" sz="3200" dirty="0" smtClean="0">
                <a:solidFill>
                  <a:schemeClr val="accent6">
                    <a:lumMod val="75000"/>
                  </a:schemeClr>
                </a:solidFill>
              </a:rPr>
              <a:t>                                        </a:t>
            </a:r>
            <a:r>
              <a:rPr lang="ru-RU" sz="3200" b="1" u="sng" dirty="0" smtClean="0">
                <a:solidFill>
                  <a:schemeClr val="accent6">
                    <a:lumMod val="50000"/>
                  </a:schemeClr>
                </a:solidFill>
              </a:rPr>
              <a:t>Проверим!</a:t>
            </a:r>
            <a:r>
              <a:rPr lang="ru-RU" sz="3200" b="1" u="sng" dirty="0" smtClean="0">
                <a:solidFill>
                  <a:schemeClr val="accent6">
                    <a:lumMod val="75000"/>
                  </a:schemeClr>
                </a:solidFill>
              </a:rPr>
              <a:t/>
            </a:r>
            <a:br>
              <a:rPr lang="ru-RU" sz="3200" b="1" u="sng" dirty="0" smtClean="0">
                <a:solidFill>
                  <a:schemeClr val="accent6">
                    <a:lumMod val="75000"/>
                  </a:schemeClr>
                </a:solidFill>
              </a:rPr>
            </a:br>
            <a:r>
              <a:rPr lang="ru-RU" sz="3200" dirty="0" smtClean="0">
                <a:solidFill>
                  <a:schemeClr val="accent6">
                    <a:lumMod val="75000"/>
                  </a:schemeClr>
                </a:solidFill>
              </a:rPr>
              <a:t/>
            </a:r>
            <a:br>
              <a:rPr lang="ru-RU" sz="3200" dirty="0" smtClean="0">
                <a:solidFill>
                  <a:schemeClr val="accent6">
                    <a:lumMod val="75000"/>
                  </a:schemeClr>
                </a:solidFill>
              </a:rPr>
            </a:br>
            <a:r>
              <a:rPr lang="ru-RU" sz="3200" dirty="0" smtClean="0">
                <a:solidFill>
                  <a:schemeClr val="accent6">
                    <a:lumMod val="75000"/>
                  </a:schemeClr>
                </a:solidFill>
              </a:rPr>
              <a:t> </a:t>
            </a:r>
            <a:br>
              <a:rPr lang="ru-RU" sz="3200" dirty="0" smtClean="0">
                <a:solidFill>
                  <a:schemeClr val="accent6">
                    <a:lumMod val="75000"/>
                  </a:schemeClr>
                </a:solidFill>
              </a:rPr>
            </a:br>
            <a:r>
              <a:rPr lang="ru-RU" sz="3200" dirty="0" smtClean="0">
                <a:solidFill>
                  <a:schemeClr val="accent6">
                    <a:lumMod val="75000"/>
                  </a:schemeClr>
                </a:solidFill>
              </a:rPr>
              <a:t>1. Князь им вымолвил тогда:</a:t>
            </a:r>
            <a:br>
              <a:rPr lang="ru-RU" sz="3200" dirty="0" smtClean="0">
                <a:solidFill>
                  <a:schemeClr val="accent6">
                    <a:lumMod val="75000"/>
                  </a:schemeClr>
                </a:solidFill>
              </a:rPr>
            </a:br>
            <a:r>
              <a:rPr lang="ru-RU" sz="3200" dirty="0" smtClean="0">
                <a:solidFill>
                  <a:schemeClr val="accent6">
                    <a:lumMod val="75000"/>
                  </a:schemeClr>
                </a:solidFill>
              </a:rPr>
              <a:t> «Добрый путь вам</a:t>
            </a:r>
            <a:r>
              <a:rPr lang="ru-RU" sz="5300" dirty="0" smtClean="0">
                <a:solidFill>
                  <a:srgbClr val="FF0000"/>
                </a:solidFill>
              </a:rPr>
              <a:t>,</a:t>
            </a:r>
            <a:r>
              <a:rPr lang="ru-RU" sz="5300" dirty="0" smtClean="0">
                <a:solidFill>
                  <a:schemeClr val="accent6">
                    <a:lumMod val="75000"/>
                  </a:schemeClr>
                </a:solidFill>
              </a:rPr>
              <a:t> </a:t>
            </a:r>
            <a:r>
              <a:rPr lang="ru-RU" sz="3200" dirty="0" smtClean="0">
                <a:solidFill>
                  <a:schemeClr val="accent6">
                    <a:lumMod val="75000"/>
                  </a:schemeClr>
                </a:solidFill>
              </a:rPr>
              <a:t>господа».</a:t>
            </a:r>
            <a:br>
              <a:rPr lang="ru-RU" sz="3200" dirty="0" smtClean="0">
                <a:solidFill>
                  <a:schemeClr val="accent6">
                    <a:lumMod val="75000"/>
                  </a:schemeClr>
                </a:solidFill>
              </a:rPr>
            </a:br>
            <a:r>
              <a:rPr lang="ru-RU" sz="3200" dirty="0" smtClean="0">
                <a:solidFill>
                  <a:schemeClr val="accent6">
                    <a:lumMod val="75000"/>
                  </a:schemeClr>
                </a:solidFill>
              </a:rPr>
              <a:t/>
            </a:r>
            <a:br>
              <a:rPr lang="ru-RU" sz="3200" dirty="0" smtClean="0">
                <a:solidFill>
                  <a:schemeClr val="accent6">
                    <a:lumMod val="75000"/>
                  </a:schemeClr>
                </a:solidFill>
              </a:rPr>
            </a:br>
            <a:r>
              <a:rPr lang="ru-RU" sz="3200" dirty="0" smtClean="0">
                <a:solidFill>
                  <a:schemeClr val="accent6">
                    <a:lumMod val="75000"/>
                  </a:schemeClr>
                </a:solidFill>
              </a:rPr>
              <a:t>2. Выпросил</a:t>
            </a:r>
            <a:r>
              <a:rPr lang="ru-RU" sz="5300" dirty="0" smtClean="0">
                <a:solidFill>
                  <a:schemeClr val="accent6">
                    <a:lumMod val="75000"/>
                  </a:schemeClr>
                </a:solidFill>
              </a:rPr>
              <a:t> </a:t>
            </a:r>
            <a:r>
              <a:rPr lang="ru-RU" sz="5300" dirty="0" smtClean="0">
                <a:solidFill>
                  <a:srgbClr val="FF0000"/>
                </a:solidFill>
              </a:rPr>
              <a:t>, </a:t>
            </a:r>
            <a:r>
              <a:rPr lang="ru-RU" sz="3200" dirty="0" smtClean="0">
                <a:solidFill>
                  <a:schemeClr val="accent6">
                    <a:lumMod val="75000"/>
                  </a:schemeClr>
                </a:solidFill>
              </a:rPr>
              <a:t>дурачина</a:t>
            </a:r>
            <a:r>
              <a:rPr lang="ru-RU" sz="5300" dirty="0" smtClean="0">
                <a:solidFill>
                  <a:srgbClr val="FF0000"/>
                </a:solidFill>
              </a:rPr>
              <a:t> ,</a:t>
            </a:r>
            <a:r>
              <a:rPr lang="ru-RU" sz="5300" dirty="0" smtClean="0">
                <a:solidFill>
                  <a:schemeClr val="accent6">
                    <a:lumMod val="75000"/>
                  </a:schemeClr>
                </a:solidFill>
              </a:rPr>
              <a:t> </a:t>
            </a:r>
            <a:r>
              <a:rPr lang="ru-RU" sz="3200" dirty="0" smtClean="0">
                <a:solidFill>
                  <a:schemeClr val="accent6">
                    <a:lumMod val="75000"/>
                  </a:schemeClr>
                </a:solidFill>
              </a:rPr>
              <a:t>корыто!</a:t>
            </a:r>
            <a:br>
              <a:rPr lang="ru-RU" sz="3200" dirty="0" smtClean="0">
                <a:solidFill>
                  <a:schemeClr val="accent6">
                    <a:lumMod val="75000"/>
                  </a:schemeClr>
                </a:solidFill>
              </a:rPr>
            </a:br>
            <a:r>
              <a:rPr lang="ru-RU" sz="3200" dirty="0" smtClean="0">
                <a:solidFill>
                  <a:schemeClr val="accent6">
                    <a:lumMod val="75000"/>
                  </a:schemeClr>
                </a:solidFill>
              </a:rPr>
              <a:t/>
            </a:r>
            <a:br>
              <a:rPr lang="ru-RU" sz="3200" dirty="0" smtClean="0">
                <a:solidFill>
                  <a:schemeClr val="accent6">
                    <a:lumMod val="75000"/>
                  </a:schemeClr>
                </a:solidFill>
              </a:rPr>
            </a:br>
            <a:r>
              <a:rPr lang="ru-RU" sz="3200" dirty="0" smtClean="0">
                <a:solidFill>
                  <a:schemeClr val="accent6">
                    <a:lumMod val="75000"/>
                  </a:schemeClr>
                </a:solidFill>
              </a:rPr>
              <a:t>3. Здравствуй</a:t>
            </a:r>
            <a:r>
              <a:rPr lang="ru-RU" sz="5300" dirty="0" smtClean="0">
                <a:solidFill>
                  <a:srgbClr val="FF0000"/>
                </a:solidFill>
              </a:rPr>
              <a:t> ,</a:t>
            </a:r>
            <a:r>
              <a:rPr lang="ru-RU" sz="5300" dirty="0" smtClean="0">
                <a:solidFill>
                  <a:schemeClr val="accent6">
                    <a:lumMod val="75000"/>
                  </a:schemeClr>
                </a:solidFill>
              </a:rPr>
              <a:t> </a:t>
            </a:r>
            <a:r>
              <a:rPr lang="ru-RU" sz="3200" dirty="0" smtClean="0">
                <a:solidFill>
                  <a:schemeClr val="accent6">
                    <a:lumMod val="75000"/>
                  </a:schemeClr>
                </a:solidFill>
              </a:rPr>
              <a:t>грозная царица!</a:t>
            </a:r>
            <a:br>
              <a:rPr lang="ru-RU" sz="3200" dirty="0" smtClean="0">
                <a:solidFill>
                  <a:schemeClr val="accent6">
                    <a:lumMod val="75000"/>
                  </a:schemeClr>
                </a:solidFill>
              </a:rPr>
            </a:br>
            <a:r>
              <a:rPr lang="ru-RU" sz="3200" dirty="0" smtClean="0">
                <a:solidFill>
                  <a:schemeClr val="accent6">
                    <a:lumMod val="75000"/>
                  </a:schemeClr>
                </a:solidFill>
              </a:rPr>
              <a:t/>
            </a:r>
            <a:br>
              <a:rPr lang="ru-RU" sz="3200" dirty="0" smtClean="0">
                <a:solidFill>
                  <a:schemeClr val="accent6">
                    <a:lumMod val="75000"/>
                  </a:schemeClr>
                </a:solidFill>
              </a:rPr>
            </a:br>
            <a:r>
              <a:rPr lang="ru-RU" sz="3200" dirty="0" smtClean="0">
                <a:solidFill>
                  <a:schemeClr val="accent6">
                    <a:lumMod val="75000"/>
                  </a:schemeClr>
                </a:solidFill>
              </a:rPr>
              <a:t>4. Бабушка</a:t>
            </a:r>
            <a:r>
              <a:rPr lang="ru-RU" sz="3200" dirty="0" smtClean="0">
                <a:solidFill>
                  <a:srgbClr val="FF0000"/>
                </a:solidFill>
              </a:rPr>
              <a:t> </a:t>
            </a:r>
            <a:r>
              <a:rPr lang="ru-RU" sz="5300" dirty="0" smtClean="0">
                <a:solidFill>
                  <a:srgbClr val="FF0000"/>
                </a:solidFill>
              </a:rPr>
              <a:t>,</a:t>
            </a:r>
            <a:r>
              <a:rPr lang="ru-RU" sz="3200" dirty="0" smtClean="0">
                <a:solidFill>
                  <a:schemeClr val="accent6">
                    <a:lumMod val="75000"/>
                  </a:schemeClr>
                </a:solidFill>
              </a:rPr>
              <a:t> постой немножко… </a:t>
            </a: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3116"/>
            <a:ext cx="7758138" cy="285752"/>
          </a:xfrm>
        </p:spPr>
        <p:txBody>
          <a:bodyPr>
            <a:normAutofit fontScale="90000"/>
          </a:bodyPr>
          <a:lstStyle/>
          <a:p>
            <a:pPr algn="l"/>
            <a:r>
              <a:rPr lang="ru-RU" sz="3200" b="1" dirty="0" smtClean="0">
                <a:solidFill>
                  <a:schemeClr val="accent6">
                    <a:lumMod val="75000"/>
                  </a:schemeClr>
                </a:solidFill>
              </a:rPr>
              <a:t>                                       </a:t>
            </a:r>
            <a:r>
              <a:rPr lang="ru-RU" sz="3200" b="1" u="sng" dirty="0" smtClean="0">
                <a:solidFill>
                  <a:schemeClr val="accent6">
                    <a:lumMod val="75000"/>
                  </a:schemeClr>
                </a:solidFill>
              </a:rPr>
              <a:t>Задание 3. </a:t>
            </a:r>
            <a:br>
              <a:rPr lang="ru-RU" sz="3200" b="1" u="sng" dirty="0" smtClean="0">
                <a:solidFill>
                  <a:schemeClr val="accent6">
                    <a:lumMod val="75000"/>
                  </a:schemeClr>
                </a:solidFill>
              </a:rPr>
            </a:br>
            <a:r>
              <a:rPr lang="ru-RU" sz="3200" b="1" u="sng" dirty="0" smtClean="0">
                <a:solidFill>
                  <a:schemeClr val="accent6">
                    <a:lumMod val="75000"/>
                  </a:schemeClr>
                </a:solidFill>
              </a:rPr>
              <a:t/>
            </a:r>
            <a:br>
              <a:rPr lang="ru-RU" sz="3200" b="1" u="sng" dirty="0" smtClean="0">
                <a:solidFill>
                  <a:schemeClr val="accent6">
                    <a:lumMod val="75000"/>
                  </a:schemeClr>
                </a:solidFill>
              </a:rPr>
            </a:br>
            <a:r>
              <a:rPr lang="ru-RU" sz="3200" dirty="0" smtClean="0">
                <a:solidFill>
                  <a:schemeClr val="accent6">
                    <a:lumMod val="75000"/>
                  </a:schemeClr>
                </a:solidFill>
              </a:rPr>
              <a:t>Составьте небольшой рассказ по рисунку, используя обращения.</a:t>
            </a:r>
            <a:br>
              <a:rPr lang="ru-RU" sz="3200" dirty="0" smtClean="0">
                <a:solidFill>
                  <a:schemeClr val="accent6">
                    <a:lumMod val="75000"/>
                  </a:schemeClr>
                </a:solidFill>
              </a:rPr>
            </a:br>
            <a:r>
              <a:rPr lang="ru-RU" sz="3200" dirty="0" smtClean="0">
                <a:solidFill>
                  <a:schemeClr val="accent6">
                    <a:lumMod val="75000"/>
                  </a:schemeClr>
                </a:solidFill>
              </a:rPr>
              <a:t> </a:t>
            </a:r>
            <a:br>
              <a:rPr lang="ru-RU" sz="3200" dirty="0" smtClean="0">
                <a:solidFill>
                  <a:schemeClr val="accent6">
                    <a:lumMod val="75000"/>
                  </a:schemeClr>
                </a:solidFill>
              </a:rPr>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dirty="0" smtClean="0"/>
              <a:t/>
            </a:r>
            <a:br>
              <a:rPr lang="ru-RU" dirty="0" smtClean="0"/>
            </a:br>
            <a:endParaRPr lang="ru-RU" dirty="0"/>
          </a:p>
        </p:txBody>
      </p:sp>
      <p:pic>
        <p:nvPicPr>
          <p:cNvPr id="2050" name="Picture 2" descr="C:\Users\1\Desktop\0005-005-Deti-imejut-pravo-na-dostatochnoe-pitanie-i-dostatochnoe-kolichestvo.jpg"/>
          <p:cNvPicPr>
            <a:picLocks noGrp="1" noChangeAspect="1" noChangeArrowheads="1"/>
          </p:cNvPicPr>
          <p:nvPr>
            <p:ph idx="1"/>
          </p:nvPr>
        </p:nvPicPr>
        <p:blipFill>
          <a:blip r:embed="rId2"/>
          <a:srcRect/>
          <a:stretch>
            <a:fillRect/>
          </a:stretch>
        </p:blipFill>
        <p:spPr bwMode="auto">
          <a:xfrm>
            <a:off x="1214414" y="2000240"/>
            <a:ext cx="6393180" cy="4008120"/>
          </a:xfrm>
          <a:prstGeom prst="rect">
            <a:avLst/>
          </a:prstGeom>
          <a:noFill/>
        </p:spPr>
      </p:pic>
    </p:spTree>
  </p:cSld>
  <p:clrMapOvr>
    <a:masterClrMapping/>
  </p:clrMapOvr>
  <p:transition spd="med">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Users\1\Desktop\Фон для презентаций\01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Содержимое 3"/>
          <p:cNvSpPr>
            <a:spLocks noGrp="1"/>
          </p:cNvSpPr>
          <p:nvPr>
            <p:ph idx="1"/>
          </p:nvPr>
        </p:nvSpPr>
        <p:spPr/>
        <p:txBody>
          <a:bodyPr>
            <a:normAutofit fontScale="92500" lnSpcReduction="20000"/>
          </a:bodyPr>
          <a:lstStyle/>
          <a:p>
            <a:pPr>
              <a:buNone/>
            </a:pPr>
            <a:endParaRPr lang="ru-RU" sz="3600" dirty="0" smtClean="0">
              <a:solidFill>
                <a:schemeClr val="accent6">
                  <a:lumMod val="75000"/>
                </a:schemeClr>
              </a:solidFill>
            </a:endParaRPr>
          </a:p>
          <a:p>
            <a:pPr marL="742950" indent="-742950">
              <a:buAutoNum type="arabicPeriod"/>
            </a:pPr>
            <a:r>
              <a:rPr lang="ru-RU" sz="3600" dirty="0" smtClean="0">
                <a:solidFill>
                  <a:schemeClr val="accent6">
                    <a:lumMod val="75000"/>
                  </a:schemeClr>
                </a:solidFill>
              </a:rPr>
              <a:t>Что нового вы узнали сегодня на уроке?</a:t>
            </a:r>
          </a:p>
          <a:p>
            <a:pPr marL="742950" indent="-742950">
              <a:buAutoNum type="arabicPeriod"/>
            </a:pPr>
            <a:r>
              <a:rPr lang="ru-RU" sz="3600" dirty="0" smtClean="0">
                <a:solidFill>
                  <a:schemeClr val="accent6">
                    <a:lumMod val="75000"/>
                  </a:schemeClr>
                </a:solidFill>
              </a:rPr>
              <a:t>Что оказалось трудным?</a:t>
            </a:r>
          </a:p>
          <a:p>
            <a:pPr marL="742950" indent="-742950">
              <a:buAutoNum type="arabicPeriod"/>
            </a:pPr>
            <a:r>
              <a:rPr lang="ru-RU" sz="3600" dirty="0" smtClean="0">
                <a:solidFill>
                  <a:schemeClr val="accent6">
                    <a:lumMod val="75000"/>
                  </a:schemeClr>
                </a:solidFill>
              </a:rPr>
              <a:t>Что вызвало наибольший интерес?</a:t>
            </a:r>
          </a:p>
          <a:p>
            <a:pPr marL="742950" indent="-742950">
              <a:buAutoNum type="arabicPeriod"/>
            </a:pPr>
            <a:r>
              <a:rPr lang="ru-RU" sz="3600" dirty="0" smtClean="0">
                <a:solidFill>
                  <a:schemeClr val="accent6">
                    <a:lumMod val="75000"/>
                  </a:schemeClr>
                </a:solidFill>
              </a:rPr>
              <a:t>Какие знания вы теперь будете применять в жизни?</a:t>
            </a:r>
          </a:p>
          <a:p>
            <a:pPr marL="742950" indent="-742950">
              <a:buAutoNum type="arabicPeriod"/>
            </a:pPr>
            <a:r>
              <a:rPr lang="ru-RU" sz="3600" dirty="0" smtClean="0">
                <a:solidFill>
                  <a:schemeClr val="accent6">
                    <a:lumMod val="75000"/>
                  </a:schemeClr>
                </a:solidFill>
              </a:rPr>
              <a:t>Интересен ли был урок?</a:t>
            </a:r>
          </a:p>
          <a:p>
            <a:pPr marL="742950" indent="-742950">
              <a:buAutoNum type="arabicPeriod"/>
            </a:pPr>
            <a:r>
              <a:rPr lang="ru-RU" sz="3600" dirty="0" smtClean="0">
                <a:solidFill>
                  <a:schemeClr val="accent6">
                    <a:lumMod val="75000"/>
                  </a:schemeClr>
                </a:solidFill>
              </a:rPr>
              <a:t>Какое впечатление осталось у вас от урока?</a:t>
            </a:r>
            <a:endParaRPr lang="ru-RU" sz="3600" dirty="0">
              <a:solidFill>
                <a:schemeClr val="accent6">
                  <a:lumMod val="75000"/>
                </a:schemeClr>
              </a:solidFill>
            </a:endParaRPr>
          </a:p>
        </p:txBody>
      </p:sp>
      <p:sp>
        <p:nvSpPr>
          <p:cNvPr id="5" name="Заголовок 4"/>
          <p:cNvSpPr>
            <a:spLocks noGrp="1"/>
          </p:cNvSpPr>
          <p:nvPr>
            <p:ph type="title"/>
          </p:nvPr>
        </p:nvSpPr>
        <p:spPr/>
        <p:txBody>
          <a:bodyPr/>
          <a:lstStyle/>
          <a:p>
            <a:r>
              <a:rPr lang="ru-RU" dirty="0" smtClean="0">
                <a:solidFill>
                  <a:schemeClr val="accent6">
                    <a:lumMod val="50000"/>
                  </a:schemeClr>
                </a:solidFill>
              </a:rPr>
              <a:t>Повторим.</a:t>
            </a:r>
            <a:endParaRPr lang="ru-RU" dirty="0">
              <a:solidFill>
                <a:schemeClr val="accent6">
                  <a:lumMod val="50000"/>
                </a:schemeClr>
              </a:solidFill>
            </a:endParaRPr>
          </a:p>
        </p:txBody>
      </p:sp>
    </p:spTree>
  </p:cSld>
  <p:clrMapOvr>
    <a:masterClrMapping/>
  </p:clrMapOvr>
  <p:transition spd="med">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Users\1\Desktop\Фон для презентаций\01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Содержимое 3"/>
          <p:cNvSpPr>
            <a:spLocks noGrp="1"/>
          </p:cNvSpPr>
          <p:nvPr>
            <p:ph idx="1"/>
          </p:nvPr>
        </p:nvSpPr>
        <p:spPr/>
        <p:txBody>
          <a:bodyPr>
            <a:normAutofit/>
          </a:bodyPr>
          <a:lstStyle/>
          <a:p>
            <a:pPr>
              <a:buNone/>
            </a:pPr>
            <a:endParaRPr lang="ru-RU" sz="3600" dirty="0" smtClean="0">
              <a:solidFill>
                <a:schemeClr val="accent6">
                  <a:lumMod val="75000"/>
                </a:schemeClr>
              </a:solidFill>
            </a:endParaRPr>
          </a:p>
          <a:p>
            <a:pPr>
              <a:buNone/>
            </a:pPr>
            <a:r>
              <a:rPr lang="ru-RU" sz="3600" dirty="0" smtClean="0">
                <a:solidFill>
                  <a:schemeClr val="accent6">
                    <a:lumMod val="75000"/>
                  </a:schemeClr>
                </a:solidFill>
              </a:rPr>
              <a:t>Выпишите из учебника литературы 5</a:t>
            </a:r>
          </a:p>
          <a:p>
            <a:pPr>
              <a:buNone/>
            </a:pPr>
            <a:r>
              <a:rPr lang="ru-RU" sz="3600" dirty="0" smtClean="0">
                <a:solidFill>
                  <a:schemeClr val="accent6">
                    <a:lumMod val="75000"/>
                  </a:schemeClr>
                </a:solidFill>
              </a:rPr>
              <a:t>класса 5-6 предложений с</a:t>
            </a:r>
          </a:p>
          <a:p>
            <a:pPr>
              <a:buNone/>
            </a:pPr>
            <a:r>
              <a:rPr lang="ru-RU" sz="3600" dirty="0" smtClean="0">
                <a:solidFill>
                  <a:schemeClr val="accent6">
                    <a:lumMod val="75000"/>
                  </a:schemeClr>
                </a:solidFill>
              </a:rPr>
              <a:t>обращениями, составьте  их схемы.</a:t>
            </a:r>
            <a:endParaRPr lang="ru-RU" sz="3600" dirty="0">
              <a:solidFill>
                <a:schemeClr val="accent6">
                  <a:lumMod val="75000"/>
                </a:schemeClr>
              </a:solidFill>
            </a:endParaRPr>
          </a:p>
        </p:txBody>
      </p:sp>
      <p:sp>
        <p:nvSpPr>
          <p:cNvPr id="5" name="Заголовок 4"/>
          <p:cNvSpPr>
            <a:spLocks noGrp="1"/>
          </p:cNvSpPr>
          <p:nvPr>
            <p:ph type="title"/>
          </p:nvPr>
        </p:nvSpPr>
        <p:spPr/>
        <p:txBody>
          <a:bodyPr/>
          <a:lstStyle/>
          <a:p>
            <a:r>
              <a:rPr lang="ru-RU" dirty="0" smtClean="0">
                <a:solidFill>
                  <a:schemeClr val="accent6">
                    <a:lumMod val="50000"/>
                  </a:schemeClr>
                </a:solidFill>
              </a:rPr>
              <a:t>Домашнее задание.</a:t>
            </a:r>
            <a:endParaRPr lang="ru-RU" dirty="0">
              <a:solidFill>
                <a:schemeClr val="accent6">
                  <a:lumMod val="50000"/>
                </a:schemeClr>
              </a:solidFill>
            </a:endParaRPr>
          </a:p>
        </p:txBody>
      </p:sp>
    </p:spTree>
  </p:cSld>
  <p:clrMapOvr>
    <a:masterClrMapping/>
  </p:clrMapOvr>
  <p:transition spd="med">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017.jpg"/>
          <p:cNvPicPr>
            <a:picLocks noGrp="1" noChangeAspect="1"/>
          </p:cNvPicPr>
          <p:nvPr>
            <p:ph idx="1"/>
          </p:nvPr>
        </p:nvPicPr>
        <p:blipFill>
          <a:blip r:embed="rId2"/>
          <a:stretch>
            <a:fillRect/>
          </a:stretch>
        </p:blipFill>
        <p:spPr>
          <a:xfrm>
            <a:off x="0" y="0"/>
            <a:ext cx="9144000" cy="6858000"/>
          </a:xfrm>
        </p:spPr>
      </p:pic>
      <p:sp>
        <p:nvSpPr>
          <p:cNvPr id="2" name="Заголовок 1"/>
          <p:cNvSpPr>
            <a:spLocks noGrp="1"/>
          </p:cNvSpPr>
          <p:nvPr>
            <p:ph type="title"/>
          </p:nvPr>
        </p:nvSpPr>
        <p:spPr>
          <a:xfrm>
            <a:off x="457200" y="274638"/>
            <a:ext cx="7758138" cy="6011882"/>
          </a:xfrm>
        </p:spPr>
        <p:txBody>
          <a:bodyPr>
            <a:normAutofit/>
          </a:bodyPr>
          <a:lstStyle/>
          <a:p>
            <a:pPr algn="l"/>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dirty="0" smtClean="0"/>
              <a:t/>
            </a:r>
            <a:br>
              <a:rPr lang="ru-RU" dirty="0" smtClean="0"/>
            </a:br>
            <a:endParaRPr lang="ru-RU" dirty="0"/>
          </a:p>
        </p:txBody>
      </p:sp>
      <p:pic>
        <p:nvPicPr>
          <p:cNvPr id="3074" name="Picture 2"/>
          <p:cNvPicPr>
            <a:picLocks noChangeAspect="1" noChangeArrowheads="1"/>
          </p:cNvPicPr>
          <p:nvPr/>
        </p:nvPicPr>
        <p:blipFill>
          <a:blip r:embed="rId3"/>
          <a:srcRect/>
          <a:stretch>
            <a:fillRect/>
          </a:stretch>
        </p:blipFill>
        <p:spPr bwMode="auto">
          <a:xfrm>
            <a:off x="1000100" y="357166"/>
            <a:ext cx="6384463" cy="526616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017.jpg"/>
          <p:cNvPicPr>
            <a:picLocks noGrp="1" noChangeAspect="1"/>
          </p:cNvPicPr>
          <p:nvPr>
            <p:ph idx="1"/>
          </p:nvPr>
        </p:nvPicPr>
        <p:blipFill>
          <a:blip r:embed="rId2"/>
          <a:stretch>
            <a:fillRect/>
          </a:stretch>
        </p:blipFill>
        <p:spPr>
          <a:xfrm>
            <a:off x="0" y="0"/>
            <a:ext cx="9144000" cy="6858000"/>
          </a:xfrm>
        </p:spPr>
      </p:pic>
      <p:sp>
        <p:nvSpPr>
          <p:cNvPr id="2" name="Заголовок 1"/>
          <p:cNvSpPr>
            <a:spLocks noGrp="1"/>
          </p:cNvSpPr>
          <p:nvPr>
            <p:ph type="title"/>
          </p:nvPr>
        </p:nvSpPr>
        <p:spPr>
          <a:xfrm>
            <a:off x="457200" y="274638"/>
            <a:ext cx="7758138" cy="6011882"/>
          </a:xfrm>
        </p:spPr>
        <p:txBody>
          <a:bodyPr>
            <a:normAutofit/>
          </a:bodyPr>
          <a:lstStyle/>
          <a:p>
            <a:pPr algn="l"/>
            <a:r>
              <a:rPr lang="ru-RU" sz="3200" dirty="0" smtClean="0">
                <a:solidFill>
                  <a:schemeClr val="accent6">
                    <a:lumMod val="75000"/>
                  </a:schemeClr>
                </a:solidFill>
              </a:rPr>
              <a:t>     Список использованной литературы.</a:t>
            </a:r>
            <a:br>
              <a:rPr lang="ru-RU" sz="3200" dirty="0" smtClean="0">
                <a:solidFill>
                  <a:schemeClr val="accent6">
                    <a:lumMod val="75000"/>
                  </a:schemeClr>
                </a:solidFill>
              </a:rPr>
            </a:br>
            <a:r>
              <a:rPr lang="ru-RU" dirty="0" smtClean="0"/>
              <a:t/>
            </a:r>
            <a:br>
              <a:rPr lang="ru-RU" dirty="0" smtClean="0"/>
            </a:br>
            <a:r>
              <a:rPr lang="ru-RU" sz="1600" dirty="0" smtClean="0"/>
              <a:t>1. </a:t>
            </a:r>
            <a:r>
              <a:rPr lang="en-US" sz="1600" dirty="0" smtClean="0">
                <a:hlinkClick r:id="rId3"/>
              </a:rPr>
              <a:t>http://www.licey.net/russian/syntax/r1_2_12</a:t>
            </a:r>
            <a:r>
              <a:rPr lang="ru-RU" sz="1600" dirty="0" smtClean="0"/>
              <a:t/>
            </a:r>
            <a:br>
              <a:rPr lang="ru-RU" sz="1600" dirty="0" smtClean="0"/>
            </a:br>
            <a:r>
              <a:rPr lang="ru-RU" sz="1600" dirty="0" smtClean="0"/>
              <a:t>2. </a:t>
            </a:r>
            <a:r>
              <a:rPr lang="en-US" sz="1600" dirty="0" smtClean="0">
                <a:hlinkClick r:id="rId4"/>
              </a:rPr>
              <a:t>http://nsportal.ru/shkola/russkiy-yazyk/library/2014/03/31/karotochka-s-zadaniyami-po-teme-obrashchenie-5-klass</a:t>
            </a:r>
            <a:r>
              <a:rPr lang="ru-RU" sz="1600" dirty="0" smtClean="0"/>
              <a:t/>
            </a:r>
            <a:br>
              <a:rPr lang="ru-RU" sz="1600" dirty="0" smtClean="0"/>
            </a:br>
            <a:r>
              <a:rPr lang="ru-RU" sz="1600" dirty="0" smtClean="0"/>
              <a:t>3. </a:t>
            </a:r>
            <a:r>
              <a:rPr lang="en-US" sz="1600" dirty="0" smtClean="0">
                <a:hlinkClick r:id="rId5"/>
              </a:rPr>
              <a:t>http://festival.1september.ru/articles/566349</a:t>
            </a:r>
            <a:r>
              <a:rPr lang="ru-RU" sz="1600" dirty="0" smtClean="0"/>
              <a:t/>
            </a:r>
            <a:br>
              <a:rPr lang="ru-RU" sz="1600" dirty="0" smtClean="0"/>
            </a:br>
            <a:r>
              <a:rPr lang="ru-RU" sz="1600" dirty="0" smtClean="0"/>
              <a:t>4. </a:t>
            </a:r>
            <a:r>
              <a:rPr lang="en-US" sz="1600" dirty="0" smtClean="0">
                <a:hlinkClick r:id="rId6"/>
              </a:rPr>
              <a:t>http://yandex.ru/images</a:t>
            </a:r>
            <a:r>
              <a:rPr lang="ru-RU" sz="1600" dirty="0" smtClean="0"/>
              <a:t/>
            </a:r>
            <a:br>
              <a:rPr lang="ru-RU" sz="1600" dirty="0" smtClean="0"/>
            </a:br>
            <a:r>
              <a:rPr lang="ru-RU" sz="1600" dirty="0" smtClean="0"/>
              <a:t>5. </a:t>
            </a:r>
            <a:r>
              <a:rPr lang="en-US" sz="1600" dirty="0" smtClean="0">
                <a:hlinkClick r:id="rId7"/>
              </a:rPr>
              <a:t>http://pedsovet.su/load/28-1-0-23669</a:t>
            </a: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017.jpg"/>
          <p:cNvPicPr>
            <a:picLocks noGrp="1" noChangeAspect="1"/>
          </p:cNvPicPr>
          <p:nvPr>
            <p:ph idx="1"/>
          </p:nvPr>
        </p:nvPicPr>
        <p:blipFill>
          <a:blip r:embed="rId2"/>
          <a:stretch>
            <a:fillRect/>
          </a:stretch>
        </p:blipFill>
        <p:spPr>
          <a:xfrm>
            <a:off x="0" y="0"/>
            <a:ext cx="9144000" cy="6858000"/>
          </a:xfrm>
        </p:spPr>
      </p:pic>
      <p:sp>
        <p:nvSpPr>
          <p:cNvPr id="2" name="Заголовок 1"/>
          <p:cNvSpPr>
            <a:spLocks noGrp="1"/>
          </p:cNvSpPr>
          <p:nvPr>
            <p:ph type="title"/>
          </p:nvPr>
        </p:nvSpPr>
        <p:spPr>
          <a:xfrm>
            <a:off x="457200" y="214290"/>
            <a:ext cx="8229600" cy="3143272"/>
          </a:xfrm>
        </p:spPr>
        <p:txBody>
          <a:bodyPr>
            <a:normAutofit fontScale="90000"/>
          </a:bodyPr>
          <a:lstStyle/>
          <a:p>
            <a:pPr algn="l"/>
            <a:r>
              <a:rPr lang="ru-RU" dirty="0" smtClean="0"/>
              <a:t>                          </a:t>
            </a:r>
            <a:br>
              <a:rPr lang="ru-RU" dirty="0" smtClean="0"/>
            </a:br>
            <a:r>
              <a:rPr lang="ru-RU" dirty="0" smtClean="0"/>
              <a:t>                               </a:t>
            </a:r>
            <a:r>
              <a:rPr lang="ru-RU" dirty="0" smtClean="0">
                <a:solidFill>
                  <a:schemeClr val="accent6">
                    <a:lumMod val="75000"/>
                  </a:schemeClr>
                </a:solidFill>
              </a:rPr>
              <a:t>Цели:</a:t>
            </a:r>
            <a:br>
              <a:rPr lang="ru-RU" dirty="0" smtClean="0">
                <a:solidFill>
                  <a:schemeClr val="accent6">
                    <a:lumMod val="75000"/>
                  </a:schemeClr>
                </a:solidFill>
              </a:rPr>
            </a:br>
            <a:r>
              <a:rPr lang="ru-RU" dirty="0" smtClean="0">
                <a:solidFill>
                  <a:schemeClr val="accent6">
                    <a:lumMod val="75000"/>
                  </a:schemeClr>
                </a:solidFill>
              </a:rPr>
              <a:t/>
            </a:r>
            <a:br>
              <a:rPr lang="ru-RU" dirty="0" smtClean="0">
                <a:solidFill>
                  <a:schemeClr val="accent6">
                    <a:lumMod val="75000"/>
                  </a:schemeClr>
                </a:solidFill>
              </a:rPr>
            </a:br>
            <a:r>
              <a:rPr lang="ru-RU" dirty="0" smtClean="0"/>
              <a:t/>
            </a:r>
            <a:br>
              <a:rPr lang="ru-RU" dirty="0" smtClean="0"/>
            </a:br>
            <a:r>
              <a:rPr lang="ru-RU" sz="3100" dirty="0" smtClean="0"/>
              <a:t>1. Формировать представление об обращении;</a:t>
            </a:r>
            <a:br>
              <a:rPr lang="ru-RU" sz="3100" dirty="0" smtClean="0"/>
            </a:br>
            <a:r>
              <a:rPr lang="ru-RU" sz="3100" dirty="0" smtClean="0"/>
              <a:t>2. Учить правильно оформлять на письме предложения с обращением;</a:t>
            </a:r>
            <a:br>
              <a:rPr lang="ru-RU" sz="3100" dirty="0" smtClean="0"/>
            </a:br>
            <a:r>
              <a:rPr lang="ru-RU" sz="3100" dirty="0" smtClean="0"/>
              <a:t>3. Воспитывать </a:t>
            </a:r>
            <a:r>
              <a:rPr lang="ru-RU" sz="3100" smtClean="0"/>
              <a:t>речевую грамотность, </a:t>
            </a:r>
            <a:r>
              <a:rPr lang="ru-RU" sz="3100" dirty="0" smtClean="0"/>
              <a:t>бережное отношение к языку.</a:t>
            </a:r>
            <a:endParaRPr lang="ru-RU" sz="31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017.jpg"/>
          <p:cNvPicPr>
            <a:picLocks noGrp="1" noChangeAspect="1"/>
          </p:cNvPicPr>
          <p:nvPr>
            <p:ph idx="1"/>
          </p:nvPr>
        </p:nvPicPr>
        <p:blipFill>
          <a:blip r:embed="rId2"/>
          <a:stretch>
            <a:fillRect/>
          </a:stretch>
        </p:blipFill>
        <p:spPr>
          <a:xfrm>
            <a:off x="0" y="142852"/>
            <a:ext cx="9144000" cy="6858000"/>
          </a:xfrm>
        </p:spPr>
      </p:pic>
      <p:sp>
        <p:nvSpPr>
          <p:cNvPr id="15" name="Заголовок 14"/>
          <p:cNvSpPr>
            <a:spLocks noGrp="1"/>
          </p:cNvSpPr>
          <p:nvPr>
            <p:ph type="title"/>
          </p:nvPr>
        </p:nvSpPr>
        <p:spPr>
          <a:xfrm>
            <a:off x="457200" y="1071546"/>
            <a:ext cx="8229600" cy="5786454"/>
          </a:xfrm>
        </p:spPr>
        <p:txBody>
          <a:bodyPr>
            <a:normAutofit fontScale="90000"/>
          </a:bodyPr>
          <a:lstStyle/>
          <a:p>
            <a:pPr algn="l"/>
            <a:r>
              <a:rPr lang="ru-RU" dirty="0" smtClean="0">
                <a:solidFill>
                  <a:schemeClr val="accent6">
                    <a:lumMod val="50000"/>
                  </a:schemeClr>
                </a:solidFill>
              </a:rPr>
              <a:t>            Фронтальный опрос</a:t>
            </a:r>
            <a:br>
              <a:rPr lang="ru-RU" dirty="0" smtClean="0">
                <a:solidFill>
                  <a:schemeClr val="accent6">
                    <a:lumMod val="50000"/>
                  </a:schemeClr>
                </a:solidFill>
              </a:rPr>
            </a:br>
            <a:r>
              <a:rPr lang="ru-RU" dirty="0" smtClean="0">
                <a:solidFill>
                  <a:schemeClr val="accent6">
                    <a:lumMod val="50000"/>
                  </a:schemeClr>
                </a:solidFill>
              </a:rPr>
              <a:t>            домашнего задания.</a:t>
            </a:r>
            <a:br>
              <a:rPr lang="ru-RU" dirty="0" smtClean="0">
                <a:solidFill>
                  <a:schemeClr val="accent6">
                    <a:lumMod val="50000"/>
                  </a:schemeClr>
                </a:solidFill>
              </a:rPr>
            </a:br>
            <a:r>
              <a:rPr lang="ru-RU" dirty="0" smtClean="0"/>
              <a:t/>
            </a:r>
            <a:br>
              <a:rPr lang="ru-RU" dirty="0" smtClean="0"/>
            </a:br>
            <a:r>
              <a:rPr lang="ru-RU" sz="3100" dirty="0" smtClean="0"/>
              <a:t>1. Что изучает синтаксис?</a:t>
            </a:r>
            <a:br>
              <a:rPr lang="ru-RU" sz="3100" dirty="0" smtClean="0"/>
            </a:br>
            <a:r>
              <a:rPr lang="ru-RU" sz="3100" dirty="0" smtClean="0"/>
              <a:t>2. Что изучает пунктуация?</a:t>
            </a:r>
            <a:br>
              <a:rPr lang="ru-RU" sz="3100" dirty="0" smtClean="0"/>
            </a:br>
            <a:r>
              <a:rPr lang="ru-RU" sz="3100" dirty="0" smtClean="0"/>
              <a:t>3. Что такое простое и сложное предложение?</a:t>
            </a:r>
            <a:br>
              <a:rPr lang="ru-RU" sz="3100" dirty="0" smtClean="0"/>
            </a:br>
            <a:r>
              <a:rPr lang="ru-RU" sz="3100" dirty="0" smtClean="0"/>
              <a:t>4. Какие знаки ставятся в сложном предложении?</a:t>
            </a:r>
            <a:br>
              <a:rPr lang="ru-RU" sz="3100" dirty="0" smtClean="0"/>
            </a:br>
            <a:r>
              <a:rPr lang="ru-RU" sz="3100" dirty="0" smtClean="0"/>
              <a:t>5. Что такое однородные члены предложения? Обобщающее слово?</a:t>
            </a:r>
            <a:br>
              <a:rPr lang="ru-RU" sz="3100" dirty="0" smtClean="0"/>
            </a:br>
            <a:r>
              <a:rPr lang="ru-RU" sz="3100" dirty="0" smtClean="0"/>
              <a:t>6. Какие знаки ставятся при однородных членах предложения?</a:t>
            </a: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chemeClr val="accent6">
                    <a:lumMod val="50000"/>
                  </a:schemeClr>
                </a:solidFill>
              </a:rPr>
              <a:t>Посмотрите на рисунок. Что на нём изображёно ? Как вы думаете, о чём разговаривают люди за столом?</a:t>
            </a:r>
            <a:endParaRPr lang="ru-RU" dirty="0">
              <a:solidFill>
                <a:schemeClr val="accent6">
                  <a:lumMod val="50000"/>
                </a:schemeClr>
              </a:solidFill>
            </a:endParaRPr>
          </a:p>
        </p:txBody>
      </p:sp>
      <p:pic>
        <p:nvPicPr>
          <p:cNvPr id="1026" name="Picture 2"/>
          <p:cNvPicPr>
            <a:picLocks noGrp="1" noChangeAspect="1" noChangeArrowheads="1"/>
          </p:cNvPicPr>
          <p:nvPr>
            <p:ph idx="1"/>
          </p:nvPr>
        </p:nvPicPr>
        <p:blipFill>
          <a:blip r:embed="rId2"/>
          <a:srcRect/>
          <a:stretch>
            <a:fillRect/>
          </a:stretch>
        </p:blipFill>
        <p:spPr bwMode="auto">
          <a:xfrm>
            <a:off x="1000100" y="1713073"/>
            <a:ext cx="7215238" cy="4940870"/>
          </a:xfrm>
          <a:prstGeom prst="rect">
            <a:avLst/>
          </a:prstGeom>
          <a:noFill/>
          <a:ln w="9525">
            <a:noFill/>
            <a:miter lim="800000"/>
            <a:headEnd/>
            <a:tailEnd/>
          </a:ln>
          <a:effectLst/>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017.jpg"/>
          <p:cNvPicPr>
            <a:picLocks noGrp="1" noChangeAspect="1"/>
          </p:cNvPicPr>
          <p:nvPr>
            <p:ph idx="1"/>
          </p:nvPr>
        </p:nvPicPr>
        <p:blipFill>
          <a:blip r:embed="rId2"/>
          <a:stretch>
            <a:fillRect/>
          </a:stretch>
        </p:blipFill>
        <p:spPr>
          <a:xfrm>
            <a:off x="0" y="0"/>
            <a:ext cx="9144000" cy="6858000"/>
          </a:xfrm>
        </p:spPr>
      </p:pic>
      <p:sp>
        <p:nvSpPr>
          <p:cNvPr id="2" name="Заголовок 1"/>
          <p:cNvSpPr>
            <a:spLocks noGrp="1"/>
          </p:cNvSpPr>
          <p:nvPr>
            <p:ph type="title"/>
          </p:nvPr>
        </p:nvSpPr>
        <p:spPr>
          <a:xfrm>
            <a:off x="457200" y="274638"/>
            <a:ext cx="8229600" cy="5654692"/>
          </a:xfrm>
        </p:spPr>
        <p:txBody>
          <a:bodyPr>
            <a:normAutofit/>
          </a:bodyPr>
          <a:lstStyle/>
          <a:p>
            <a:r>
              <a:rPr lang="ru-RU" dirty="0" smtClean="0">
                <a:solidFill>
                  <a:schemeClr val="accent6">
                    <a:lumMod val="50000"/>
                  </a:schemeClr>
                </a:solidFill>
              </a:rPr>
              <a:t>Подумайте и скажите, как мы называем тех людей, с которыми ведём разговор?</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017.jpg"/>
          <p:cNvPicPr>
            <a:picLocks noGrp="1" noChangeAspect="1"/>
          </p:cNvPicPr>
          <p:nvPr>
            <p:ph idx="1"/>
          </p:nvPr>
        </p:nvPicPr>
        <p:blipFill>
          <a:blip r:embed="rId2"/>
          <a:stretch>
            <a:fillRect/>
          </a:stretch>
        </p:blipFill>
        <p:spPr>
          <a:xfrm>
            <a:off x="0" y="0"/>
            <a:ext cx="9144000" cy="6858000"/>
          </a:xfrm>
        </p:spPr>
      </p:pic>
      <p:sp>
        <p:nvSpPr>
          <p:cNvPr id="2" name="Заголовок 1"/>
          <p:cNvSpPr>
            <a:spLocks noGrp="1"/>
          </p:cNvSpPr>
          <p:nvPr>
            <p:ph type="title"/>
          </p:nvPr>
        </p:nvSpPr>
        <p:spPr>
          <a:xfrm>
            <a:off x="457200" y="274638"/>
            <a:ext cx="8229600" cy="6083320"/>
          </a:xfrm>
        </p:spPr>
        <p:txBody>
          <a:bodyPr/>
          <a:lstStyle/>
          <a:p>
            <a:pPr algn="l"/>
            <a:r>
              <a:rPr lang="ru-RU" sz="4800" dirty="0" smtClean="0">
                <a:solidFill>
                  <a:schemeClr val="accent6">
                    <a:lumMod val="50000"/>
                  </a:schemeClr>
                </a:solidFill>
              </a:rPr>
              <a:t>   Работа с учебником, п.42</a:t>
            </a:r>
            <a:r>
              <a:rPr lang="ru-RU" dirty="0" smtClean="0">
                <a:solidFill>
                  <a:schemeClr val="accent6">
                    <a:lumMod val="50000"/>
                  </a:schemeClr>
                </a:solidFill>
              </a:rPr>
              <a:t/>
            </a:r>
            <a:br>
              <a:rPr lang="ru-RU" dirty="0" smtClean="0">
                <a:solidFill>
                  <a:schemeClr val="accent6">
                    <a:lumMod val="50000"/>
                  </a:schemeClr>
                </a:solidFill>
              </a:rPr>
            </a:br>
            <a:r>
              <a:rPr lang="ru-RU" dirty="0" smtClean="0"/>
              <a:t/>
            </a:r>
            <a:br>
              <a:rPr lang="ru-RU" dirty="0" smtClean="0"/>
            </a:br>
            <a:r>
              <a:rPr lang="ru-RU" sz="4000" u="sng" dirty="0" smtClean="0">
                <a:solidFill>
                  <a:srgbClr val="FF0000"/>
                </a:solidFill>
              </a:rPr>
              <a:t>Обращение</a:t>
            </a:r>
            <a:r>
              <a:rPr lang="ru-RU" sz="4000" dirty="0" smtClean="0">
                <a:solidFill>
                  <a:srgbClr val="FF0000"/>
                </a:solidFill>
              </a:rPr>
              <a:t> - </a:t>
            </a:r>
            <a:r>
              <a:rPr lang="ru-RU" sz="4000" dirty="0" smtClean="0">
                <a:solidFill>
                  <a:schemeClr val="accent6">
                    <a:lumMod val="75000"/>
                  </a:schemeClr>
                </a:solidFill>
              </a:rPr>
              <a:t>слово или сочетание слов, называющее того, к кому или к чему обращаются с речью.</a:t>
            </a:r>
            <a:br>
              <a:rPr lang="ru-RU" sz="4000" dirty="0" smtClean="0">
                <a:solidFill>
                  <a:schemeClr val="accent6">
                    <a:lumMod val="75000"/>
                  </a:schemeClr>
                </a:solidFill>
              </a:rPr>
            </a:br>
            <a:r>
              <a:rPr lang="ru-RU" sz="4000" dirty="0" smtClean="0">
                <a:solidFill>
                  <a:schemeClr val="accent6">
                    <a:lumMod val="75000"/>
                  </a:schemeClr>
                </a:solidFill>
              </a:rPr>
              <a:t/>
            </a:r>
            <a:br>
              <a:rPr lang="ru-RU" sz="4000" dirty="0" smtClean="0">
                <a:solidFill>
                  <a:schemeClr val="accent6">
                    <a:lumMod val="75000"/>
                  </a:schemeClr>
                </a:solidFill>
              </a:rPr>
            </a:br>
            <a:r>
              <a:rPr lang="ru-RU" sz="4000" dirty="0" smtClean="0">
                <a:solidFill>
                  <a:schemeClr val="accent6">
                    <a:lumMod val="75000"/>
                  </a:schemeClr>
                </a:solidFill>
              </a:rPr>
              <a:t>Например: </a:t>
            </a:r>
            <a:r>
              <a:rPr lang="ru-RU" sz="4000" dirty="0" smtClean="0">
                <a:solidFill>
                  <a:srgbClr val="FF0000"/>
                </a:solidFill>
              </a:rPr>
              <a:t>Мама</a:t>
            </a:r>
            <a:r>
              <a:rPr lang="ru-RU" sz="4000" dirty="0" smtClean="0">
                <a:solidFill>
                  <a:schemeClr val="accent6">
                    <a:lumMod val="75000"/>
                  </a:schemeClr>
                </a:solidFill>
              </a:rPr>
              <a:t>,</a:t>
            </a:r>
            <a:r>
              <a:rPr lang="ru-RU" sz="4000" dirty="0" smtClean="0">
                <a:solidFill>
                  <a:srgbClr val="FF0000"/>
                </a:solidFill>
              </a:rPr>
              <a:t> </a:t>
            </a:r>
            <a:r>
              <a:rPr lang="ru-RU" sz="4000" dirty="0" smtClean="0">
                <a:solidFill>
                  <a:schemeClr val="accent6">
                    <a:lumMod val="75000"/>
                  </a:schemeClr>
                </a:solidFill>
              </a:rPr>
              <a:t>научи меня вязать крючком. Сколько сейчас времени, </a:t>
            </a:r>
            <a:r>
              <a:rPr lang="ru-RU" sz="4000" dirty="0" smtClean="0">
                <a:solidFill>
                  <a:srgbClr val="FF0000"/>
                </a:solidFill>
              </a:rPr>
              <a:t>Света</a:t>
            </a:r>
            <a:r>
              <a:rPr lang="ru-RU" sz="4000" dirty="0" smtClean="0">
                <a:solidFill>
                  <a:schemeClr val="accent6">
                    <a:lumMod val="75000"/>
                  </a:schemeClr>
                </a:solidFill>
              </a:rPr>
              <a:t>?</a:t>
            </a:r>
            <a:endParaRPr lang="ru-RU" sz="40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017.jpg"/>
          <p:cNvPicPr>
            <a:picLocks noGrp="1" noChangeAspect="1"/>
          </p:cNvPicPr>
          <p:nvPr>
            <p:ph idx="1"/>
          </p:nvPr>
        </p:nvPicPr>
        <p:blipFill>
          <a:blip r:embed="rId2"/>
          <a:stretch>
            <a:fillRect/>
          </a:stretch>
        </p:blipFill>
        <p:spPr>
          <a:xfrm>
            <a:off x="0" y="0"/>
            <a:ext cx="9144000" cy="6858000"/>
          </a:xfrm>
        </p:spPr>
      </p:pic>
      <p:sp>
        <p:nvSpPr>
          <p:cNvPr id="2" name="Заголовок 1"/>
          <p:cNvSpPr>
            <a:spLocks noGrp="1"/>
          </p:cNvSpPr>
          <p:nvPr>
            <p:ph type="title"/>
          </p:nvPr>
        </p:nvSpPr>
        <p:spPr>
          <a:xfrm>
            <a:off x="457200" y="274638"/>
            <a:ext cx="8229600" cy="6440510"/>
          </a:xfrm>
        </p:spPr>
        <p:txBody>
          <a:bodyPr>
            <a:normAutofit/>
          </a:bodyPr>
          <a:lstStyle/>
          <a:p>
            <a:pPr algn="l"/>
            <a:r>
              <a:rPr lang="ru-RU" sz="2700" dirty="0" smtClean="0">
                <a:solidFill>
                  <a:schemeClr val="accent6">
                    <a:lumMod val="75000"/>
                  </a:schemeClr>
                </a:solidFill>
              </a:rPr>
              <a:t>1.Прочитайте выразительно предложения. Выделите интонацией лицо или предмет (явление природы), к которому мы обращаемся.</a:t>
            </a:r>
            <a:r>
              <a:rPr lang="ru-RU" dirty="0" smtClean="0"/>
              <a:t/>
            </a:r>
            <a:br>
              <a:rPr lang="ru-RU" dirty="0" smtClean="0"/>
            </a:br>
            <a:r>
              <a:rPr lang="ru-RU" sz="2000" dirty="0" smtClean="0"/>
              <a:t>1. </a:t>
            </a:r>
            <a:r>
              <a:rPr lang="ru-RU" sz="2000" dirty="0" smtClean="0">
                <a:solidFill>
                  <a:srgbClr val="FF0000"/>
                </a:solidFill>
              </a:rPr>
              <a:t>Свет наш солнышко, </a:t>
            </a:r>
            <a:r>
              <a:rPr lang="ru-RU" sz="2000" dirty="0" smtClean="0"/>
              <a:t>ты ходишь круглый год по небу. (А. Пушкин.)</a:t>
            </a:r>
            <a:br>
              <a:rPr lang="ru-RU" sz="2000" dirty="0" smtClean="0"/>
            </a:br>
            <a:r>
              <a:rPr lang="ru-RU" sz="2000" dirty="0" smtClean="0"/>
              <a:t/>
            </a:r>
            <a:br>
              <a:rPr lang="ru-RU" sz="2000" dirty="0" smtClean="0"/>
            </a:br>
            <a:r>
              <a:rPr lang="ru-RU" sz="2000" dirty="0" smtClean="0"/>
              <a:t>2. Ты помнишь ли</a:t>
            </a:r>
            <a:r>
              <a:rPr lang="ru-RU" sz="2000" dirty="0" smtClean="0">
                <a:solidFill>
                  <a:srgbClr val="FF0000"/>
                </a:solidFill>
              </a:rPr>
              <a:t>, Мария, </a:t>
            </a:r>
            <a:r>
              <a:rPr lang="ru-RU" sz="2000" dirty="0" smtClean="0"/>
              <a:t>вечерний небосклон, равнины полевые, села далёкий звон? (А. К. Толстой.)</a:t>
            </a:r>
            <a:br>
              <a:rPr lang="ru-RU" sz="2000" dirty="0" smtClean="0"/>
            </a:br>
            <a:r>
              <a:rPr lang="ru-RU" sz="2000" dirty="0" smtClean="0"/>
              <a:t/>
            </a:r>
            <a:br>
              <a:rPr lang="ru-RU" sz="2000" dirty="0" smtClean="0"/>
            </a:br>
            <a:r>
              <a:rPr lang="ru-RU" sz="2000" dirty="0" smtClean="0"/>
              <a:t>3. Уж и есть за что</a:t>
            </a:r>
            <a:r>
              <a:rPr lang="ru-RU" sz="2000" dirty="0" smtClean="0">
                <a:solidFill>
                  <a:srgbClr val="FF0000"/>
                </a:solidFill>
              </a:rPr>
              <a:t>, Русь могучая, </a:t>
            </a:r>
            <a:r>
              <a:rPr lang="ru-RU" sz="2000" dirty="0" smtClean="0"/>
              <a:t>полюбить тебя, назвать матерью. (П. Никитин.)</a:t>
            </a:r>
            <a:br>
              <a:rPr lang="ru-RU" sz="2000" dirty="0" smtClean="0"/>
            </a:br>
            <a:r>
              <a:rPr lang="ru-RU" sz="2000" dirty="0" smtClean="0"/>
              <a:t/>
            </a:r>
            <a:br>
              <a:rPr lang="ru-RU" sz="2000" dirty="0" smtClean="0"/>
            </a:br>
            <a:r>
              <a:rPr lang="ru-RU" sz="2000" dirty="0" smtClean="0"/>
              <a:t>4. </a:t>
            </a:r>
            <a:r>
              <a:rPr lang="ru-RU" sz="2000" dirty="0" smtClean="0">
                <a:solidFill>
                  <a:srgbClr val="FF0000"/>
                </a:solidFill>
              </a:rPr>
              <a:t>Осень, осень, </a:t>
            </a:r>
            <a:r>
              <a:rPr lang="ru-RU" sz="2000" dirty="0" smtClean="0"/>
              <a:t>погоди гнать по небу тучи. (Л. Яхнин.)</a:t>
            </a:r>
            <a:br>
              <a:rPr lang="ru-RU" sz="2000" dirty="0" smtClean="0"/>
            </a:br>
            <a:r>
              <a:rPr lang="ru-RU" sz="2000" dirty="0" smtClean="0"/>
              <a:t/>
            </a:r>
            <a:br>
              <a:rPr lang="ru-RU" sz="2000" dirty="0" smtClean="0"/>
            </a:br>
            <a:r>
              <a:rPr lang="ru-RU" sz="2000" dirty="0" smtClean="0"/>
              <a:t>5. </a:t>
            </a:r>
            <a:r>
              <a:rPr lang="ru-RU" sz="2000" dirty="0" smtClean="0">
                <a:solidFill>
                  <a:srgbClr val="FF0000"/>
                </a:solidFill>
              </a:rPr>
              <a:t>Речка, речка, </a:t>
            </a:r>
            <a:r>
              <a:rPr lang="ru-RU" sz="2000" dirty="0" smtClean="0"/>
              <a:t>спрячь меня! (Сказка.)</a:t>
            </a:r>
            <a:br>
              <a:rPr lang="ru-RU" sz="2000" dirty="0" smtClean="0"/>
            </a:br>
            <a:r>
              <a:rPr lang="ru-RU" sz="2000" dirty="0" smtClean="0"/>
              <a:t/>
            </a:r>
            <a:br>
              <a:rPr lang="ru-RU" sz="2000" dirty="0" smtClean="0"/>
            </a:br>
            <a:r>
              <a:rPr lang="ru-RU" sz="2000" dirty="0" smtClean="0"/>
              <a:t>6. Я гриб нашла! </a:t>
            </a:r>
            <a:r>
              <a:rPr lang="ru-RU" sz="2000" dirty="0" smtClean="0">
                <a:solidFill>
                  <a:srgbClr val="FF0000"/>
                </a:solidFill>
              </a:rPr>
              <a:t>Девочки!</a:t>
            </a:r>
            <a:endParaRPr lang="ru-RU" sz="2000"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017.jpg"/>
          <p:cNvPicPr>
            <a:picLocks noGrp="1" noChangeAspect="1"/>
          </p:cNvPicPr>
          <p:nvPr>
            <p:ph idx="1"/>
          </p:nvPr>
        </p:nvPicPr>
        <p:blipFill>
          <a:blip r:embed="rId2"/>
          <a:stretch>
            <a:fillRect/>
          </a:stretch>
        </p:blipFill>
        <p:spPr>
          <a:xfrm>
            <a:off x="0" y="0"/>
            <a:ext cx="9144000" cy="6858000"/>
          </a:xfrm>
        </p:spPr>
      </p:pic>
      <p:sp>
        <p:nvSpPr>
          <p:cNvPr id="2" name="Заголовок 1"/>
          <p:cNvSpPr>
            <a:spLocks noGrp="1"/>
          </p:cNvSpPr>
          <p:nvPr>
            <p:ph type="title"/>
          </p:nvPr>
        </p:nvSpPr>
        <p:spPr>
          <a:xfrm>
            <a:off x="457200" y="571480"/>
            <a:ext cx="8229600" cy="5715040"/>
          </a:xfrm>
        </p:spPr>
        <p:txBody>
          <a:bodyPr>
            <a:normAutofit fontScale="90000"/>
          </a:bodyPr>
          <a:lstStyle/>
          <a:p>
            <a:pPr algn="l"/>
            <a:r>
              <a:rPr lang="ru-RU" sz="2200" dirty="0" smtClean="0">
                <a:solidFill>
                  <a:schemeClr val="accent6">
                    <a:lumMod val="75000"/>
                  </a:schemeClr>
                </a:solidFill>
              </a:rPr>
              <a:t>                                 </a:t>
            </a:r>
            <a:r>
              <a:rPr lang="ru-RU" sz="3600" dirty="0" smtClean="0">
                <a:solidFill>
                  <a:schemeClr val="accent6">
                    <a:lumMod val="50000"/>
                  </a:schemeClr>
                </a:solidFill>
              </a:rPr>
              <a:t>Давайте понаблюдаем.</a:t>
            </a:r>
            <a:r>
              <a:rPr lang="ru-RU" sz="3600" dirty="0" smtClean="0">
                <a:solidFill>
                  <a:schemeClr val="accent6">
                    <a:lumMod val="75000"/>
                  </a:schemeClr>
                </a:solidFill>
              </a:rPr>
              <a:t/>
            </a:r>
            <a:br>
              <a:rPr lang="ru-RU" sz="3600" dirty="0" smtClean="0">
                <a:solidFill>
                  <a:schemeClr val="accent6">
                    <a:lumMod val="75000"/>
                  </a:schemeClr>
                </a:solidFill>
              </a:rPr>
            </a:br>
            <a:r>
              <a:rPr lang="ru-RU" sz="2200" dirty="0" smtClean="0">
                <a:solidFill>
                  <a:schemeClr val="accent6">
                    <a:lumMod val="75000"/>
                  </a:schemeClr>
                </a:solidFill>
              </a:rPr>
              <a:t/>
            </a:r>
            <a:br>
              <a:rPr lang="ru-RU" sz="2200" dirty="0" smtClean="0">
                <a:solidFill>
                  <a:schemeClr val="accent6">
                    <a:lumMod val="75000"/>
                  </a:schemeClr>
                </a:solidFill>
              </a:rPr>
            </a:br>
            <a:r>
              <a:rPr lang="ru-RU" sz="3100" dirty="0" smtClean="0">
                <a:solidFill>
                  <a:schemeClr val="accent6">
                    <a:lumMod val="75000"/>
                  </a:schemeClr>
                </a:solidFill>
              </a:rPr>
              <a:t>1. </a:t>
            </a:r>
            <a:r>
              <a:rPr lang="ru-RU" sz="3100" dirty="0" err="1" smtClean="0">
                <a:solidFill>
                  <a:schemeClr val="accent6">
                    <a:lumMod val="75000"/>
                  </a:schemeClr>
                </a:solidFill>
              </a:rPr>
              <a:t>Балдушка</a:t>
            </a:r>
            <a:r>
              <a:rPr lang="ru-RU" sz="3100" dirty="0" smtClean="0">
                <a:solidFill>
                  <a:schemeClr val="accent6">
                    <a:lumMod val="75000"/>
                  </a:schemeClr>
                </a:solidFill>
              </a:rPr>
              <a:t>, погоди ты морщить море…</a:t>
            </a:r>
            <a:br>
              <a:rPr lang="ru-RU" sz="3100" dirty="0" smtClean="0">
                <a:solidFill>
                  <a:schemeClr val="accent6">
                    <a:lumMod val="75000"/>
                  </a:schemeClr>
                </a:solidFill>
              </a:rPr>
            </a:br>
            <a:r>
              <a:rPr lang="ru-RU" sz="3100" dirty="0" smtClean="0">
                <a:solidFill>
                  <a:schemeClr val="accent6">
                    <a:lumMod val="75000"/>
                  </a:schemeClr>
                </a:solidFill>
              </a:rPr>
              <a:t/>
            </a:r>
            <a:br>
              <a:rPr lang="ru-RU" sz="3100" dirty="0" smtClean="0">
                <a:solidFill>
                  <a:schemeClr val="accent6">
                    <a:lumMod val="75000"/>
                  </a:schemeClr>
                </a:solidFill>
              </a:rPr>
            </a:br>
            <a:r>
              <a:rPr lang="ru-RU" sz="3100" dirty="0" smtClean="0">
                <a:solidFill>
                  <a:schemeClr val="accent6">
                    <a:lumMod val="75000"/>
                  </a:schemeClr>
                </a:solidFill>
              </a:rPr>
              <a:t>2.  Свет наш солнышко! Ты ходишь</a:t>
            </a:r>
            <a:br>
              <a:rPr lang="ru-RU" sz="3100" dirty="0" smtClean="0">
                <a:solidFill>
                  <a:schemeClr val="accent6">
                    <a:lumMod val="75000"/>
                  </a:schemeClr>
                </a:solidFill>
              </a:rPr>
            </a:br>
            <a:r>
              <a:rPr lang="ru-RU" sz="3100" dirty="0" smtClean="0">
                <a:solidFill>
                  <a:schemeClr val="accent6">
                    <a:lumMod val="75000"/>
                  </a:schemeClr>
                </a:solidFill>
              </a:rPr>
              <a:t>Круглый год по небу…</a:t>
            </a:r>
            <a:br>
              <a:rPr lang="ru-RU" sz="3100" dirty="0" smtClean="0">
                <a:solidFill>
                  <a:schemeClr val="accent6">
                    <a:lumMod val="75000"/>
                  </a:schemeClr>
                </a:solidFill>
              </a:rPr>
            </a:br>
            <a:r>
              <a:rPr lang="ru-RU" sz="3100" dirty="0" smtClean="0">
                <a:solidFill>
                  <a:schemeClr val="accent6">
                    <a:lumMod val="75000"/>
                  </a:schemeClr>
                </a:solidFill>
              </a:rPr>
              <a:t/>
            </a:r>
            <a:br>
              <a:rPr lang="ru-RU" sz="3100" dirty="0" smtClean="0">
                <a:solidFill>
                  <a:schemeClr val="accent6">
                    <a:lumMod val="75000"/>
                  </a:schemeClr>
                </a:solidFill>
              </a:rPr>
            </a:br>
            <a:r>
              <a:rPr lang="ru-RU" sz="3100" dirty="0" smtClean="0">
                <a:solidFill>
                  <a:schemeClr val="accent6">
                    <a:lumMod val="75000"/>
                  </a:schemeClr>
                </a:solidFill>
              </a:rPr>
              <a:t>3. А </a:t>
            </a:r>
            <a:r>
              <a:rPr lang="ru-RU" sz="3100" dirty="0" err="1" smtClean="0">
                <a:solidFill>
                  <a:schemeClr val="accent6">
                    <a:lumMod val="75000"/>
                  </a:schemeClr>
                </a:solidFill>
              </a:rPr>
              <a:t>Балда</a:t>
            </a:r>
            <a:r>
              <a:rPr lang="ru-RU" sz="3100" dirty="0" smtClean="0">
                <a:solidFill>
                  <a:schemeClr val="accent6">
                    <a:lumMod val="75000"/>
                  </a:schemeClr>
                </a:solidFill>
              </a:rPr>
              <a:t> приговаривал с укоризной:</a:t>
            </a:r>
            <a:br>
              <a:rPr lang="ru-RU" sz="3100" dirty="0" smtClean="0">
                <a:solidFill>
                  <a:schemeClr val="accent6">
                    <a:lumMod val="75000"/>
                  </a:schemeClr>
                </a:solidFill>
              </a:rPr>
            </a:br>
            <a:r>
              <a:rPr lang="ru-RU" sz="3100" dirty="0" smtClean="0">
                <a:solidFill>
                  <a:schemeClr val="accent6">
                    <a:lumMod val="75000"/>
                  </a:schemeClr>
                </a:solidFill>
              </a:rPr>
              <a:t>“Не гонялся бы ты, поп, за дешевизной”.</a:t>
            </a:r>
            <a:br>
              <a:rPr lang="ru-RU" sz="3100" dirty="0" smtClean="0">
                <a:solidFill>
                  <a:schemeClr val="accent6">
                    <a:lumMod val="75000"/>
                  </a:schemeClr>
                </a:solidFill>
              </a:rPr>
            </a:br>
            <a:r>
              <a:rPr lang="ru-RU" sz="3100" dirty="0" smtClean="0">
                <a:solidFill>
                  <a:schemeClr val="accent6">
                    <a:lumMod val="75000"/>
                  </a:schemeClr>
                </a:solidFill>
              </a:rPr>
              <a:t/>
            </a:r>
            <a:br>
              <a:rPr lang="ru-RU" sz="3100" dirty="0" smtClean="0">
                <a:solidFill>
                  <a:schemeClr val="accent6">
                    <a:lumMod val="75000"/>
                  </a:schemeClr>
                </a:solidFill>
              </a:rPr>
            </a:br>
            <a:r>
              <a:rPr lang="ru-RU" sz="3100" dirty="0" smtClean="0">
                <a:solidFill>
                  <a:schemeClr val="accent6">
                    <a:lumMod val="75000"/>
                  </a:schemeClr>
                </a:solidFill>
              </a:rPr>
              <a:t>4. Не губи меня, девица!</a:t>
            </a:r>
            <a:r>
              <a:rPr lang="ru-RU" sz="2200" dirty="0" smtClean="0">
                <a:solidFill>
                  <a:schemeClr val="accent6">
                    <a:lumMod val="75000"/>
                  </a:schemeClr>
                </a:solidFill>
              </a:rPr>
              <a:t/>
            </a:r>
            <a:br>
              <a:rPr lang="ru-RU" sz="2200" dirty="0" smtClean="0">
                <a:solidFill>
                  <a:schemeClr val="accent6">
                    <a:lumMod val="75000"/>
                  </a:schemeClr>
                </a:solidFill>
              </a:rPr>
            </a:br>
            <a:r>
              <a:rPr lang="ru-RU" sz="2200" dirty="0" smtClean="0">
                <a:solidFill>
                  <a:schemeClr val="accent6">
                    <a:lumMod val="75000"/>
                  </a:schemeClr>
                </a:solidFill>
              </a:rPr>
              <a:t/>
            </a:r>
            <a:br>
              <a:rPr lang="ru-RU" sz="2200" dirty="0" smtClean="0">
                <a:solidFill>
                  <a:schemeClr val="accent6">
                    <a:lumMod val="75000"/>
                  </a:schemeClr>
                </a:solidFill>
              </a:rPr>
            </a:br>
            <a:r>
              <a:rPr lang="ru-RU" sz="1600" dirty="0" smtClean="0"/>
              <a:t/>
            </a:r>
            <a:br>
              <a:rPr lang="ru-RU" sz="1600" dirty="0" smtClean="0"/>
            </a:b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017.jpg"/>
          <p:cNvPicPr>
            <a:picLocks noGrp="1" noChangeAspect="1"/>
          </p:cNvPicPr>
          <p:nvPr>
            <p:ph idx="1"/>
          </p:nvPr>
        </p:nvPicPr>
        <p:blipFill>
          <a:blip r:embed="rId2"/>
          <a:stretch>
            <a:fillRect/>
          </a:stretch>
        </p:blipFill>
        <p:spPr>
          <a:xfrm>
            <a:off x="0" y="0"/>
            <a:ext cx="9144000" cy="6858000"/>
          </a:xfrm>
        </p:spPr>
      </p:pic>
      <p:sp>
        <p:nvSpPr>
          <p:cNvPr id="2" name="Заголовок 1"/>
          <p:cNvSpPr>
            <a:spLocks noGrp="1"/>
          </p:cNvSpPr>
          <p:nvPr>
            <p:ph type="title"/>
          </p:nvPr>
        </p:nvSpPr>
        <p:spPr>
          <a:xfrm>
            <a:off x="457200" y="274638"/>
            <a:ext cx="8229600" cy="6011882"/>
          </a:xfrm>
        </p:spPr>
        <p:txBody>
          <a:bodyPr>
            <a:normAutofit fontScale="90000"/>
          </a:bodyPr>
          <a:lstStyle/>
          <a:p>
            <a:pPr algn="l"/>
            <a:r>
              <a:rPr lang="ru-RU" sz="3600" dirty="0" smtClean="0">
                <a:solidFill>
                  <a:schemeClr val="accent6">
                    <a:lumMod val="50000"/>
                  </a:schemeClr>
                </a:solidFill>
              </a:rPr>
              <a:t>                          Внимание вопрос:</a:t>
            </a:r>
            <a:br>
              <a:rPr lang="ru-RU" sz="3600" dirty="0" smtClean="0">
                <a:solidFill>
                  <a:schemeClr val="accent6">
                    <a:lumMod val="50000"/>
                  </a:schemeClr>
                </a:solidFill>
              </a:rPr>
            </a:br>
            <a:r>
              <a:rPr lang="ru-RU" sz="3600" dirty="0" smtClean="0">
                <a:solidFill>
                  <a:schemeClr val="accent6">
                    <a:lumMod val="75000"/>
                  </a:schemeClr>
                </a:solidFill>
              </a:rPr>
              <a:t/>
            </a:r>
            <a:br>
              <a:rPr lang="ru-RU" sz="3600" dirty="0" smtClean="0">
                <a:solidFill>
                  <a:schemeClr val="accent6">
                    <a:lumMod val="75000"/>
                  </a:schemeClr>
                </a:solidFill>
              </a:rPr>
            </a:br>
            <a:r>
              <a:rPr lang="ru-RU" sz="3600" dirty="0" smtClean="0">
                <a:solidFill>
                  <a:schemeClr val="accent6">
                    <a:lumMod val="75000"/>
                  </a:schemeClr>
                </a:solidFill>
              </a:rPr>
              <a:t>1. Как на письме выделяются обращения, если стоят в начале или в конце предложения?</a:t>
            </a:r>
            <a:br>
              <a:rPr lang="ru-RU" sz="3600" dirty="0" smtClean="0">
                <a:solidFill>
                  <a:schemeClr val="accent6">
                    <a:lumMod val="75000"/>
                  </a:schemeClr>
                </a:solidFill>
              </a:rPr>
            </a:br>
            <a:r>
              <a:rPr lang="ru-RU" sz="3600" dirty="0" smtClean="0">
                <a:solidFill>
                  <a:schemeClr val="accent6">
                    <a:lumMod val="75000"/>
                  </a:schemeClr>
                </a:solidFill>
              </a:rPr>
              <a:t/>
            </a:r>
            <a:br>
              <a:rPr lang="ru-RU" sz="3600" dirty="0" smtClean="0">
                <a:solidFill>
                  <a:schemeClr val="accent6">
                    <a:lumMod val="75000"/>
                  </a:schemeClr>
                </a:solidFill>
              </a:rPr>
            </a:br>
            <a:r>
              <a:rPr lang="ru-RU" sz="3600" dirty="0" smtClean="0">
                <a:solidFill>
                  <a:schemeClr val="accent6">
                    <a:lumMod val="75000"/>
                  </a:schemeClr>
                </a:solidFill>
              </a:rPr>
              <a:t>2. А если находятся в середине?</a:t>
            </a:r>
            <a:br>
              <a:rPr lang="ru-RU" sz="3600" dirty="0" smtClean="0">
                <a:solidFill>
                  <a:schemeClr val="accent6">
                    <a:lumMod val="75000"/>
                  </a:schemeClr>
                </a:solidFill>
              </a:rPr>
            </a:br>
            <a:r>
              <a:rPr lang="ru-RU" sz="3600" dirty="0" smtClean="0">
                <a:solidFill>
                  <a:schemeClr val="accent6">
                    <a:lumMod val="75000"/>
                  </a:schemeClr>
                </a:solidFill>
              </a:rPr>
              <a:t/>
            </a:r>
            <a:br>
              <a:rPr lang="ru-RU" sz="3600" dirty="0" smtClean="0">
                <a:solidFill>
                  <a:schemeClr val="accent6">
                    <a:lumMod val="75000"/>
                  </a:schemeClr>
                </a:solidFill>
              </a:rPr>
            </a:br>
            <a:r>
              <a:rPr lang="ru-RU" sz="3600" dirty="0" smtClean="0">
                <a:solidFill>
                  <a:schemeClr val="accent6">
                    <a:lumMod val="75000"/>
                  </a:schemeClr>
                </a:solidFill>
              </a:rPr>
              <a:t>3. А если произносятся с особой, восклицательной интонацией? </a:t>
            </a:r>
            <a:r>
              <a:rPr lang="ru-RU" sz="3600" dirty="0" smtClean="0"/>
              <a:t/>
            </a:r>
            <a:br>
              <a:rPr lang="ru-RU" sz="3600" dirty="0" smtClean="0"/>
            </a:b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169</Words>
  <PresentationFormat>Экран (4:3)</PresentationFormat>
  <Paragraphs>29</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Урок русского языка в 5 классе  Обособление обращения на письме. </vt:lpstr>
      <vt:lpstr>                                                          Цели:   1. Формировать представление об обращении; 2. Учить правильно оформлять на письме предложения с обращением; 3. Воспитывать речевую грамотность, бережное отношение к языку.</vt:lpstr>
      <vt:lpstr>            Фронтальный опрос             домашнего задания.  1. Что изучает синтаксис? 2. Что изучает пунктуация? 3. Что такое простое и сложное предложение? 4. Какие знаки ставятся в сложном предложении? 5. Что такое однородные члены предложения? Обобщающее слово? 6. Какие знаки ставятся при однородных членах предложения?    </vt:lpstr>
      <vt:lpstr>Посмотрите на рисунок. Что на нём изображёно ? Как вы думаете, о чём разговаривают люди за столом?</vt:lpstr>
      <vt:lpstr>Подумайте и скажите, как мы называем тех людей, с которыми ведём разговор? </vt:lpstr>
      <vt:lpstr>   Работа с учебником, п.42  Обращение - слово или сочетание слов, называющее того, к кому или к чему обращаются с речью.  Например: Мама, научи меня вязать крючком. Сколько сейчас времени, Света?</vt:lpstr>
      <vt:lpstr>1.Прочитайте выразительно предложения. Выделите интонацией лицо или предмет (явление природы), к которому мы обращаемся. 1. Свет наш солнышко, ты ходишь круглый год по небу. (А. Пушкин.)  2. Ты помнишь ли, Мария, вечерний небосклон, равнины полевые, села далёкий звон? (А. К. Толстой.)  3. Уж и есть за что, Русь могучая, полюбить тебя, назвать матерью. (П. Никитин.)  4. Осень, осень, погоди гнать по небу тучи. (Л. Яхнин.)  5. Речка, речка, спрячь меня! (Сказка.)  6. Я гриб нашла! Девочки!</vt:lpstr>
      <vt:lpstr>                                 Давайте понаблюдаем.  1. Балдушка, погоди ты морщить море…  2.  Свет наш солнышко! Ты ходишь Круглый год по небу…  3. А Балда приговаривал с укоризной: “Не гонялся бы ты, поп, за дешевизной”.  4. Не губи меня, девица!    </vt:lpstr>
      <vt:lpstr>                          Внимание вопрос:  1. Как на письме выделяются обращения, если стоят в начале или в конце предложения?  2. А если находятся в середине?  3. А если произносятся с особой, восклицательной интонацией?   </vt:lpstr>
      <vt:lpstr>Задание 1.  Составьте и запишите предложения, соответствующие схемам, где О – обращение.    [О, – =].  [О! – =].  [ – = ,О, …].  [ – = ,О].  </vt:lpstr>
      <vt:lpstr>Задание 2.  Спишите, расставляя нужные знаки препинания.   1. Князь им вымолвил тогда:  «Добрый путь вам господа».  2. Выпросил дурачина корыто!  3. Здравствуй грозная царица!  4. Бабушка постой немножко…   </vt:lpstr>
      <vt:lpstr>                                        Проверим!    1. Князь им вымолвил тогда:  «Добрый путь вам, господа».  2. Выпросил , дурачина , корыто!  3. Здравствуй , грозная царица!  4. Бабушка , постой немножко…       </vt:lpstr>
      <vt:lpstr>                                       Задание 3.   Составьте небольшой рассказ по рисунку, используя обращения.         </vt:lpstr>
      <vt:lpstr>Повторим.</vt:lpstr>
      <vt:lpstr>Домашнее задание.</vt:lpstr>
      <vt:lpstr>     </vt:lpstr>
      <vt:lpstr>     Список использованной литературы.  1. http://www.licey.net/russian/syntax/r1_2_12 2. http://nsportal.ru/shkola/russkiy-yazyk/library/2014/03/31/karotochka-s-zadaniyami-po-teme-obrashchenie-5-klass 3. http://festival.1september.ru/articles/566349 4. http://yandex.ru/images 5. http://pedsovet.su/load/28-1-0-23669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Урок русского языка в 5 классе  </dc:title>
  <dc:creator>Фокина</dc:creator>
  <cp:lastModifiedBy>1</cp:lastModifiedBy>
  <cp:revision>12</cp:revision>
  <dcterms:created xsi:type="dcterms:W3CDTF">2014-12-21T14:26:26Z</dcterms:created>
  <dcterms:modified xsi:type="dcterms:W3CDTF">2015-03-11T16:03:53Z</dcterms:modified>
</cp:coreProperties>
</file>