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3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544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13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44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2685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0807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342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39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717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77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10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399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70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68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315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659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04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73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5801C8F-737B-4252-A756-E82610B6AD57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7F3EA-27AA-4861-A4F7-3B36249760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5773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Конфликты между людьми на предприятии в процессе производственной деятельности и пути их разрешения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Выполнил: </a:t>
            </a:r>
            <a:r>
              <a:rPr lang="ru-RU" dirty="0" err="1" smtClean="0"/>
              <a:t>Головизнин</a:t>
            </a:r>
            <a:r>
              <a:rPr lang="ru-RU" dirty="0" smtClean="0"/>
              <a:t> </a:t>
            </a:r>
            <a:r>
              <a:rPr lang="ru-RU" dirty="0" smtClean="0"/>
              <a:t>Данил Сергеевич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30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 поведения в конфликтной ситуации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уклонение</a:t>
            </a:r>
          </a:p>
          <a:p>
            <a:r>
              <a:rPr lang="ru-RU" sz="2400" dirty="0" smtClean="0"/>
              <a:t>приспособление</a:t>
            </a:r>
          </a:p>
          <a:p>
            <a:r>
              <a:rPr lang="ru-RU" sz="2400" dirty="0" smtClean="0"/>
              <a:t>конфронтация</a:t>
            </a:r>
          </a:p>
          <a:p>
            <a:r>
              <a:rPr lang="ru-RU" sz="2400" dirty="0" smtClean="0"/>
              <a:t>сотрудничество</a:t>
            </a:r>
          </a:p>
          <a:p>
            <a:r>
              <a:rPr lang="ru-RU" sz="2400" dirty="0" smtClean="0"/>
              <a:t>компромисс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643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1438" y="1287379"/>
            <a:ext cx="9063373" cy="374583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6396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Производственные конфликты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004791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это специфическая форма выражения противоречий в производственных отношениях трудового </a:t>
            </a:r>
            <a:r>
              <a:rPr lang="ru-RU" sz="2400" dirty="0" smtClean="0"/>
              <a:t>коллектива</a:t>
            </a:r>
            <a:endParaRPr lang="ru-RU" sz="2400" dirty="0"/>
          </a:p>
          <a:p>
            <a:endParaRPr lang="ru-RU" dirty="0"/>
          </a:p>
        </p:txBody>
      </p:sp>
      <p:pic>
        <p:nvPicPr>
          <p:cNvPr id="1026" name="Picture 2" descr="http://www.clipartbest.com/cliparts/acq/6EL/acq6ELGz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8924" y="3454376"/>
            <a:ext cx="5230893" cy="274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52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производственных конфликтов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конфликт </a:t>
            </a:r>
            <a:r>
              <a:rPr lang="ru-RU" sz="2400" dirty="0"/>
              <a:t>между рядовыми работниками;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конфликт между руководителями и работниками;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конфликт между работниками различной квалификации, возраста.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11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причины конфликтов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400" dirty="0"/>
              <a:t>материально-технические;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хозяйственно-организационные;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социально-демографические; </a:t>
            </a:r>
            <a:endParaRPr lang="ru-RU" sz="2400" dirty="0" smtClean="0"/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социально-профессиональные; </a:t>
            </a:r>
            <a:endParaRPr lang="ru-RU" sz="2400" dirty="0" smtClean="0"/>
          </a:p>
          <a:p>
            <a:pPr lvl="0"/>
            <a:endParaRPr lang="ru-RU" sz="2400" dirty="0"/>
          </a:p>
          <a:p>
            <a:r>
              <a:rPr lang="ru-RU" sz="2400" dirty="0"/>
              <a:t>социально-психологические. </a:t>
            </a:r>
          </a:p>
        </p:txBody>
      </p:sp>
    </p:spTree>
    <p:extLst>
      <p:ext uri="{BB962C8B-B14F-4D97-AF65-F5344CB8AC3E}">
        <p14:creationId xmlns:p14="http://schemas.microsoft.com/office/powerpoint/2010/main" xmlns="" val="17867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 </a:t>
            </a:r>
            <a:r>
              <a:rPr lang="ru-RU" dirty="0"/>
              <a:t>между руководителями и </a:t>
            </a:r>
            <a:r>
              <a:rPr lang="ru-RU" dirty="0" smtClean="0"/>
              <a:t>работниками. Причины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543256" cy="2711587"/>
          </a:xfrm>
        </p:spPr>
        <p:txBody>
          <a:bodyPr/>
          <a:lstStyle/>
          <a:p>
            <a:r>
              <a:rPr lang="ru-RU" dirty="0" smtClean="0"/>
              <a:t>производственные </a:t>
            </a:r>
            <a:r>
              <a:rPr lang="ru-RU" dirty="0"/>
              <a:t>вопросы: недостатки организации и условий труда, плохое снабжение, несовершенство </a:t>
            </a:r>
            <a:r>
              <a:rPr lang="ru-RU" dirty="0" smtClean="0"/>
              <a:t>технологий;</a:t>
            </a:r>
          </a:p>
          <a:p>
            <a:r>
              <a:rPr lang="ru-RU" dirty="0"/>
              <a:t>беспринципность руководителя, ложное понимание единоначалия, тщеславие и чванство, резкость и грубость в обращении с подчиненными, черствость и равнодушие к их </a:t>
            </a:r>
            <a:r>
              <a:rPr lang="ru-RU" dirty="0" smtClean="0"/>
              <a:t>нуждам;</a:t>
            </a:r>
          </a:p>
          <a:p>
            <a:r>
              <a:rPr lang="ru-RU" dirty="0" smtClean="0"/>
              <a:t>чрезмерное вмешательство </a:t>
            </a:r>
            <a:r>
              <a:rPr lang="ru-RU" dirty="0"/>
              <a:t>руководителя в работу </a:t>
            </a:r>
            <a:r>
              <a:rPr lang="ru-RU" dirty="0" smtClean="0"/>
              <a:t>исполнителя;</a:t>
            </a:r>
          </a:p>
        </p:txBody>
      </p:sp>
      <p:pic>
        <p:nvPicPr>
          <p:cNvPr id="2050" name="Picture 2" descr="http://firmregistry.ru/files/peopl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9723" y="4430700"/>
            <a:ext cx="5102224" cy="218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99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 </a:t>
            </a:r>
            <a:r>
              <a:rPr lang="ru-RU" dirty="0"/>
              <a:t>между рядовыми </a:t>
            </a:r>
            <a:r>
              <a:rPr lang="ru-RU" dirty="0" smtClean="0"/>
              <a:t>работниками. Причины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9"/>
            <a:ext cx="10447004" cy="2122040"/>
          </a:xfrm>
        </p:spPr>
        <p:txBody>
          <a:bodyPr>
            <a:normAutofit/>
          </a:bodyPr>
          <a:lstStyle/>
          <a:p>
            <a:r>
              <a:rPr lang="ru-RU" sz="2400" dirty="0"/>
              <a:t>несовместимость </a:t>
            </a:r>
            <a:r>
              <a:rPr lang="ru-RU" sz="2400" dirty="0" smtClean="0"/>
              <a:t>интересов;</a:t>
            </a:r>
          </a:p>
          <a:p>
            <a:r>
              <a:rPr lang="ru-RU" sz="2400" dirty="0"/>
              <a:t>р</a:t>
            </a:r>
            <a:r>
              <a:rPr lang="ru-RU" sz="2400" dirty="0" smtClean="0"/>
              <a:t>азличия </a:t>
            </a:r>
            <a:r>
              <a:rPr lang="ru-RU" sz="2400" dirty="0"/>
              <a:t>в психологических</a:t>
            </a:r>
            <a:r>
              <a:rPr lang="ru-RU" sz="2400" i="1" dirty="0"/>
              <a:t> </a:t>
            </a:r>
            <a:r>
              <a:rPr lang="ru-RU" sz="2400" dirty="0" smtClean="0"/>
              <a:t>особенностях;</a:t>
            </a:r>
          </a:p>
          <a:p>
            <a:r>
              <a:rPr lang="ru-RU" sz="2400" dirty="0" smtClean="0"/>
              <a:t>этнические, национальные черты;</a:t>
            </a:r>
          </a:p>
          <a:p>
            <a:r>
              <a:rPr lang="ru-RU" sz="2400" dirty="0"/>
              <a:t>нравственная сторона взаимодействия конкретных </a:t>
            </a:r>
            <a:r>
              <a:rPr lang="ru-RU" sz="2400" dirty="0" smtClean="0"/>
              <a:t>личностей.</a:t>
            </a:r>
            <a:endParaRPr lang="ru-RU" sz="2400" dirty="0"/>
          </a:p>
        </p:txBody>
      </p:sp>
      <p:pic>
        <p:nvPicPr>
          <p:cNvPr id="3074" name="Picture 2" descr="https://wiseparent.ru/wp-content/uploads/2016/12/Tug-of-War1-iSto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5521" y="4174959"/>
            <a:ext cx="3550151" cy="231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9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и ликвидация конфликтов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95130" cy="43599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Ответственность за профилактику и ликвидацию конфликтов в коллективе лежит прежде всего на руководителях.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Последовательность действий руководителя:</a:t>
            </a:r>
          </a:p>
          <a:p>
            <a:pPr marL="0" indent="0">
              <a:buNone/>
            </a:pPr>
            <a:endParaRPr lang="ru-RU" dirty="0" smtClean="0"/>
          </a:p>
          <a:p>
            <a:pPr lvl="0"/>
            <a:r>
              <a:rPr lang="ru-RU" dirty="0"/>
              <a:t>проанализировать и оценить ситуацию; </a:t>
            </a:r>
          </a:p>
          <a:p>
            <a:pPr lvl="0"/>
            <a:r>
              <a:rPr lang="ru-RU" dirty="0"/>
              <a:t>изучить мотивы конфликтующих сторон и обстоятельства, приведшие к конфликтной ситуации; </a:t>
            </a:r>
          </a:p>
          <a:p>
            <a:pPr lvl="0"/>
            <a:r>
              <a:rPr lang="ru-RU" dirty="0"/>
              <a:t>разработать и осуществить мероприятия по блокированию, локализации и устранению конфликта; </a:t>
            </a:r>
          </a:p>
          <a:p>
            <a:pPr lvl="0"/>
            <a:r>
              <a:rPr lang="ru-RU" dirty="0"/>
              <a:t>незамедлительно овладеть ситуацией, пока она не осложнилась; </a:t>
            </a:r>
          </a:p>
          <a:p>
            <a:pPr lvl="0"/>
            <a:r>
              <a:rPr lang="ru-RU" dirty="0"/>
              <a:t>разработать совместно с конфликтующими сторонами альтернативные варианты и выбрать из них наиболее целесообразный, либо компромиссный, либо тот, в котором бы интегрировались представления этих сторон о преследуемых ими целях и средствах их достижения.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0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5028" y="946013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Полезно </a:t>
            </a:r>
            <a:r>
              <a:rPr lang="ru-RU" sz="2800" dirty="0"/>
              <a:t>свести спорящие стороны при участии третьего нейтрального </a:t>
            </a:r>
            <a:r>
              <a:rPr lang="ru-RU" sz="2800" dirty="0" smtClean="0"/>
              <a:t>лица, </a:t>
            </a:r>
            <a:r>
              <a:rPr lang="ru-RU" sz="2800" dirty="0"/>
              <a:t>выступающего в качестве арбитра </a:t>
            </a:r>
          </a:p>
        </p:txBody>
      </p:sp>
      <p:pic>
        <p:nvPicPr>
          <p:cNvPr id="4098" name="Picture 2" descr="http://delovoi-etiket.ru/wp-content/uploads/2015/01/Klip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7354" y="2594326"/>
            <a:ext cx="5470773" cy="386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1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440686"/>
            <a:ext cx="9882502" cy="1364051"/>
          </a:xfrm>
        </p:spPr>
        <p:txBody>
          <a:bodyPr/>
          <a:lstStyle/>
          <a:p>
            <a:r>
              <a:rPr lang="ru-RU" sz="3600" dirty="0"/>
              <a:t>Правила поведения, обеспечивающие выход из конфликта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110" y="1804737"/>
            <a:ext cx="8946541" cy="4195481"/>
          </a:xfrm>
        </p:spPr>
        <p:txBody>
          <a:bodyPr>
            <a:noAutofit/>
          </a:bodyPr>
          <a:lstStyle/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не </a:t>
            </a:r>
            <a:r>
              <a:rPr lang="ru-RU" sz="2400" dirty="0"/>
              <a:t>следует расширять предмет конфликта; </a:t>
            </a:r>
          </a:p>
          <a:p>
            <a:pPr lvl="0"/>
            <a:r>
              <a:rPr lang="ru-RU" sz="2400" dirty="0"/>
              <a:t>предложить позитивное решение должен обвиняющий; </a:t>
            </a:r>
          </a:p>
          <a:p>
            <a:pPr lvl="0"/>
            <a:r>
              <a:rPr lang="ru-RU" sz="2400" dirty="0"/>
              <a:t>не должно быть категоричной формы общения; </a:t>
            </a:r>
          </a:p>
          <a:p>
            <a:pPr lvl="0"/>
            <a:r>
              <a:rPr lang="ru-RU" sz="2400" dirty="0"/>
              <a:t>необходимо сокращать число претензий, иначе оппоненту будет трудно разобраться в том, чего от него хотят; </a:t>
            </a:r>
          </a:p>
          <a:p>
            <a:r>
              <a:rPr lang="ru-RU" sz="2400" dirty="0"/>
              <a:t>избегать эмоциональных конфликтов, когда претензии переходят в оскорбление личности </a:t>
            </a:r>
          </a:p>
        </p:txBody>
      </p:sp>
    </p:spTree>
    <p:extLst>
      <p:ext uri="{BB962C8B-B14F-4D97-AF65-F5344CB8AC3E}">
        <p14:creationId xmlns:p14="http://schemas.microsoft.com/office/powerpoint/2010/main" xmlns="" val="9109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323</Words>
  <Application>Microsoft Office PowerPoint</Application>
  <PresentationFormat>Произвольный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</vt:lpstr>
      <vt:lpstr>Конфликты между людьми на предприятии в процессе производственной деятельности и пути их разрешения </vt:lpstr>
      <vt:lpstr>Производственные конфликты </vt:lpstr>
      <vt:lpstr>Классификация производственных конфликтов</vt:lpstr>
      <vt:lpstr>Общие причины конфликтов</vt:lpstr>
      <vt:lpstr>Конфликт между руководителями и работниками. Причины</vt:lpstr>
      <vt:lpstr>Конфликт между рядовыми работниками. Причины</vt:lpstr>
      <vt:lpstr>Профилактика и ликвидация конфликтов</vt:lpstr>
      <vt:lpstr>Слайд 8</vt:lpstr>
      <vt:lpstr>Правила поведения, обеспечивающие выход из конфликта</vt:lpstr>
      <vt:lpstr>Стили поведения в конфликтной ситуации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между людьми на предприятии в процессе производственной деятельности и пути их разрешения </dc:title>
  <dc:creator>Данил Головизнин</dc:creator>
  <cp:lastModifiedBy>Admin</cp:lastModifiedBy>
  <cp:revision>9</cp:revision>
  <dcterms:created xsi:type="dcterms:W3CDTF">2018-01-18T15:54:21Z</dcterms:created>
  <dcterms:modified xsi:type="dcterms:W3CDTF">2018-02-09T05:30:27Z</dcterms:modified>
</cp:coreProperties>
</file>