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58" r:id="rId6"/>
    <p:sldId id="259" r:id="rId7"/>
    <p:sldId id="262" r:id="rId8"/>
    <p:sldId id="263" r:id="rId9"/>
    <p:sldId id="267" r:id="rId10"/>
    <p:sldId id="268" r:id="rId11"/>
    <p:sldId id="269" r:id="rId12"/>
    <p:sldId id="281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65" r:id="rId24"/>
    <p:sldId id="266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857496"/>
            <a:ext cx="3635896" cy="376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Ириша\Desktop\Attachm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85707">
            <a:off x="665846" y="2985935"/>
            <a:ext cx="2472672" cy="32823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357166"/>
            <a:ext cx="650085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Print" pitchFamily="2" charset="0"/>
              </a:rPr>
              <a:t>Урок </a:t>
            </a:r>
          </a:p>
          <a:p>
            <a:pPr algn="ctr"/>
            <a:r>
              <a:rPr lang="ru-RU" sz="54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Print" pitchFamily="2" charset="0"/>
              </a:rPr>
              <a:t>русского языка </a:t>
            </a:r>
          </a:p>
          <a:p>
            <a:pPr algn="ctr"/>
            <a:r>
              <a:rPr lang="ru-RU" sz="54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Print" pitchFamily="2" charset="0"/>
              </a:rPr>
              <a:t>4 класс</a:t>
            </a:r>
            <a:endParaRPr lang="ru-RU" sz="54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000505"/>
            <a:ext cx="8643965" cy="2143140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>   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нар.                            гл.                          сущ.                  С.                       гл.                            сущ.</a:t>
            </a:r>
            <a:br>
              <a:rPr lang="ru-RU" sz="1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авно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увяла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трава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, и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облетели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деревья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 . _ . _ . _           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__________                                                    ______________                                      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3286124"/>
          </a:xfrm>
        </p:spPr>
        <p:txBody>
          <a:bodyPr>
            <a:normAutofit fontScale="85000" lnSpcReduction="10000"/>
          </a:bodyPr>
          <a:lstStyle/>
          <a:p>
            <a:pPr lvl="0" indent="450850" algn="ctr">
              <a:spcBef>
                <a:spcPct val="0"/>
              </a:spcBef>
            </a:pPr>
            <a:r>
              <a:rPr lang="ru-RU" sz="4100" u="sng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1 группы.</a:t>
            </a:r>
          </a:p>
          <a:p>
            <a:pPr lvl="0" indent="450850">
              <a:spcBef>
                <a:spcPct val="0"/>
              </a:spcBef>
            </a:pPr>
            <a:endParaRPr lang="ru-RU" sz="4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eaLnBrk="0" hangingPunct="0">
              <a:spcBef>
                <a:spcPct val="0"/>
              </a:spcBef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данных слов составьте предложение и разберите его по членам предложения.</a:t>
            </a:r>
          </a:p>
          <a:p>
            <a:pPr lvl="0" indent="450850" eaLnBrk="0" hangingPunct="0">
              <a:lnSpc>
                <a:spcPct val="150000"/>
              </a:lnSpc>
              <a:spcBef>
                <a:spcPct val="0"/>
              </a:spcBef>
            </a:pPr>
            <a:r>
              <a:rPr lang="ru-RU" sz="41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Трава, и, облетели, давно, деревья, увяла. </a:t>
            </a:r>
          </a:p>
          <a:p>
            <a:endParaRPr lang="ru-RU" b="1" i="1" dirty="0"/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58" y="5214950"/>
            <a:ext cx="1588045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14348" y="357166"/>
            <a:ext cx="821537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2 группы.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Распределите наречия на группы по вопросам.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езде, весело, сверху, завтра, сзади, мрачно, вниз, направо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сейчас, вблизи, быстро, теперь, вчера, тихо</a:t>
            </a:r>
            <a:r>
              <a:rPr lang="ru-RU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налево.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643314"/>
            <a:ext cx="1428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где?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везде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сверху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сзади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вблизи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643314"/>
            <a:ext cx="1643074" cy="1887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куда?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вниз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налево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571876"/>
            <a:ext cx="18573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весело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мрачно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быстро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тихо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3571876"/>
            <a:ext cx="17145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когда?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завтра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сейчас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теперь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вчера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96" y="5000636"/>
            <a:ext cx="1571604" cy="162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2910" y="1785926"/>
            <a:ext cx="8215370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лучше запомнить вопросы.</a:t>
            </a:r>
            <a:br>
              <a:rPr lang="ru-RU" b="1" dirty="0" smtClean="0"/>
            </a:br>
            <a:r>
              <a:rPr lang="ru-RU" dirty="0" smtClean="0"/>
              <a:t> Семь вопросов – просто чудо.</a:t>
            </a:r>
            <a:br>
              <a:rPr lang="ru-RU" dirty="0" smtClean="0"/>
            </a:br>
            <a:r>
              <a:rPr lang="ru-RU" dirty="0" smtClean="0"/>
              <a:t>Их запомнить можно так:</a:t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286124"/>
            <a:ext cx="1423788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где?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3286124"/>
            <a:ext cx="1912703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куда?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3286124"/>
            <a:ext cx="2202847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когда?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67278" y="3286124"/>
            <a:ext cx="2776722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откуда?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8082" y="4786322"/>
            <a:ext cx="1609736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как?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786322"/>
            <a:ext cx="2754280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почему?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4786322"/>
            <a:ext cx="2361544" cy="1107996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зачем?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388" y="5000636"/>
            <a:ext cx="527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и</a:t>
            </a:r>
            <a:endParaRPr lang="ru-RU" sz="48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числа?</a:t>
            </a:r>
          </a:p>
          <a:p>
            <a:pPr>
              <a:buNone/>
            </a:pPr>
            <a:r>
              <a:rPr lang="ru-RU" sz="2400" dirty="0" smtClean="0"/>
              <a:t>                             ед.ч.                                        мн.ч.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прилетел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 – прилетели  </a:t>
            </a:r>
            <a:r>
              <a:rPr lang="ru-RU" sz="2400" dirty="0" smtClean="0"/>
              <a:t>(когда?)   </a:t>
            </a:r>
            <a:r>
              <a:rPr lang="ru-RU" sz="2400" i="1" dirty="0" smtClean="0"/>
              <a:t>рано;</a:t>
            </a:r>
          </a:p>
          <a:p>
            <a:pPr>
              <a:buNone/>
            </a:pPr>
            <a:r>
              <a:rPr lang="ru-RU" sz="2400" i="1" dirty="0" smtClean="0"/>
              <a:t>                 запел           </a:t>
            </a:r>
            <a:r>
              <a:rPr lang="ru-RU" sz="2400" dirty="0" smtClean="0"/>
              <a:t>(_____?)______ - </a:t>
            </a:r>
            <a:r>
              <a:rPr lang="ru-RU" sz="2400" i="1" dirty="0" smtClean="0"/>
              <a:t>запели</a:t>
            </a:r>
            <a:r>
              <a:rPr lang="ru-RU" sz="2400" dirty="0" smtClean="0"/>
              <a:t>          (_____?)_____; </a:t>
            </a:r>
          </a:p>
          <a:p>
            <a:pPr>
              <a:buNone/>
            </a:pPr>
            <a:r>
              <a:rPr lang="ru-RU" sz="2400" dirty="0" smtClean="0"/>
              <a:t>                 проснулся  (_____?)______ - проснулись  (_____?)_____.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числам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642918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642918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7072330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2462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6248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72330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2462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  <p:pic>
        <p:nvPicPr>
          <p:cNvPr id="17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рода?</a:t>
            </a:r>
          </a:p>
          <a:p>
            <a:pPr>
              <a:buNone/>
            </a:pPr>
            <a:r>
              <a:rPr lang="ru-RU" sz="2400" dirty="0" smtClean="0"/>
              <a:t>                          м.р.              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пришел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пришла </a:t>
            </a:r>
            <a:r>
              <a:rPr lang="ru-RU" sz="2400" dirty="0" smtClean="0"/>
              <a:t>(_____?)______</a:t>
            </a:r>
          </a:p>
          <a:p>
            <a:pPr>
              <a:buNone/>
            </a:pPr>
            <a:r>
              <a:rPr lang="ru-RU" sz="2400" dirty="0" smtClean="0"/>
              <a:t>                  пришло  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родам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928670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928670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00364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  <p:pic>
        <p:nvPicPr>
          <p:cNvPr id="11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времени?</a:t>
            </a:r>
          </a:p>
          <a:p>
            <a:pPr>
              <a:buNone/>
            </a:pPr>
            <a:r>
              <a:rPr lang="ru-RU" sz="2400" dirty="0" smtClean="0"/>
              <a:t>                          м.р.              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появились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разольются (</a:t>
            </a:r>
            <a:r>
              <a:rPr lang="ru-RU" sz="2400" dirty="0" smtClean="0"/>
              <a:t>_____?)______</a:t>
            </a:r>
          </a:p>
          <a:p>
            <a:pPr>
              <a:buNone/>
            </a:pPr>
            <a:r>
              <a:rPr lang="ru-RU" sz="2400" dirty="0" smtClean="0"/>
              <a:t>                   цветут      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временам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714356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714356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3286124"/>
            <a:ext cx="89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714752"/>
            <a:ext cx="89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6248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762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  <p:pic>
        <p:nvPicPr>
          <p:cNvPr id="11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лица?</a:t>
            </a:r>
          </a:p>
          <a:p>
            <a:pPr>
              <a:buNone/>
            </a:pPr>
            <a:r>
              <a:rPr lang="ru-RU" sz="2400" dirty="0" smtClean="0"/>
              <a:t>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 1 л.: </a:t>
            </a:r>
            <a:r>
              <a:rPr lang="ru-RU" sz="2400" i="1" dirty="0" smtClean="0"/>
              <a:t>я встаю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  </a:t>
            </a:r>
            <a:r>
              <a:rPr lang="ru-RU" sz="2400" dirty="0" smtClean="0"/>
              <a:t>2 л</a:t>
            </a:r>
            <a:r>
              <a:rPr lang="ru-RU" sz="2400" i="1" dirty="0" smtClean="0"/>
              <a:t>.: ты встаешь (</a:t>
            </a:r>
            <a:r>
              <a:rPr lang="ru-RU" sz="2400" dirty="0" smtClean="0"/>
              <a:t>_____?)______</a:t>
            </a:r>
          </a:p>
          <a:p>
            <a:pPr>
              <a:buNone/>
            </a:pPr>
            <a:r>
              <a:rPr lang="ru-RU" sz="2400" dirty="0" smtClean="0"/>
              <a:t>                    3 л.: они встают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лицам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642918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642918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29256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00496" y="371475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143504" y="371475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762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  <p:pic>
        <p:nvPicPr>
          <p:cNvPr id="11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Можно ли изменить форму наречий </a:t>
            </a:r>
            <a:r>
              <a:rPr lang="ru-RU" sz="2400" i="1" u="sng" dirty="0" smtClean="0"/>
              <a:t>рано, </a:t>
            </a:r>
            <a:r>
              <a:rPr lang="ru-RU" sz="2400" i="1" u="sng" dirty="0" err="1" smtClean="0"/>
              <a:t>вперед,назад</a:t>
            </a:r>
            <a:r>
              <a:rPr lang="ru-RU" sz="2400" i="1" u="sng" dirty="0" smtClean="0"/>
              <a:t>, быстро, снизу </a:t>
            </a:r>
            <a:r>
              <a:rPr lang="ru-RU" sz="2400" dirty="0" smtClean="0"/>
              <a:t> так, чтобы они отвечали на один из падежных вопросов:</a:t>
            </a:r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Что?___________________________________________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Чего?__________________________________________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Чему?_________________________________________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Чем?__________________________________________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О </a:t>
            </a:r>
            <a:r>
              <a:rPr lang="ru-RU" sz="2400" dirty="0" err="1" smtClean="0"/>
              <a:t>чем?_________________________________________</a:t>
            </a:r>
            <a:r>
              <a:rPr lang="ru-RU" sz="2400" dirty="0" smtClean="0"/>
              <a:t>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падежам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71480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500042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714884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0496" y="5572140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  <p:pic>
        <p:nvPicPr>
          <p:cNvPr id="8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722" y="4857760"/>
            <a:ext cx="1933277" cy="200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28860" y="357166"/>
            <a:ext cx="4019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egoe Script" pitchFamily="34" charset="0"/>
              </a:rPr>
              <a:t>НАРЕЧИЕ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571612"/>
            <a:ext cx="6294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ОБОЗНАЧАЕТ ПРИЗНАК ДЕЙСТВИЯ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2285992"/>
            <a:ext cx="83229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ОТВЕЧАЕТ НА ВОПРОСЫ: ГДЕ? КУДА? ОТКУДА? КАК? </a:t>
            </a:r>
          </a:p>
          <a:p>
            <a:r>
              <a:rPr lang="ru-RU" sz="2800" b="1" dirty="0" smtClean="0"/>
              <a:t>ЗАЧЕМ? ПОЧЕМУ?КОГДА?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3500438"/>
            <a:ext cx="5428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НЕИЗМЕНЯЕМАЯ ЧАСТЬ РЕЧИ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500570"/>
            <a:ext cx="7566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ЧЛЕН ПРЕДЛОЖЕНИЯ - ОБСТОЯТЕЛЬСТВО</a:t>
            </a:r>
            <a:endParaRPr lang="ru-RU" sz="32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07249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</a:t>
            </a:r>
            <a:endParaRPr lang="ru-RU" sz="11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Подберите и запишите к наречиям антонимы и синонимы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274838"/>
            <a:ext cx="30003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антонимы 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завтра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быстро –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справа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впереди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 -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2285992"/>
            <a:ext cx="42148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8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синонимы 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красиво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интересно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печально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гладко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857232"/>
            <a:ext cx="68964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i="1" dirty="0" smtClean="0">
                <a:latin typeface="Segoe Print" pitchFamily="2" charset="0"/>
              </a:rPr>
              <a:t>Двадцатое октября.</a:t>
            </a:r>
          </a:p>
          <a:p>
            <a:pPr algn="ctr"/>
            <a:r>
              <a:rPr lang="ru-RU" sz="4800" i="1" dirty="0" smtClean="0">
                <a:latin typeface="Segoe Print" pitchFamily="2" charset="0"/>
              </a:rPr>
              <a:t>Классная работа</a:t>
            </a:r>
            <a:r>
              <a:rPr lang="ru-RU" sz="3600" i="1" dirty="0" smtClean="0"/>
              <a:t>.</a:t>
            </a:r>
            <a:endParaRPr lang="ru-RU" sz="3600" i="1" dirty="0"/>
          </a:p>
        </p:txBody>
      </p:sp>
      <p:pic>
        <p:nvPicPr>
          <p:cNvPr id="6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857496"/>
            <a:ext cx="3635896" cy="376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Ириша\Desktop\list_liney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51653">
            <a:off x="2316557" y="2669350"/>
            <a:ext cx="2101850" cy="29194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42910" y="1573271"/>
            <a:ext cx="37147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антонимы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завтра – сегодня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быстро – медленно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справа – слева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быстро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 – много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впереди – сзади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 - плохо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357686" y="1923606"/>
            <a:ext cx="478631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синонимы </a:t>
            </a:r>
            <a:endParaRPr kumimoji="0" lang="ru-RU" sz="28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красиво – прекрасно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интересно – увлекательно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печально – грустно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бесшумно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гладко – ровно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6552728" cy="1445860"/>
          </a:xfrm>
        </p:spPr>
        <p:txBody>
          <a:bodyPr>
            <a:normAutofit fontScale="90000"/>
          </a:bodyPr>
          <a:lstStyle/>
          <a:p>
            <a:r>
              <a:rPr lang="ru-RU" sz="6600" u="sng" dirty="0" smtClean="0">
                <a:latin typeface="Segoe Script" pitchFamily="34" charset="0"/>
                <a:cs typeface="Arial" pitchFamily="34" charset="0"/>
              </a:rPr>
              <a:t>Словарь:</a:t>
            </a:r>
            <a:br>
              <a:rPr lang="ru-RU" sz="6600" u="sng" dirty="0" smtClean="0">
                <a:latin typeface="Segoe Script" pitchFamily="34" charset="0"/>
                <a:cs typeface="Arial" pitchFamily="34" charset="0"/>
              </a:rPr>
            </a:br>
            <a:r>
              <a:rPr lang="ru-RU" sz="6600" dirty="0" smtClean="0">
                <a:latin typeface="Arial" pitchFamily="34" charset="0"/>
                <a:cs typeface="Arial" pitchFamily="34" charset="0"/>
              </a:rPr>
              <a:t>                            вп</a:t>
            </a:r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ди,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Ириша\Desktop\list_line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51653">
            <a:off x="2673747" y="3312293"/>
            <a:ext cx="2101850" cy="2919413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4572000" y="1988840"/>
            <a:ext cx="7200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2267744" y="2924944"/>
            <a:ext cx="7200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2" descr="сова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ша\Desktop\d7058418babe7f4f46bab106b727d9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3" y="260648"/>
            <a:ext cx="3305514" cy="367240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1538" y="4051965"/>
            <a:ext cx="73581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«Русский язык необыкновенно богат наречиями, которые делают нашу речь точной, образной, выразительной».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М.Горький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1285860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2000240"/>
            <a:ext cx="821537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ДЕЛАЛИ?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ДЕЛАЛИ?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ЗАЧЕМ? 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500042"/>
            <a:ext cx="3328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egoe Script" pitchFamily="34" charset="0"/>
              </a:rPr>
              <a:t>ВЫВОД: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5720" y="642918"/>
            <a:ext cx="84000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i="1" cap="none" spc="0" dirty="0" smtClean="0">
                <a:ln/>
                <a:effectLst/>
                <a:latin typeface="Segoe Script" pitchFamily="34" charset="0"/>
              </a:rPr>
              <a:t>ДОМАШНЕЕ</a:t>
            </a:r>
            <a:r>
              <a:rPr lang="ru-RU" sz="4800" b="1" i="1" cap="none" spc="0" dirty="0" smtClean="0">
                <a:ln/>
                <a:solidFill>
                  <a:schemeClr val="accent3"/>
                </a:solidFill>
                <a:effectLst/>
                <a:latin typeface="Segoe Script" pitchFamily="34" charset="0"/>
              </a:rPr>
              <a:t> </a:t>
            </a:r>
            <a:r>
              <a:rPr lang="ru-RU" sz="4800" b="1" i="1" cap="none" spc="0" dirty="0" smtClean="0">
                <a:ln/>
                <a:effectLst/>
                <a:latin typeface="Segoe Script" pitchFamily="34" charset="0"/>
              </a:rPr>
              <a:t>ЗАДАНИЕ</a:t>
            </a:r>
            <a:r>
              <a:rPr lang="ru-RU" sz="4800" b="1" i="1" cap="none" spc="0" dirty="0" smtClean="0">
                <a:ln/>
                <a:solidFill>
                  <a:schemeClr val="accent3"/>
                </a:solidFill>
                <a:effectLst/>
                <a:latin typeface="Segoe Script" pitchFamily="34" charset="0"/>
              </a:rPr>
              <a:t>.</a:t>
            </a:r>
            <a:endParaRPr lang="ru-RU" sz="4800" b="1" i="1" cap="none" spc="0" dirty="0">
              <a:ln/>
              <a:solidFill>
                <a:schemeClr val="accent3"/>
              </a:solidFill>
              <a:effectLst/>
              <a:latin typeface="Segoe Scrip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28868"/>
            <a:ext cx="7726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egoe Script" pitchFamily="34" charset="0"/>
              </a:rPr>
              <a:t>СТР. 74., УПР. 127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Ириша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3" y="2564904"/>
            <a:ext cx="3746457" cy="38164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620688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8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20488735">
            <a:off x="957843" y="992292"/>
            <a:ext cx="321471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МЕДЛЕННО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 rot="1289045">
            <a:off x="3205861" y="5472130"/>
            <a:ext cx="192882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 rot="1599618">
            <a:off x="2702536" y="2755267"/>
            <a:ext cx="321471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ДУМАЙ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 rot="19959972">
            <a:off x="4483615" y="1127140"/>
            <a:ext cx="321471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РАБОТАЙ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 rot="20413196">
            <a:off x="928662" y="4143380"/>
            <a:ext cx="321471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БЫСТРО</a:t>
            </a:r>
            <a:endParaRPr lang="ru-RU" sz="4000" b="1" dirty="0"/>
          </a:p>
        </p:txBody>
      </p:sp>
      <p:pic>
        <p:nvPicPr>
          <p:cNvPr id="12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8934"/>
            <a:ext cx="3635896" cy="376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/>
          </a:p>
        </p:txBody>
      </p:sp>
      <p:sp>
        <p:nvSpPr>
          <p:cNvPr id="3" name="TextBox 2"/>
          <p:cNvSpPr txBox="1"/>
          <p:nvPr/>
        </p:nvSpPr>
        <p:spPr>
          <a:xfrm>
            <a:off x="357158" y="714356"/>
            <a:ext cx="8572561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 </a:t>
            </a:r>
            <a:r>
              <a:rPr lang="ru-RU" sz="4000" b="1" dirty="0" smtClean="0"/>
              <a:t>Думай медленно,</a:t>
            </a:r>
            <a:r>
              <a:rPr lang="en-US" sz="4000" b="1" dirty="0" smtClean="0"/>
              <a:t> </a:t>
            </a:r>
            <a:r>
              <a:rPr lang="ru-RU" sz="4000" b="1" dirty="0" smtClean="0"/>
              <a:t>а работай </a:t>
            </a:r>
            <a:r>
              <a:rPr lang="en-US" sz="4000" b="1" dirty="0" smtClean="0"/>
              <a:t> </a:t>
            </a:r>
            <a:r>
              <a:rPr lang="ru-RU" sz="4000" b="1" dirty="0" smtClean="0"/>
              <a:t>быстро</a:t>
            </a:r>
            <a:r>
              <a:rPr lang="en-US" sz="4000" dirty="0" smtClean="0"/>
              <a:t>.</a:t>
            </a:r>
            <a:endParaRPr lang="ru-RU" sz="4000" dirty="0"/>
          </a:p>
        </p:txBody>
      </p:sp>
      <p:pic>
        <p:nvPicPr>
          <p:cNvPr id="6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2428868"/>
            <a:ext cx="3635896" cy="376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/>
              <a:t>Распределите данные слова </a:t>
            </a:r>
            <a:endParaRPr lang="en-US" sz="3200" b="1" u="sng" dirty="0" smtClean="0"/>
          </a:p>
          <a:p>
            <a:pPr algn="ctr"/>
            <a:r>
              <a:rPr lang="ru-RU" sz="3200" b="1" u="sng" dirty="0" smtClean="0"/>
              <a:t>на группы по частям речи.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285992"/>
            <a:ext cx="8417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Весёлый, радовать, радостный, веселье,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весело, радость, веселить, радостно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571612"/>
            <a:ext cx="2000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/>
              <a:t>им.сущ.</a:t>
            </a:r>
          </a:p>
          <a:p>
            <a:r>
              <a:rPr lang="ru-RU" sz="3200" i="1" dirty="0" smtClean="0"/>
              <a:t>веселье</a:t>
            </a:r>
          </a:p>
          <a:p>
            <a:r>
              <a:rPr lang="ru-RU" sz="3200" i="1" dirty="0" smtClean="0"/>
              <a:t>радость </a:t>
            </a:r>
            <a:endParaRPr lang="ru-RU" sz="3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071670" y="1571612"/>
            <a:ext cx="2571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err="1" smtClean="0"/>
              <a:t>им.прилаг</a:t>
            </a:r>
            <a:r>
              <a:rPr lang="ru-RU" sz="3200" b="1" i="1" u="sng" dirty="0" smtClean="0"/>
              <a:t>.</a:t>
            </a:r>
          </a:p>
          <a:p>
            <a:r>
              <a:rPr lang="ru-RU" sz="3200" i="1" dirty="0" smtClean="0"/>
              <a:t>веселый</a:t>
            </a:r>
          </a:p>
          <a:p>
            <a:r>
              <a:rPr lang="ru-RU" sz="3200" i="1" dirty="0" smtClean="0"/>
              <a:t>радостный</a:t>
            </a:r>
            <a:r>
              <a:rPr lang="ru-RU" sz="3600" b="1" i="1" dirty="0" smtClean="0"/>
              <a:t> </a:t>
            </a:r>
            <a:endParaRPr lang="ru-RU" sz="36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1571612"/>
            <a:ext cx="2214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/>
              <a:t>глагол</a:t>
            </a:r>
          </a:p>
          <a:p>
            <a:r>
              <a:rPr lang="ru-RU" sz="3200" i="1" dirty="0" smtClean="0"/>
              <a:t>веселить</a:t>
            </a:r>
          </a:p>
          <a:p>
            <a:r>
              <a:rPr lang="ru-RU" sz="3200" i="1" dirty="0" smtClean="0"/>
              <a:t>радовать </a:t>
            </a:r>
            <a:endParaRPr lang="ru-RU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715140" y="2071678"/>
            <a:ext cx="20505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весело</a:t>
            </a:r>
          </a:p>
          <a:p>
            <a:r>
              <a:rPr lang="ru-RU" sz="3200" i="1" dirty="0" smtClean="0"/>
              <a:t>радостно </a:t>
            </a:r>
            <a:endParaRPr lang="ru-RU" sz="3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786578" y="1571612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/>
              <a:t>наречие</a:t>
            </a:r>
            <a:endParaRPr lang="ru-RU" sz="3200" b="1" i="1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3929066"/>
            <a:ext cx="3380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Молодцы!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642918"/>
            <a:ext cx="527900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i="1" dirty="0" smtClean="0">
                <a:ln/>
                <a:solidFill>
                  <a:schemeClr val="accent3"/>
                </a:solidFill>
                <a:latin typeface="Century Schoolbook" pitchFamily="18" charset="0"/>
              </a:rPr>
              <a:t>НАРЕЧИЕ</a:t>
            </a:r>
            <a:endParaRPr lang="ru-RU" sz="7200" b="1" i="1" dirty="0">
              <a:ln/>
              <a:solidFill>
                <a:schemeClr val="accent3"/>
              </a:solidFill>
              <a:latin typeface="Century Schoolbook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571744"/>
            <a:ext cx="8124468" cy="2385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/>
              <a:t>ЦЕЛЬ:  </a:t>
            </a: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узнать, что такое наречие;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учиться находить  и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использовать наречия в речи.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500042"/>
            <a:ext cx="191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ПЛАН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714488"/>
            <a:ext cx="82868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4000" b="1" i="1" dirty="0" smtClean="0"/>
              <a:t>на какие вопросы отвечает 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4000" b="1" i="1" dirty="0" smtClean="0"/>
              <a:t>что обозначает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4000" b="1" i="1" dirty="0" smtClean="0"/>
              <a:t>как изменяется</a:t>
            </a:r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ru-RU" sz="4000" b="1" i="1" dirty="0" smtClean="0"/>
              <a:t>каким членом предложения является</a:t>
            </a:r>
          </a:p>
          <a:p>
            <a:endParaRPr lang="ru-RU" sz="1400" i="1" dirty="0" smtClean="0"/>
          </a:p>
          <a:p>
            <a:endParaRPr lang="ru-RU" sz="1400" i="1" dirty="0" smtClean="0"/>
          </a:p>
          <a:p>
            <a:endParaRPr lang="ru-RU" sz="1400" dirty="0"/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642918"/>
            <a:ext cx="58426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Правила работы в группах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78581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группе должен быть ответственный.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Работать должен каждый на общий результат.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говорит, другие слушают.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не понял, переспроси.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 несогласие высказывай вежливо.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12" y="4278766"/>
            <a:ext cx="2492888" cy="257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671</Words>
  <PresentationFormat>Экран (4:3)</PresentationFormat>
  <Paragraphs>214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   нар.                            гл.                          сущ.                  С.                       гл.                            сущ. Давно     увяла       трава    , и     облетели    деревья.  _ . _ . _ . _            __________                                                    ______________                                      </vt:lpstr>
      <vt:lpstr>Слайд 11</vt:lpstr>
      <vt:lpstr>Как лучше запомнить вопросы.  Семь вопросов – просто чудо. Их запомнить можно так:  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Словарь:                             впереди,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adnim</cp:lastModifiedBy>
  <cp:revision>25</cp:revision>
  <dcterms:modified xsi:type="dcterms:W3CDTF">2016-10-17T22:57:32Z</dcterms:modified>
</cp:coreProperties>
</file>