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29"/>
  </p:notesMasterIdLst>
  <p:sldIdLst>
    <p:sldId id="258" r:id="rId6"/>
    <p:sldId id="257" r:id="rId7"/>
    <p:sldId id="268" r:id="rId8"/>
    <p:sldId id="259" r:id="rId9"/>
    <p:sldId id="271" r:id="rId10"/>
    <p:sldId id="269" r:id="rId11"/>
    <p:sldId id="260" r:id="rId12"/>
    <p:sldId id="262" r:id="rId13"/>
    <p:sldId id="270" r:id="rId14"/>
    <p:sldId id="263" r:id="rId15"/>
    <p:sldId id="272" r:id="rId16"/>
    <p:sldId id="265" r:id="rId17"/>
    <p:sldId id="266" r:id="rId18"/>
    <p:sldId id="267" r:id="rId19"/>
    <p:sldId id="273" r:id="rId20"/>
    <p:sldId id="274" r:id="rId21"/>
    <p:sldId id="278" r:id="rId22"/>
    <p:sldId id="279" r:id="rId23"/>
    <p:sldId id="280" r:id="rId24"/>
    <p:sldId id="275" r:id="rId25"/>
    <p:sldId id="277" r:id="rId26"/>
    <p:sldId id="276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E2FE9-B9EB-40E5-B6F8-69C3B601E455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6E69A-BC64-414C-8A34-A7E764E09B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4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D04F0-2497-4C75-8114-519E26E7F26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B4DCFA"/>
                </a:solidFill>
              </a:rPr>
              <a:pPr/>
              <a:t>15.10.2017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B4DCFA">
                        <a:alpha val="60000"/>
                      </a:srgbClr>
                    </a:solidFill>
                  </a:ln>
                  <a:solidFill>
                    <a:srgbClr val="B4DCFA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3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24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65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B4DCFA"/>
                </a:solidFill>
              </a:rPr>
              <a:pPr/>
              <a:t>15.10.2017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B4DCFA">
                        <a:alpha val="60000"/>
                      </a:srgbClr>
                    </a:solidFill>
                  </a:ln>
                  <a:solidFill>
                    <a:srgbClr val="B4DCFA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1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950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2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982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843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58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6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9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11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64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656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B4DCFA"/>
                </a:solidFill>
              </a:rPr>
              <a:pPr/>
              <a:t>15.10.2017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B4DCFA">
                        <a:alpha val="60000"/>
                      </a:srgbClr>
                    </a:solidFill>
                  </a:ln>
                  <a:solidFill>
                    <a:srgbClr val="B4DCFA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8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217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1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639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1303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8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5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9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0080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5499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B4DCFA"/>
                </a:solidFill>
              </a:rPr>
              <a:pPr/>
              <a:t>15.10.2017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B4DCFA">
                        <a:alpha val="60000"/>
                      </a:srgbClr>
                    </a:solidFill>
                  </a:ln>
                  <a:solidFill>
                    <a:srgbClr val="B4DCFA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70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76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9611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317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10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1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7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064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3139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B4DCFA"/>
                </a:solidFill>
              </a:rPr>
              <a:pPr/>
              <a:t>15.10.2017</a:t>
            </a:fld>
            <a:endParaRPr lang="ru-RU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B4DCFA"/>
                </a:solidFill>
              </a:rPr>
              <a:pPr/>
              <a:t>‹#›</a:t>
            </a:fld>
            <a:endParaRPr lang="ru-RU">
              <a:solidFill>
                <a:srgbClr val="B4DCF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B4DCFA">
                        <a:alpha val="60000"/>
                      </a:srgbClr>
                    </a:solidFill>
                  </a:ln>
                  <a:solidFill>
                    <a:srgbClr val="B4DCFA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6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384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3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06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54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0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452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82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00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10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6520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39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212745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475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9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7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CAAEC2-1276-40B0-811D-45102EA4036D}" type="datetimeFigureOut">
              <a:rPr lang="ru-RU" smtClean="0">
                <a:solidFill>
                  <a:srgbClr val="212745"/>
                </a:solidFill>
              </a:rPr>
              <a:pPr/>
              <a:t>15.10.2017</a:t>
            </a:fld>
            <a:endParaRPr lang="ru-RU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AD22CD-80F8-4DDE-ACBC-7B814463934C}" type="slidenum">
              <a:rPr lang="ru-RU" smtClean="0">
                <a:solidFill>
                  <a:srgbClr val="212745"/>
                </a:solidFill>
              </a:rPr>
              <a:pPr/>
              <a:t>‹#›</a:t>
            </a:fld>
            <a:endParaRPr lang="ru-RU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0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Цели занятия: 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продолжить работу по формированию универсальных навыков использования правил преобразований выражений, содержащих степени, корни и логарифмы, продолжить работу по выработке навыков использования алгоритмов решения иррациональных, логарифмических и показательных уравнений,  знакомить студентов с фактами </a:t>
            </a:r>
            <a:r>
              <a:rPr lang="ru-RU" dirty="0" smtClean="0"/>
              <a:t>истории города </a:t>
            </a:r>
            <a:r>
              <a:rPr lang="ru-RU" dirty="0" smtClean="0"/>
              <a:t>Арзамас и практическим применением полученных знаний.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Воспитательные: – формировать интерес к предмету, побуждать обучающихся к активности,  воспитывать внимательность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Развивающие</a:t>
            </a:r>
            <a:r>
              <a:rPr lang="ru-RU" dirty="0"/>
              <a:t>: </a:t>
            </a:r>
            <a:r>
              <a:rPr lang="ru-RU" dirty="0" smtClean="0"/>
              <a:t>- формировать </a:t>
            </a:r>
            <a:r>
              <a:rPr lang="ru-RU" dirty="0"/>
              <a:t>умения грамотно излагать свои мысли в устной и письменной форме, формировать умения отбирать нужную информацию и вырабатывать алгоритм действий;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Преобразование выражений. Решение уравнений.</a:t>
            </a:r>
          </a:p>
        </p:txBody>
      </p:sp>
    </p:spTree>
    <p:extLst>
      <p:ext uri="{BB962C8B-B14F-4D97-AF65-F5344CB8AC3E}">
        <p14:creationId xmlns:p14="http://schemas.microsoft.com/office/powerpoint/2010/main" val="132970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67545" y="2248347"/>
                <a:ext cx="7977208" cy="43893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Найдите наибольшие из корней уравнений и вычислите их произведение: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7+6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+3)=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5" y="2248347"/>
                <a:ext cx="7977208" cy="4389395"/>
              </a:xfrm>
              <a:blipFill rotWithShape="1">
                <a:blip r:embed="rId2"/>
                <a:stretch>
                  <a:fillRect l="-1223" t="-1111" r="-3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Узнайте сколько лет ушло на внутреннюю отделку и роспись.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896">
            <a:off x="4529813" y="3481496"/>
            <a:ext cx="3837806" cy="25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476673"/>
            <a:ext cx="3422483" cy="720080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Роспись в храме особенная </a:t>
            </a:r>
            <a:r>
              <a:rPr lang="ru-RU" dirty="0" smtClean="0"/>
              <a:t>– как  </a:t>
            </a:r>
            <a:r>
              <a:rPr lang="ru-RU" dirty="0"/>
              <a:t>по своей технике </a:t>
            </a:r>
            <a:r>
              <a:rPr lang="ru-RU" dirty="0" smtClean="0"/>
              <a:t> так и </a:t>
            </a:r>
            <a:r>
              <a:rPr lang="ru-RU" dirty="0"/>
              <a:t>по масштабу полотен. На четырнадцати картинах с библейскими сюжетами изображены фигуры размером в человеческий рост и даже больше. </a:t>
            </a:r>
          </a:p>
          <a:p>
            <a:r>
              <a:rPr lang="ru-RU" dirty="0"/>
              <a:t>Практически все фрески в храме монохромные, сделанные в технике альфреско. Техника эта предполагает работу тушью по сырой штукатурке. Работа, можно сказать, ювелирная, на одном дыхании. Стоило упустить время, и дать штукатурке высохнуть, ее отбивали и всю работу повторяли вновь</a:t>
            </a:r>
            <a:r>
              <a:rPr lang="ru-RU" dirty="0" smtClean="0"/>
              <a:t>.</a:t>
            </a:r>
          </a:p>
          <a:p>
            <a:r>
              <a:rPr lang="ru-RU" dirty="0"/>
              <a:t>Цветовая гамма фресок - светло-коричневая. Благодаря </a:t>
            </a:r>
            <a:r>
              <a:rPr lang="ru-RU" dirty="0" smtClean="0"/>
              <a:t>чему храм </a:t>
            </a:r>
            <a:r>
              <a:rPr lang="ru-RU" dirty="0"/>
              <a:t>смотрится изнутри просторно и светло.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628800"/>
            <a:ext cx="3744416" cy="44923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263137" cy="48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6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060849"/>
                <a:ext cx="7745505" cy="406531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Узнай настоящую фамилию архитектора Воскресенского собора, преобразуй выражения, ответы замени на соответствующие буквы:</a:t>
                </a:r>
              </a:p>
              <a:p>
                <a:pPr marL="0" indent="0">
                  <a:buNone/>
                </a:pPr>
                <a:r>
                  <a:rPr lang="en-US" sz="2000" b="0" dirty="0" smtClean="0"/>
                  <a:t>1)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/>
                              </a:rPr>
                              <m:t>0,5</m:t>
                            </m:r>
                          </m:sub>
                        </m:sSub>
                      </m:fName>
                      <m:e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ru-RU" sz="2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/>
                              </a:rPr>
                              <m:t>0,5</m:t>
                            </m:r>
                          </m:sub>
                        </m:sSub>
                      </m:fName>
                      <m:e>
                        <m:r>
                          <a:rPr lang="ru-RU" sz="2000" b="0" i="1" smtClean="0">
                            <a:latin typeface="Cambria Math"/>
                          </a:rPr>
                          <m:t>27</m:t>
                        </m:r>
                      </m:e>
                    </m:func>
                    <m:r>
                      <a:rPr lang="ru-RU" sz="2000" b="0" i="1" smtClean="0">
                        <a:latin typeface="Cambria Math"/>
                      </a:rPr>
                      <m:t>+2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/>
                              </a:rPr>
                              <m:t>0,5</m:t>
                            </m:r>
                          </m:sub>
                        </m:sSub>
                      </m:fName>
                      <m:e>
                        <m:r>
                          <a:rPr lang="ru-RU" sz="2000" b="0" i="1" smtClean="0">
                            <a:latin typeface="Cambria Math"/>
                          </a:rPr>
                          <m:t>6</m:t>
                        </m:r>
                      </m:e>
                    </m:func>
                  </m:oMath>
                </a14:m>
                <a:r>
                  <a:rPr lang="en-US" sz="2000" dirty="0" smtClean="0"/>
                  <a:t>                 2)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5</m:t>
                            </m:r>
                          </m:e>
                        </m:func>
                      </m:sup>
                    </m:sSup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unc>
                              <m:funcPr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ru-RU" sz="2000" b="0" i="1" smtClean="0">
                                        <a:latin typeface="Cambria Math"/>
                                      </a:rPr>
                                      <m:t>16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sz="2000" dirty="0" smtClean="0"/>
                  <a:t>                    4)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rad>
                      <m:radPr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ru-RU" sz="200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ru-RU" sz="200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ctrlPr>
                          <a:rPr lang="ru-RU" sz="2000" i="1" smtClean="0"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g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ru-RU" sz="2000" dirty="0" smtClean="0"/>
                  <a:t> при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=0,3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5)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 smtClean="0">
                            <a:latin typeface="Cambria Math"/>
                          </a:rPr>
                          <m:t>3</m:t>
                        </m:r>
                      </m:deg>
                      <m:e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29</m:t>
                                </m:r>
                              </m:e>
                            </m:rad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29</m:t>
                                </m:r>
                              </m:e>
                            </m:rad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</m:rad>
                  </m:oMath>
                </a14:m>
                <a:r>
                  <a:rPr lang="en-US" sz="2000" dirty="0" smtClean="0"/>
                  <a:t>    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deg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 при 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=16, 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=81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7)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16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0,75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810000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0,25</m:t>
                        </m:r>
                      </m:sup>
                    </m:sSup>
                  </m:oMath>
                </a14:m>
                <a:r>
                  <a:rPr lang="en-US" sz="2000" dirty="0" smtClean="0"/>
                  <a:t>     8)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200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</m:rad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ru-RU" sz="2000" b="0" i="1" smtClean="0">
                        <a:latin typeface="Cambria Math"/>
                      </a:rPr>
                      <m:t>при 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=0,2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ru-RU" sz="2800" dirty="0" smtClean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060849"/>
                <a:ext cx="7745505" cy="4065314"/>
              </a:xfrm>
              <a:blipFill rotWithShape="1">
                <a:blip r:embed="rId2"/>
                <a:stretch>
                  <a:fillRect l="-866" t="-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56263" cy="1054250"/>
          </a:xfrm>
        </p:spPr>
        <p:txBody>
          <a:bodyPr/>
          <a:lstStyle/>
          <a:p>
            <a:r>
              <a:rPr lang="ru-RU" sz="3200" dirty="0" smtClean="0"/>
              <a:t>Архитектор Воскресенского собора – </a:t>
            </a:r>
            <a:br>
              <a:rPr lang="ru-RU" sz="3200" dirty="0" smtClean="0"/>
            </a:br>
            <a:r>
              <a:rPr lang="vi-VN" sz="3200" dirty="0"/>
              <a:t>Кори́нфский Михаил Петрович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06760"/>
              </p:ext>
            </p:extLst>
          </p:nvPr>
        </p:nvGraphicFramePr>
        <p:xfrm>
          <a:off x="251520" y="5373216"/>
          <a:ext cx="8496943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213849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>
                <a:solidFill>
                  <a:srgbClr val="212745"/>
                </a:solidFill>
                <a:ea typeface="+mj-ea"/>
                <a:cs typeface="+mj-cs"/>
              </a:rPr>
              <a:t>Коринфский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791073" cy="32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1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Церковь Благовещения Пресвятой Богородицы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1250"/>
            <a:ext cx="3960440" cy="35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36407"/>
            <a:ext cx="3809403" cy="282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28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Памятник установлен в исторической части города.</a:t>
                </a:r>
              </a:p>
              <a:p>
                <a:r>
                  <a:rPr lang="ru-RU" dirty="0" smtClean="0"/>
                  <a:t>Площадь на которой он установлен носит имя Сергия </a:t>
                </a:r>
                <a:r>
                  <a:rPr lang="ru-RU" dirty="0" err="1" smtClean="0"/>
                  <a:t>Страгородского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Наименьшее число при котором выражение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ru-RU" sz="32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 smtClean="0">
                                <a:latin typeface="Cambria Math"/>
                              </a:rPr>
                              <m:t>𝟏𝟖</m:t>
                            </m:r>
                          </m:e>
                        </m:d>
                      </m:e>
                    </m:func>
                  </m:oMath>
                </a14:m>
                <a:r>
                  <a:rPr lang="ru-RU" dirty="0" smtClean="0"/>
                  <a:t>имеет смысл соответствует высоте памятника, а ОДЗ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2,8+0,4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 smtClean="0"/>
                  <a:t>соответствует высоте памятника вместе с постаментом.</a:t>
                </a: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 r="-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33193" cy="1435766"/>
          </a:xfrm>
        </p:spPr>
        <p:txBody>
          <a:bodyPr/>
          <a:lstStyle/>
          <a:p>
            <a:r>
              <a:rPr lang="ru-RU" sz="3200" b="1" dirty="0"/>
              <a:t>13 августа </a:t>
            </a:r>
            <a:r>
              <a:rPr lang="ru-RU" sz="3200" b="1" dirty="0" smtClean="0"/>
              <a:t>2017 года – </a:t>
            </a:r>
            <a:r>
              <a:rPr lang="ru-RU" sz="3200" b="1" dirty="0"/>
              <a:t>открытие памятника Святейшего Патриарха Сергия </a:t>
            </a:r>
          </a:p>
        </p:txBody>
      </p:sp>
    </p:spTree>
    <p:extLst>
      <p:ext uri="{BB962C8B-B14F-4D97-AF65-F5344CB8AC3E}">
        <p14:creationId xmlns:p14="http://schemas.microsoft.com/office/powerpoint/2010/main" val="66184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7812"/>
            <a:ext cx="3224808" cy="214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8"/>
          <a:stretch/>
        </p:blipFill>
        <p:spPr bwMode="auto">
          <a:xfrm>
            <a:off x="755576" y="2286087"/>
            <a:ext cx="3382776" cy="377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4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Практическое применение.</a:t>
            </a:r>
            <a:br>
              <a:rPr lang="ru-RU" sz="3600" dirty="0" smtClean="0"/>
            </a:br>
            <a:r>
              <a:rPr lang="ru-RU" sz="3600" dirty="0" smtClean="0"/>
              <a:t>Иррациональные уравнения.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 algn="just" eaLnBrk="0" fontAlgn="base" hangingPunct="0">
                  <a:spcAft>
                    <a:spcPct val="0"/>
                  </a:spcAft>
                  <a:buClr>
                    <a:srgbClr val="7FD13B"/>
                  </a:buClr>
                  <a:buNone/>
                  <a:tabLst>
                    <a:tab pos="457200" algn="l"/>
                  </a:tabLst>
                  <a:defRPr/>
                </a:pPr>
                <a:r>
                  <a:rPr lang="ru-RU" dirty="0" smtClean="0">
                    <a:latin typeface="Times New Roman, serif"/>
                  </a:rPr>
                  <a:t>Расстояние от наблюдателя, находящегося на небольшой высоте h километров над </a:t>
                </a:r>
                <a:r>
                  <a:rPr lang="ru-RU" dirty="0" err="1">
                    <a:latin typeface="Times New Roman, serif"/>
                  </a:rPr>
                  <a:t>землeй</a:t>
                </a:r>
                <a:r>
                  <a:rPr lang="ru-RU" dirty="0">
                    <a:latin typeface="Times New Roman, serif"/>
                  </a:rPr>
                  <a:t>, до наблюдаемой им линии горизонта вычисляется по </a:t>
                </a:r>
                <a:r>
                  <a:rPr lang="ru-RU" dirty="0" smtClean="0">
                    <a:latin typeface="Times New Roman, serif"/>
                  </a:rPr>
                  <a:t>формуле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𝑅h</m:t>
                        </m:r>
                      </m:e>
                    </m:rad>
                  </m:oMath>
                </a14:m>
                <a:r>
                  <a:rPr lang="ru-RU" dirty="0" smtClean="0">
                    <a:latin typeface="Times New Roman, serif"/>
                  </a:rPr>
                  <a:t> , </a:t>
                </a:r>
                <a:r>
                  <a:rPr lang="ru-RU" dirty="0">
                    <a:latin typeface="Times New Roman, serif"/>
                  </a:rPr>
                  <a:t>где </a:t>
                </a:r>
                <a:r>
                  <a:rPr lang="ru-RU" i="1" dirty="0">
                    <a:latin typeface="Times New Roman, serif"/>
                  </a:rPr>
                  <a:t>R</a:t>
                </a:r>
                <a:r>
                  <a:rPr lang="ru-RU" dirty="0">
                    <a:latin typeface="Times New Roman, serif"/>
                  </a:rPr>
                  <a:t>=6400 (км) — радиус Земли. С какой высоты горизонт виден на расстоянии 4 километров? Ответ выразите в </a:t>
                </a:r>
                <a:r>
                  <a:rPr lang="ru-RU" dirty="0" smtClean="0">
                    <a:latin typeface="Times New Roman, serif"/>
                  </a:rPr>
                  <a:t>километрах.</a:t>
                </a:r>
              </a:p>
              <a:p>
                <a:pPr marL="0" lvl="0" indent="0" algn="just" eaLnBrk="0" fontAlgn="base" hangingPunct="0">
                  <a:spcAft>
                    <a:spcPct val="0"/>
                  </a:spcAft>
                  <a:buClr>
                    <a:srgbClr val="7FD13B"/>
                  </a:buClr>
                  <a:buNone/>
                  <a:tabLst>
                    <a:tab pos="4572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</a:rPr>
                        <m:t>𝑅h</m:t>
                      </m:r>
                    </m:oMath>
                  </m:oMathPara>
                </a14:m>
                <a:endParaRPr lang="en-US" b="0" dirty="0" smtClean="0"/>
              </a:p>
              <a:p>
                <a:pPr marL="0" lvl="0" indent="0" algn="just" eaLnBrk="0" fontAlgn="base" hangingPunct="0">
                  <a:spcAft>
                    <a:spcPct val="0"/>
                  </a:spcAft>
                  <a:buClr>
                    <a:srgbClr val="7FD13B"/>
                  </a:buClr>
                  <a:buNone/>
                  <a:tabLst>
                    <a:tab pos="4572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∙6400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0.00125 км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60" t="-1101" r="-11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41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В ходе распада радиоактивного изотопа его масса уменьшается по закону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– масса вещества через определенный промежуток времени,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 начальная масса, </a:t>
                </a:r>
                <a:r>
                  <a:rPr lang="en-US" dirty="0" smtClean="0"/>
                  <a:t>t – </a:t>
                </a:r>
                <a:r>
                  <a:rPr lang="ru-RU" dirty="0" smtClean="0"/>
                  <a:t>время, прошедшее от начала распада,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ru-RU" dirty="0" smtClean="0"/>
                  <a:t> – период полураспада в минутах.  В лаборатории получили вещество, содержащее в начальный момент 156 миллиграмм изотопа, период полураспада равен 8 минутам. За сколько минут масса изотопа станет равной 39 миллиграмм?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 r="-16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05201" cy="1291750"/>
          </a:xfrm>
        </p:spPr>
        <p:txBody>
          <a:bodyPr/>
          <a:lstStyle/>
          <a:p>
            <a:r>
              <a:rPr lang="ru-RU" sz="3600" dirty="0" smtClean="0"/>
              <a:t>Практическое применение.</a:t>
            </a:r>
            <a:br>
              <a:rPr lang="ru-RU" sz="3600" dirty="0" smtClean="0"/>
            </a:br>
            <a:r>
              <a:rPr lang="ru-RU" sz="3600" dirty="0" smtClean="0"/>
              <a:t>Показательные уравнения.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4642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9=156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=−2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=32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05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4191084" cy="4680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7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7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700" b="1" dirty="0" smtClean="0">
                <a:solidFill>
                  <a:srgbClr val="002060"/>
                </a:solidFill>
              </a:rPr>
              <a:t>Мой </a:t>
            </a:r>
            <a:r>
              <a:rPr lang="ru-RU" sz="2700" b="1" dirty="0">
                <a:solidFill>
                  <a:srgbClr val="002060"/>
                </a:solidFill>
              </a:rPr>
              <a:t>Арзамас, ты - гордость и краса! 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Здесь всё родное: улицы и парки.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Здесь в День Победы фейерверком ярким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Раскрашены ночные небеса.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В День Города людской поток волной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Течёт по </a:t>
            </a:r>
            <a:r>
              <a:rPr lang="ru-RU" sz="2700" b="1" dirty="0" err="1">
                <a:solidFill>
                  <a:srgbClr val="002060"/>
                </a:solidFill>
              </a:rPr>
              <a:t>а</a:t>
            </a:r>
            <a:r>
              <a:rPr lang="ru-RU" sz="2700" b="1" dirty="0" err="1" smtClean="0">
                <a:solidFill>
                  <a:srgbClr val="002060"/>
                </a:solidFill>
              </a:rPr>
              <a:t>рзамасскому</a:t>
            </a:r>
            <a:r>
              <a:rPr lang="ru-RU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>
                <a:solidFill>
                  <a:srgbClr val="002060"/>
                </a:solidFill>
              </a:rPr>
              <a:t>Арбату.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В июньские трагические даты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Все с одной болью и бедой одной.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У Вечного огня скорбим, молчим...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На месте взрыва - море слёз и горя...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Дорогу к Воскресенскому собору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Указывают улицы-лучи.  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От звонов колокольных даль чиста, 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И чище наши помыслы и души.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И хочется те звоны слушать, слушать...</a:t>
            </a:r>
          </a:p>
          <a:p>
            <a:pPr marL="0" indent="0">
              <a:buNone/>
            </a:pPr>
            <a:r>
              <a:rPr lang="ru-RU" sz="2700" b="1" dirty="0">
                <a:solidFill>
                  <a:srgbClr val="002060"/>
                </a:solidFill>
              </a:rPr>
              <a:t>Живи, мой город, многие лета!!!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48264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Живи мой город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1"/>
          <a:stretch/>
        </p:blipFill>
        <p:spPr bwMode="auto">
          <a:xfrm rot="1976056">
            <a:off x="4592471" y="2762294"/>
            <a:ext cx="3679373" cy="317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8" y="188640"/>
            <a:ext cx="2376264" cy="140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0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планирования </a:t>
            </a:r>
            <a:r>
              <a:rPr lang="ru-RU" dirty="0" smtClean="0"/>
              <a:t>развития городов</a:t>
            </a:r>
            <a:r>
              <a:rPr lang="ru-RU" dirty="0"/>
              <a:t>, других населенных пунктов, строительства жилья, дорог, других объектов мест проживания людей, необходимы расчеты – прогнозы на 5, 10, 20 лет вперед.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Задача №9</a:t>
            </a:r>
          </a:p>
          <a:p>
            <a:pPr marL="0" indent="0">
              <a:buNone/>
            </a:pPr>
            <a:r>
              <a:rPr lang="ru-RU" dirty="0"/>
              <a:t>По данным газеты «Зори» от 12.04.2011 население в городе Старый Оскол за один год увеличилось с 256100 человек до 257135 человек. Через сколько лет население этого города увеличится в 1,5 раза? </a:t>
            </a:r>
          </a:p>
          <a:p>
            <a:r>
              <a:rPr lang="ru-RU" dirty="0"/>
              <a:t> </a:t>
            </a:r>
            <a:r>
              <a:rPr lang="ru-RU" dirty="0" smtClean="0"/>
              <a:t>Решение: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Применение знаний.</a:t>
            </a:r>
            <a:br>
              <a:rPr lang="ru-RU" sz="3200" b="1" dirty="0" smtClean="0"/>
            </a:br>
            <a:r>
              <a:rPr lang="ru-RU" sz="3200" b="1" dirty="0" smtClean="0"/>
              <a:t>Логарифмические уравнения.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50989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−первоначальное значение величины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−значение через один шаг;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 −через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шагов</m:t>
                    </m:r>
                  </m:oMath>
                </a14:m>
                <a:endParaRPr lang="ru-RU" b="0" i="1" dirty="0" smtClean="0">
                  <a:latin typeface="Cambria Math"/>
                </a:endParaRPr>
              </a:p>
              <a:p>
                <a:r>
                  <a:rPr lang="en-US" dirty="0" smtClean="0"/>
                  <a:t>P – </a:t>
                </a:r>
                <a:r>
                  <a:rPr lang="ru-RU" dirty="0" smtClean="0"/>
                  <a:t>изменение величины в процентах</a:t>
                </a:r>
              </a:p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</m:oMath>
                </a14:m>
                <a:r>
                  <a:rPr lang="ru-R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(1+</m:t>
                    </m:r>
                    <m:f>
                      <m:fPr>
                        <m:ctrlP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en-US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(1+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>
                                        <a:lumMod val="85000"/>
                                        <a:lumOff val="15000"/>
                                      </a:prstClr>
                                    </a:solidFill>
                                    <a:latin typeface="Cambria Math"/>
                                    <a:ea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Сложный процент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62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4622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36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№№ 392 (1); 220 (1); 187(1)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689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0997227"/>
                  </p:ext>
                </p:extLst>
              </p:nvPr>
            </p:nvGraphicFramePr>
            <p:xfrm>
              <a:off x="0" y="2247900"/>
              <a:ext cx="9144000" cy="2034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640"/>
                    <a:gridCol w="792088"/>
                    <a:gridCol w="1152128"/>
                    <a:gridCol w="1080120"/>
                    <a:gridCol w="2016224"/>
                    <a:gridCol w="1584176"/>
                    <a:gridCol w="1187624"/>
                  </a:tblGrid>
                  <a:tr h="74905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𝟑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𝟕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deg>
                                  <m:e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𝟏𝟔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400" b="1" i="0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𝐥𝐠</m:t>
                                    </m:r>
                                  </m:fName>
                                  <m:e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𝟏𝟎𝟎𝟎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ru-RU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rad>
                                  </m:e>
                                </m:d>
                                <m:d>
                                  <m:d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rad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ru-RU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,  при</m:t>
                                </m:r>
                              </m:oMath>
                            </m:oMathPara>
                          </a14:m>
                          <a:endParaRPr lang="en-US" sz="1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ru-RU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ru-RU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  <m: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 ,</m:t>
                                    </m:r>
                                  </m:e>
                                </m:rad>
                                <m:r>
                                  <a:rPr lang="ru-RU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  при 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1" dirty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deg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𝟖𝟏</m:t>
                                    </m:r>
                                  </m:e>
                                </m:rad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𝟕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</m:func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𝟓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𝟒𝟗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400" b="1" i="0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𝐥𝐠</m:t>
                                    </m:r>
                                  </m:fName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e>
                                </m:func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400" b="1" i="0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𝐥</m:t>
                                    </m:r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func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1" i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𝐥𝐨𝐠</m:t>
                                        </m:r>
                                      </m:e>
                                      <m:sub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𝟔𝟒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deg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</m:rad>
                                <m:r>
                                  <a:rPr lang="ru-RU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ad>
                                  <m:rad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deg>
                                  <m:e>
                                    <m:r>
                                      <a:rPr lang="en-US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𝟏𝟐𝟓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𝟎</m:t>
                                        </m:r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1" i="0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𝐥𝐨𝐠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solidFill>
                                                  <a:schemeClr val="bg2">
                                                    <a:lumMod val="1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1400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𝟓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400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0997227"/>
                  </p:ext>
                </p:extLst>
              </p:nvPr>
            </p:nvGraphicFramePr>
            <p:xfrm>
              <a:off x="0" y="2247900"/>
              <a:ext cx="9144000" cy="2034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640"/>
                    <a:gridCol w="792088"/>
                    <a:gridCol w="1152128"/>
                    <a:gridCol w="1080120"/>
                    <a:gridCol w="2016224"/>
                    <a:gridCol w="1584176"/>
                    <a:gridCol w="1187624"/>
                  </a:tblGrid>
                  <a:tr h="7589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00" r="-588073" b="-1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7692" t="-800" r="-886154" b="-1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127" t="-800" r="-509524" b="-1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685" t="-800" r="-441011" b="-1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667" t="-800" r="-137879" b="-1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1923" t="-800" r="-75000" b="-167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69231" t="-800" b="-1672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b="1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3422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1364" r="-588073" b="-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7692" t="-211364" r="-886154" b="-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4127" t="-211364" r="-509524" b="-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1685" t="-211364" r="-441011" b="-6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667" t="-211364" r="-137879" b="-6931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9670" t="-211364" b="-693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ru-RU" sz="1400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512168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Устный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</a:rPr>
              <a:t>счет: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Главная </a:t>
            </a:r>
            <a:r>
              <a:rPr lang="ru-RU" sz="2000" dirty="0"/>
              <a:t>достопримечательность города Арзамас - ее название зашифровано примерами. Реши их, замени ответы буквами и получи ответ.</a:t>
            </a:r>
            <a:br>
              <a:rPr lang="ru-RU" sz="2000" dirty="0"/>
            </a:b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931476"/>
                  </p:ext>
                </p:extLst>
              </p:nvPr>
            </p:nvGraphicFramePr>
            <p:xfrm>
              <a:off x="251520" y="4437112"/>
              <a:ext cx="8208911" cy="977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782"/>
                    <a:gridCol w="1849009"/>
                    <a:gridCol w="1434556"/>
                    <a:gridCol w="1339349"/>
                    <a:gridCol w="194421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𝟐𝟕</m:t>
                                    </m:r>
                                  </m:e>
                                </m:func>
                                <m:r>
                                  <a:rPr lang="en-US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ru-RU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ru-RU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𝟒</m:t>
                                        </m:r>
                                      </m:e>
                                      <m:sup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𝟏𝟒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𝟑𝟐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𝟏𝟔</m:t>
                                        </m:r>
                                      </m:den>
                                    </m:f>
                                  </m:e>
                                </m:func>
                                <m:r>
                                  <a:rPr lang="en-US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b="1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solidFill>
                                              <a:schemeClr val="bg2">
                                                <a:lumMod val="1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func>
                              </m:oMath>
                            </m:oMathPara>
                          </a14:m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931476"/>
                  </p:ext>
                </p:extLst>
              </p:nvPr>
            </p:nvGraphicFramePr>
            <p:xfrm>
              <a:off x="251520" y="4437112"/>
              <a:ext cx="8208911" cy="977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1782"/>
                    <a:gridCol w="1849009"/>
                    <a:gridCol w="1434556"/>
                    <a:gridCol w="1339349"/>
                    <a:gridCol w="1944215"/>
                  </a:tblGrid>
                  <a:tr h="6068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0" r="-400743" b="-62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88487" t="-1010" r="-254605" b="-62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3830" t="-1010" r="-229362" b="-62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67273" t="-1010" r="-145000" b="-62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22257" t="-1010" b="-6262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bg2">
                                <a:lumMod val="1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212762"/>
                  </p:ext>
                </p:extLst>
              </p:nvPr>
            </p:nvGraphicFramePr>
            <p:xfrm>
              <a:off x="1619672" y="5949280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С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К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В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О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Б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И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Е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Р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Н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1,7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16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9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212762"/>
                  </p:ext>
                </p:extLst>
              </p:nvPr>
            </p:nvGraphicFramePr>
            <p:xfrm>
              <a:off x="1619672" y="5949280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С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К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В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О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Б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И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Е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Р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Н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901" t="-108197" r="-7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1,7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16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701802" t="-108197" r="-1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solidFill>
                                <a:srgbClr val="C00000"/>
                              </a:solidFill>
                            </a:rPr>
                            <a:t>9</a:t>
                          </a:r>
                          <a:endParaRPr lang="ru-RU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  <a:alpha val="79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299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33193" cy="13637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Воскресенский собор </a:t>
            </a:r>
            <a:r>
              <a:rPr lang="ru-RU" sz="3600" b="1" dirty="0" smtClean="0">
                <a:solidFill>
                  <a:srgbClr val="FF0000"/>
                </a:solidFill>
              </a:rPr>
              <a:t>–главная  из достопримечательностей </a:t>
            </a:r>
            <a:r>
              <a:rPr lang="ru-RU" sz="3600" b="1" dirty="0">
                <a:solidFill>
                  <a:srgbClr val="FF0000"/>
                </a:solidFill>
              </a:rPr>
              <a:t>города.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958208" cy="38770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Арзамас</a:t>
            </a:r>
            <a:r>
              <a:rPr lang="ru-RU" dirty="0"/>
              <a:t>…  Затерявшийся город </a:t>
            </a:r>
          </a:p>
          <a:p>
            <a:r>
              <a:rPr lang="ru-RU" dirty="0"/>
              <a:t>Меж цветущих полей, позолоты церквей…</a:t>
            </a:r>
          </a:p>
          <a:p>
            <a:r>
              <a:rPr lang="ru-RU" dirty="0"/>
              <a:t>Арзамас… сквозь растраченный холод</a:t>
            </a:r>
          </a:p>
          <a:p>
            <a:r>
              <a:rPr lang="ru-RU" dirty="0"/>
              <a:t>Прорывается лаской свет ярких огней.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78041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Воскресенский собор </a:t>
            </a:r>
            <a:r>
              <a:rPr lang="ru-RU" dirty="0" smtClean="0"/>
              <a:t>был </a:t>
            </a:r>
            <a:r>
              <a:rPr lang="ru-RU" dirty="0"/>
              <a:t>построен в честь победы русского народа над Наполеона в 1812 году</a:t>
            </a:r>
            <a:r>
              <a:rPr lang="ru-RU" dirty="0" smtClean="0"/>
              <a:t>.</a:t>
            </a:r>
          </a:p>
          <a:p>
            <a:r>
              <a:rPr lang="ru-RU" dirty="0"/>
              <a:t>В Советское время храм хотели взорвать. Поднялась большая шумиха, храм отстояли. Но здесь устроили Музей атеизма. К счастью, просуществовал он недолго. Уже в конце Великой Отечественной войны храм вернули церкви.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15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Иррациональные</a:t>
            </a:r>
          </a:p>
          <a:p>
            <a:r>
              <a:rPr lang="ru-RU" dirty="0" smtClean="0"/>
              <a:t>Показательные</a:t>
            </a:r>
          </a:p>
          <a:p>
            <a:r>
              <a:rPr lang="ru-RU" dirty="0" smtClean="0"/>
              <a:t>Логарифмические</a:t>
            </a:r>
          </a:p>
          <a:p>
            <a:endParaRPr lang="ru-RU" dirty="0"/>
          </a:p>
          <a:p>
            <a:r>
              <a:rPr lang="ru-RU" dirty="0" smtClean="0"/>
              <a:t>Повторяем алгоритмы решения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Уравнение -…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66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Узнай максимальные размеры собора, для этого реши 3 уравнения.</a:t>
            </a:r>
            <a:endParaRPr lang="ru-RU" sz="2800" b="1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8" y="2492896"/>
            <a:ext cx="4455744" cy="30243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788024" y="2492896"/>
                <a:ext cx="3803904" cy="38770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ДЛИНА: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+36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ШИРИНА: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−60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=625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ВЫСОТА СТЕН: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latin typeface="Cambria Math"/>
                          </a:rPr>
                          <m:t>(3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−125)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788024" y="2492896"/>
                <a:ext cx="3803904" cy="3877056"/>
              </a:xfrm>
              <a:blipFill rotWithShape="1">
                <a:blip r:embed="rId3"/>
                <a:stretch>
                  <a:fillRect l="-2404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3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319120"/>
            <a:ext cx="8020098" cy="10542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Сколько </a:t>
            </a:r>
            <a:r>
              <a:rPr lang="ru-RU" sz="3600" b="1" dirty="0"/>
              <a:t>лет длилось строительство </a:t>
            </a:r>
            <a:r>
              <a:rPr lang="ru-RU" sz="3600" b="1" dirty="0" smtClean="0"/>
              <a:t>храма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240280"/>
            <a:ext cx="4608512" cy="4501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5076057" y="2240280"/>
                <a:ext cx="4067944" cy="3877056"/>
              </a:xfrm>
            </p:spPr>
            <p:txBody>
              <a:bodyPr>
                <a:normAutofit/>
              </a:bodyPr>
              <a:lstStyle/>
              <a:p>
                <a:r>
                  <a:rPr lang="ru-RU" sz="3200" b="1" i="1" dirty="0" smtClean="0">
                    <a:latin typeface="Cambria Math"/>
                  </a:rPr>
                  <a:t>Найди число, противоположное корню уравнения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−</m:t>
                    </m:r>
                    <m:r>
                      <a:rPr lang="en-US" sz="3200" b="1" i="1" smtClean="0">
                        <a:latin typeface="Cambria Math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/>
                          </a:rPr>
                          <m:t>𝟐𝟖</m:t>
                        </m:r>
                        <m:r>
                          <a:rPr lang="en-US" sz="32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𝟐𝟕</m:t>
                        </m:r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endParaRPr lang="ru-RU" sz="3200" b="1" dirty="0"/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5076057" y="2240280"/>
                <a:ext cx="4067944" cy="3877056"/>
              </a:xfrm>
              <a:blipFill rotWithShape="1">
                <a:blip r:embed="rId2"/>
                <a:stretch>
                  <a:fillRect l="-3448" t="-2044" r="-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4" y="2863357"/>
            <a:ext cx="4508528" cy="32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Корни уравнения, записанные в порядке возрастания дадут вам первые недостающие цифры: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ru-RU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343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=2401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ru-RU" dirty="0" smtClean="0"/>
                  <a:t>Произведение корней иррационального уравнения позволят узнать вторые недостающие цифры: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+108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=8</m:t>
                    </m:r>
                  </m:oMath>
                </a14:m>
                <a:endParaRPr lang="ru-RU" dirty="0" smtClean="0"/>
              </a:p>
              <a:p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3" y="620688"/>
            <a:ext cx="5328591" cy="1054250"/>
          </a:xfrm>
        </p:spPr>
        <p:txBody>
          <a:bodyPr/>
          <a:lstStyle/>
          <a:p>
            <a:r>
              <a:rPr lang="ru-RU" sz="4000" dirty="0"/>
              <a:t>Годы </a:t>
            </a:r>
            <a:r>
              <a:rPr lang="ru-RU" sz="4000" dirty="0" smtClean="0"/>
              <a:t>строительства-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18…-18…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98" y="212919"/>
            <a:ext cx="2938660" cy="19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56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Твердый перепл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1476</Words>
  <Application>Microsoft Office PowerPoint</Application>
  <PresentationFormat>Экран (4:3)</PresentationFormat>
  <Paragraphs>159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Твердый переплет</vt:lpstr>
      <vt:lpstr>1_Твердый переплет</vt:lpstr>
      <vt:lpstr>2_Твердый переплет</vt:lpstr>
      <vt:lpstr>4_Твердый переплет</vt:lpstr>
      <vt:lpstr>5_Твердый переплет</vt:lpstr>
      <vt:lpstr>Преобразование выражений. Решение уравнений.</vt:lpstr>
      <vt:lpstr>Живи мой город</vt:lpstr>
      <vt:lpstr>Устный счет:  Главная достопримечательность города Арзамас - ее название зашифровано примерами. Реши их, замени ответы буквами и получи ответ. </vt:lpstr>
      <vt:lpstr>Воскресенский собор –главная  из достопримечательностей города.</vt:lpstr>
      <vt:lpstr>Из истории.</vt:lpstr>
      <vt:lpstr>Уравнение -…</vt:lpstr>
      <vt:lpstr>Узнай максимальные размеры собора, для этого реши 3 уравнения.</vt:lpstr>
      <vt:lpstr>Сколько лет длилось строительство храма.</vt:lpstr>
      <vt:lpstr>Годы строительства-  18…-18…</vt:lpstr>
      <vt:lpstr>Узнайте сколько лет ушло на внутреннюю отделку и роспись. </vt:lpstr>
      <vt:lpstr>Из истории</vt:lpstr>
      <vt:lpstr>Архитектор Воскресенского собора –  Кори́нфский Михаил Петрович</vt:lpstr>
      <vt:lpstr>Из истории</vt:lpstr>
      <vt:lpstr>Церковь Благовещения Пресвятой Богородицы</vt:lpstr>
      <vt:lpstr>13 августа 2017 года – открытие памятника Святейшего Патриарха Сергия </vt:lpstr>
      <vt:lpstr>Из истории</vt:lpstr>
      <vt:lpstr>Практическое применение. Иррациональные уравнения.</vt:lpstr>
      <vt:lpstr>Практическое применение. Показательные уравнения. </vt:lpstr>
      <vt:lpstr>Решение</vt:lpstr>
      <vt:lpstr>Применение знаний. Логарифмические уравнения.</vt:lpstr>
      <vt:lpstr>Сложный процент</vt:lpstr>
      <vt:lpstr>Презентация PowerPoint</vt:lpstr>
      <vt:lpstr>Задание на 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выражений</dc:title>
  <dc:creator>ДеД Василий</dc:creator>
  <cp:lastModifiedBy>ДеД Василий</cp:lastModifiedBy>
  <cp:revision>29</cp:revision>
  <dcterms:created xsi:type="dcterms:W3CDTF">2017-10-15T06:52:10Z</dcterms:created>
  <dcterms:modified xsi:type="dcterms:W3CDTF">2017-10-15T14:00:50Z</dcterms:modified>
</cp:coreProperties>
</file>