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340" r:id="rId2"/>
    <p:sldId id="446" r:id="rId3"/>
    <p:sldId id="341" r:id="rId4"/>
    <p:sldId id="342" r:id="rId5"/>
    <p:sldId id="343" r:id="rId6"/>
    <p:sldId id="413" r:id="rId7"/>
    <p:sldId id="414" r:id="rId8"/>
    <p:sldId id="344" r:id="rId9"/>
    <p:sldId id="415" r:id="rId10"/>
    <p:sldId id="416" r:id="rId11"/>
    <p:sldId id="417" r:id="rId12"/>
    <p:sldId id="418" r:id="rId13"/>
    <p:sldId id="419" r:id="rId14"/>
    <p:sldId id="353" r:id="rId15"/>
    <p:sldId id="360" r:id="rId16"/>
    <p:sldId id="356" r:id="rId17"/>
    <p:sldId id="420" r:id="rId18"/>
    <p:sldId id="358" r:id="rId19"/>
    <p:sldId id="421" r:id="rId20"/>
    <p:sldId id="372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3" r:id="rId31"/>
    <p:sldId id="434" r:id="rId32"/>
    <p:sldId id="439" r:id="rId33"/>
    <p:sldId id="432" r:id="rId34"/>
    <p:sldId id="435" r:id="rId35"/>
    <p:sldId id="436" r:id="rId36"/>
    <p:sldId id="437" r:id="rId37"/>
    <p:sldId id="438" r:id="rId38"/>
    <p:sldId id="440" r:id="rId39"/>
    <p:sldId id="441" r:id="rId40"/>
    <p:sldId id="445" r:id="rId41"/>
    <p:sldId id="444" r:id="rId42"/>
    <p:sldId id="443" r:id="rId43"/>
    <p:sldId id="442" r:id="rId4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2" autoAdjust="0"/>
  </p:normalViewPr>
  <p:slideViewPr>
    <p:cSldViewPr>
      <p:cViewPr>
        <p:scale>
          <a:sx n="106" d="100"/>
          <a:sy n="106" d="100"/>
        </p:scale>
        <p:origin x="-336" y="9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055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4101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5%D0%BF%D0%B8%D1%81%D1%8C_%D0%BD%D0%B0%D1%81%D0%B5%D0%BB%D0%B5%D0%BD%D0%B8%D1%8F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189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20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20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29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29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30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30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31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31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Карта составлена А.А.Рыбалко</a:t>
            </a:r>
          </a:p>
          <a:p>
            <a:r>
              <a:rPr lang="ru-RU" dirty="0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 dirty="0" err="1"/>
              <a:t>Википедия</a:t>
            </a:r>
            <a:r>
              <a:rPr lang="ru-RU" i="1" dirty="0"/>
              <a:t>:</a:t>
            </a:r>
          </a:p>
          <a:p>
            <a:r>
              <a:rPr lang="ru-RU" dirty="0"/>
              <a:t>В программе Первой всеобщей </a:t>
            </a:r>
            <a:r>
              <a:rPr lang="ru-RU" dirty="0">
                <a:hlinkClick r:id="rId3" tooltip="Перепись населения"/>
              </a:rPr>
              <a:t>переписи населения</a:t>
            </a:r>
            <a:r>
              <a:rPr lang="ru-RU" dirty="0"/>
              <a:t> Российской Империи </a:t>
            </a:r>
            <a:r>
              <a:rPr lang="ru-RU" dirty="0">
                <a:hlinkClick r:id="rId4" tooltip="1897"/>
              </a:rPr>
              <a:t>1897</a:t>
            </a:r>
            <a:r>
              <a:rPr lang="ru-RU" dirty="0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32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32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33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33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34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34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35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35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36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36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37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37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38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38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21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21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39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39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40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40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41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41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42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42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43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43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22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22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23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23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24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24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25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25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26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26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27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27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42997F-6D17-4924-9ED3-207920D22D3D}" type="slidenum">
              <a:rPr lang="ru-RU"/>
              <a:pPr/>
              <a:t>28</a:t>
            </a:fld>
            <a:endParaRPr lang="ru-RU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59D054-D913-434F-B105-EC5BDD44D3CC}" type="slidenum">
              <a:rPr kumimoji="0" lang="ru-RU" sz="1200">
                <a:latin typeface="Arial" charset="0"/>
              </a:rPr>
              <a:pPr algn="r"/>
              <a:t>28</a:t>
            </a:fld>
            <a:endParaRPr kumimoji="0" lang="ru-RU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/>
              <a:t>Карта составлена А.А.Рыбалко</a:t>
            </a:r>
          </a:p>
          <a:p>
            <a:r>
              <a:rPr lang="ru-RU"/>
              <a:t>Размещение башкирских и казахских родов в середине XVII – конце XVIII вв. на территории современной Челябинской области</a:t>
            </a:r>
          </a:p>
          <a:p>
            <a:r>
              <a:rPr lang="ru-RU" i="1"/>
              <a:t>Википедия:</a:t>
            </a:r>
          </a:p>
          <a:p>
            <a:r>
              <a:rPr lang="ru-RU"/>
              <a:t>В программе Первой всеобщей </a:t>
            </a:r>
            <a:r>
              <a:rPr lang="ru-RU">
                <a:hlinkClick r:id="rId3" tooltip="Перепись населения"/>
              </a:rPr>
              <a:t>переписи населения</a:t>
            </a:r>
            <a:r>
              <a:rPr lang="ru-RU"/>
              <a:t> Российской Империи </a:t>
            </a:r>
            <a:r>
              <a:rPr lang="ru-RU">
                <a:hlinkClick r:id="rId4" tooltip="1897"/>
              </a:rPr>
              <a:t>1897</a:t>
            </a:r>
            <a:r>
              <a:rPr lang="ru-RU"/>
              <a:t> года вопрос о национальной принадлежности напрямую не задавался. Вместе с тем наличие вопроса о родном языке и вероисповедании позволяет довольно точно определить численный состав той или иной национальности. В 1897 году 1 321 363 подданных Российской Империи указали как родной язык башкирский. В губерниях исторического расселения проживало 99,2 % башкир всей империи: в Уфимской 899910, Оренбургской 254561, Пермской 85395, Самарской 57242, Вятской 13909 человек.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531DF-6E8D-46D1-92C1-19D2CAF5C0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B49DF-C791-4AF8-9BD5-C00D45645F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4A4A7-C922-4E6A-9DE9-E459E24F83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71555-05C2-44E8-B43E-53D9C24C1A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8782A-118A-447B-9905-D253F15EE4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D9F6A-1504-4258-B6CA-461424FE0A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D51E9-2183-4496-B21E-E23C01BC6A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F209D-120B-449D-8C31-B8C03C062A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A2D24-67BD-42F2-97AF-38EE86D69F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935FC-75D4-4CB9-A646-A805335E73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D5614-C639-4086-BA01-2409A3C92B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BFE55-93DA-4DAE-B8DF-302F837E1E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3399"/>
            </a:gs>
            <a:gs pos="100000">
              <a:srgbClr val="33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8799E1C5-EA44-4D80-81FB-5C39C9A48E4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52;&#1072;&#1088;&#1080;&#1085;&#1072;\&#1056;&#1072;&#1073;&#1086;&#1095;&#1080;&#1081;%20&#1089;&#1090;&#1086;&#1083;\Gimn%20Rossijskoj%20Federacii%20-%20Gimn%20Rossii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Ramil Sharapov\Рабочий стол\19342_9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04" cy="6858000"/>
          </a:xfrm>
          <a:prstGeom prst="rect">
            <a:avLst/>
          </a:prstGeom>
          <a:noFill/>
        </p:spPr>
      </p:pic>
      <p:sp>
        <p:nvSpPr>
          <p:cNvPr id="6147" name="AutoShape 2" descr="File:Flag of Tatarsta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52" name="AutoShape 6" descr="File:Map of Russia - Republic of Tatarstan (2008-03)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0"/>
            <a:ext cx="8512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№14 «Родничок» г. Лениногорска</a:t>
            </a:r>
          </a:p>
          <a:p>
            <a:pPr algn="ctr"/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</a:t>
            </a:r>
            <a:r>
              <a:rPr lang="ru-RU" sz="16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Лениногорский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муниципальный район»</a:t>
            </a:r>
          </a:p>
          <a:p>
            <a:pPr algn="ctr"/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Республики Татарстан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58" y="3429000"/>
            <a:ext cx="81369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Традиции и обычаи</a:t>
            </a:r>
          </a:p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народов Поволжья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4275" y="4857760"/>
            <a:ext cx="4489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воспитатель по обучению татарскому языку</a:t>
            </a:r>
          </a:p>
          <a:p>
            <a:r>
              <a:rPr lang="ru-RU" sz="1600" b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Аглиева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Г.Х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., высшая квалификационная категория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6519446"/>
            <a:ext cx="1172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2291" name="WordArt 5"/>
          <p:cNvSpPr>
            <a:spLocks noChangeArrowheads="1" noChangeShapeType="1" noTextEdit="1"/>
          </p:cNvSpPr>
          <p:nvPr/>
        </p:nvSpPr>
        <p:spPr bwMode="auto">
          <a:xfrm>
            <a:off x="762000" y="381001"/>
            <a:ext cx="7453338" cy="6191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одежда</a:t>
            </a:r>
          </a:p>
        </p:txBody>
      </p:sp>
      <p:sp>
        <p:nvSpPr>
          <p:cNvPr id="7" name="Rectangle 4"/>
          <p:cNvSpPr txBox="1">
            <a:spLocks noRot="1" noChangeArrowheads="1"/>
          </p:cNvSpPr>
          <p:nvPr/>
        </p:nvSpPr>
        <p:spPr>
          <a:xfrm>
            <a:off x="4786314" y="1371600"/>
            <a:ext cx="3976686" cy="5181600"/>
          </a:xfrm>
          <a:prstGeom prst="rect">
            <a:avLst/>
          </a:prstGeom>
          <a:noFill/>
        </p:spPr>
        <p:txBody>
          <a:bodyPr lIns="92075" tIns="46038" rIns="92075" bIns="46038">
            <a:normAutofit fontScale="92500"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Основной </a:t>
            </a:r>
            <a:r>
              <a:rPr lang="ru-RU" sz="1600" b="1" dirty="0" smtClean="0">
                <a:solidFill>
                  <a:schemeClr val="tx1"/>
                </a:solidFill>
              </a:rPr>
              <a:t>мужской</a:t>
            </a:r>
            <a:r>
              <a:rPr lang="ru-RU" sz="1600" dirty="0" smtClean="0">
                <a:solidFill>
                  <a:schemeClr val="tx1"/>
                </a:solidFill>
              </a:rPr>
              <a:t> одеждой была сорочка или нижняя рубаха.</a:t>
            </a:r>
          </a:p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Зепь</a:t>
            </a:r>
            <a:r>
              <a:rPr lang="ru-RU" sz="1600" dirty="0" smtClean="0">
                <a:solidFill>
                  <a:schemeClr val="tx1"/>
                </a:solidFill>
              </a:rPr>
              <a:t> — вид кармана.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Штаны. </a:t>
            </a:r>
            <a:r>
              <a:rPr lang="ru-RU" sz="1600" dirty="0" err="1" smtClean="0">
                <a:solidFill>
                  <a:schemeClr val="tx1"/>
                </a:solidFill>
              </a:rPr>
              <a:t>Гачи</a:t>
            </a:r>
            <a:r>
              <a:rPr lang="ru-RU" sz="1600" dirty="0" smtClean="0">
                <a:solidFill>
                  <a:schemeClr val="tx1"/>
                </a:solidFill>
              </a:rPr>
              <a:t>. Порты.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Поверх рубашки мужчины надевали зипун из домашнего сукна. Поверх зипуна богатые люди надевали кафтан.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Основой </a:t>
            </a:r>
            <a:r>
              <a:rPr lang="ru-RU" sz="1600" b="1" dirty="0" smtClean="0">
                <a:solidFill>
                  <a:schemeClr val="tx1"/>
                </a:solidFill>
              </a:rPr>
              <a:t>женского</a:t>
            </a:r>
            <a:r>
              <a:rPr lang="ru-RU" sz="1600" dirty="0" smtClean="0">
                <a:solidFill>
                  <a:schemeClr val="tx1"/>
                </a:solidFill>
              </a:rPr>
              <a:t> костюма была длинная рубаха. Рубаху украшали оторочкой или вышивкой.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Женщины поверх белой или красной рубашки надевали сарафан или поневу.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Сарафан — народная русская женская одежда в виде платья без рукавов.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Понева — набедренная одежда, которую получали девушки, достигшие возраста невест и прошедшие инициацию.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Верхней выходной женской одеждой был длинный суконный опашень, с частыми пуговицами, украшенный по краям шёлковым или золотым шитьем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147" name="Picture 3" descr="C:\Documents and Settings\Ramil Sharapov\Рабочий стол\Народы Поволжья\фф.jpeg"/>
          <p:cNvPicPr>
            <a:picLocks noChangeAspect="1" noChangeArrowheads="1"/>
          </p:cNvPicPr>
          <p:nvPr/>
        </p:nvPicPr>
        <p:blipFill>
          <a:blip r:embed="rId3"/>
          <a:srcRect l="16521" r="20870"/>
          <a:stretch>
            <a:fillRect/>
          </a:stretch>
        </p:blipFill>
        <p:spPr bwMode="auto">
          <a:xfrm>
            <a:off x="142844" y="3024181"/>
            <a:ext cx="3429024" cy="383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Documents and Settings\Ramil Sharapov\Рабочий стол\Народы Поволжья\яяя.jpeg"/>
          <p:cNvPicPr>
            <a:picLocks noChangeAspect="1" noChangeArrowheads="1"/>
          </p:cNvPicPr>
          <p:nvPr/>
        </p:nvPicPr>
        <p:blipFill>
          <a:blip r:embed="rId4"/>
          <a:srcRect l="10600" r="3564" b="9687"/>
          <a:stretch>
            <a:fillRect/>
          </a:stretch>
        </p:blipFill>
        <p:spPr bwMode="auto">
          <a:xfrm>
            <a:off x="2714612" y="928670"/>
            <a:ext cx="1952316" cy="30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285852" y="42860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Picture 6" descr="1196859737_40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143116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14678" y="164305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Русская матрешка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" descr="Деревянные расписные ложки | ложки,путешествие,россия,страны,города,интересное,национальное достояние,традиции,особенности,народы мир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214818"/>
            <a:ext cx="3524241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857884" y="100010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Жостовский</a:t>
            </a:r>
            <a:r>
              <a:rPr lang="ru-RU" b="1" dirty="0" smtClean="0">
                <a:solidFill>
                  <a:schemeClr val="tx1"/>
                </a:solidFill>
              </a:rPr>
              <a:t> поднос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44" y="378619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Хохлома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198" y="3714752"/>
            <a:ext cx="2714644" cy="665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Гжельская керамика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Picture 4" descr="124725991429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9759" y="4214819"/>
            <a:ext cx="3524241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9" descr="Gogin-80x66_5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428736"/>
            <a:ext cx="2571768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30b9bfd09b0de61a8ae8456200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428736"/>
            <a:ext cx="2643206" cy="19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28596" y="100010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Дымковская игрушка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285852" y="42860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кухня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000108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Уха</a:t>
            </a:r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385762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Пироги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1000108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Пельмени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Documents and Settings\Ramil Sharapov\Рабочий стол\Народы Поволжья\яяяяяяя.jpeg"/>
          <p:cNvPicPr>
            <a:picLocks noChangeAspect="1" noChangeArrowheads="1"/>
          </p:cNvPicPr>
          <p:nvPr/>
        </p:nvPicPr>
        <p:blipFill>
          <a:blip r:embed="rId3"/>
          <a:srcRect l="34375"/>
          <a:stretch>
            <a:fillRect/>
          </a:stretch>
        </p:blipFill>
        <p:spPr bwMode="auto">
          <a:xfrm>
            <a:off x="500034" y="1357298"/>
            <a:ext cx="25003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Ramil Sharapov\Рабочий стол\Народы Поволжья\1405569740_04.jpg"/>
          <p:cNvPicPr>
            <a:picLocks noChangeAspect="1" noChangeArrowheads="1"/>
          </p:cNvPicPr>
          <p:nvPr/>
        </p:nvPicPr>
        <p:blipFill>
          <a:blip r:embed="rId4"/>
          <a:srcRect l="22500"/>
          <a:stretch>
            <a:fillRect/>
          </a:stretch>
        </p:blipFill>
        <p:spPr bwMode="auto">
          <a:xfrm>
            <a:off x="6215074" y="1500174"/>
            <a:ext cx="2463709" cy="211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Documents and Settings\Ramil Sharapov\Рабочий стол\Народы Поволжья\ь.jpeg"/>
          <p:cNvPicPr>
            <a:picLocks noChangeAspect="1" noChangeArrowheads="1"/>
          </p:cNvPicPr>
          <p:nvPr/>
        </p:nvPicPr>
        <p:blipFill>
          <a:blip r:embed="rId5" cstate="print"/>
          <a:srcRect l="31117" t="19149" r="3057"/>
          <a:stretch>
            <a:fillRect/>
          </a:stretch>
        </p:blipFill>
        <p:spPr bwMode="auto">
          <a:xfrm>
            <a:off x="428596" y="4357694"/>
            <a:ext cx="285752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Documents and Settings\Ramil Sharapov\Рабочий стол\Народы Поволжья\юю.jpeg"/>
          <p:cNvPicPr>
            <a:picLocks noChangeAspect="1" noChangeArrowheads="1"/>
          </p:cNvPicPr>
          <p:nvPr/>
        </p:nvPicPr>
        <p:blipFill>
          <a:blip r:embed="rId6"/>
          <a:srcRect l="21969" t="53150" r="3887"/>
          <a:stretch>
            <a:fillRect/>
          </a:stretch>
        </p:blipFill>
        <p:spPr bwMode="auto">
          <a:xfrm>
            <a:off x="6000760" y="4357694"/>
            <a:ext cx="2643206" cy="207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215074" y="378619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Блины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802" y="1357298"/>
            <a:ext cx="30003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Россия – это в основном северная страна, зима долгая и суровая. Поэтому блюда, которые употребляются в пищу, обязательно должны давать много тепла. Основными компонентами, которые составляли русские народные блюда, являются: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картофель.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хлеб.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яйца.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мясо.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масло.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2500298" y="500042"/>
            <a:ext cx="400052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Праздники</a:t>
            </a:r>
            <a:endParaRPr lang="ru-RU" sz="3600" b="1" i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1428736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Масленица</a:t>
            </a:r>
            <a:r>
              <a:rPr lang="ru-RU" dirty="0" smtClean="0">
                <a:solidFill>
                  <a:schemeClr val="tx1"/>
                </a:solidFill>
              </a:rPr>
              <a:t> – неделя перед постом. Имеет древние языческие корни. В ходе всей недели пекут и едят блины.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5429264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Пасха</a:t>
            </a:r>
            <a:r>
              <a:rPr lang="ru-RU" sz="1400" dirty="0" smtClean="0">
                <a:solidFill>
                  <a:schemeClr val="tx1"/>
                </a:solidFill>
              </a:rPr>
              <a:t> – пекут куличи, красят сваренные вкрутую яйца.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286124"/>
            <a:ext cx="48577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Рождество</a:t>
            </a:r>
            <a:r>
              <a:rPr lang="ru-RU" sz="1400" dirty="0" smtClean="0">
                <a:solidFill>
                  <a:schemeClr val="tx1"/>
                </a:solidFill>
              </a:rPr>
              <a:t> – в ночь перед рождеством принято гадать, что никогда не одобрялось православной церковью. Особенно популярны были гадания девушек о будущем замужестве. Праздник отмечается торжественным праздничным ужином.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Documents and Settings\Ramil Sharapov\Рабочий стол\Народы Поволжья\щзз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00108"/>
            <a:ext cx="4162419" cy="238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Documents and Settings\Ramil Sharapov\Рабочий стол\Народы Поволжья\зз.jpeg"/>
          <p:cNvPicPr>
            <a:picLocks noChangeAspect="1" noChangeArrowheads="1"/>
          </p:cNvPicPr>
          <p:nvPr/>
        </p:nvPicPr>
        <p:blipFill>
          <a:blip r:embed="rId4" cstate="print"/>
          <a:srcRect l="21094" r="2734"/>
          <a:stretch>
            <a:fillRect/>
          </a:stretch>
        </p:blipFill>
        <p:spPr bwMode="auto">
          <a:xfrm>
            <a:off x="2285984" y="4714884"/>
            <a:ext cx="2214578" cy="163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Documents and Settings\Ramil Sharapov\Рабочий стол\Народы Поволжья\ззз.jpeg"/>
          <p:cNvPicPr>
            <a:picLocks noChangeAspect="1" noChangeArrowheads="1"/>
          </p:cNvPicPr>
          <p:nvPr/>
        </p:nvPicPr>
        <p:blipFill>
          <a:blip r:embed="rId5"/>
          <a:srcRect l="3750" t="11000" r="3749" b="9000"/>
          <a:stretch>
            <a:fillRect/>
          </a:stretch>
        </p:blipFill>
        <p:spPr bwMode="auto">
          <a:xfrm>
            <a:off x="6215074" y="3286124"/>
            <a:ext cx="1928826" cy="208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pic>
        <p:nvPicPr>
          <p:cNvPr id="9221" name="Picture 5" descr="map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285992"/>
            <a:ext cx="3357586" cy="418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age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14422"/>
            <a:ext cx="300039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с-11 герб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1071546"/>
            <a:ext cx="173634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500298" y="500042"/>
            <a:ext cx="400052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Удмуртия</a:t>
            </a:r>
            <a:endParaRPr lang="ru-RU" sz="3600" b="1" i="1" kern="1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214422"/>
            <a:ext cx="4000528" cy="585794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/>
              <a:t>Типичное поселение — деревня (гурт), располагалось цепочкой вдоль реки или вблизи родников, без улиц, кучевой планировкой. Жилище — наземная бревенчатая постройка, изба (корка́).</a:t>
            </a:r>
          </a:p>
          <a:p>
            <a:pPr algn="ctr"/>
            <a:r>
              <a:rPr lang="ru-RU" dirty="0" smtClean="0"/>
              <a:t>В домах находилась глинобитная печь (</a:t>
            </a:r>
            <a:r>
              <a:rPr lang="ru-RU" dirty="0" err="1" smtClean="0"/>
              <a:t>гур</a:t>
            </a:r>
            <a:r>
              <a:rPr lang="ru-RU" dirty="0" smtClean="0"/>
              <a:t>), с подвешенным у северных удмуртов, и вмазанным, как у татар, котлом. По диагонали от печи располагался красный угол, со столом и стулом для главы семьи. По стенам — скамьи и полки. Спали на полатях и на нарах. Двор включал погреб, </a:t>
            </a:r>
            <a:r>
              <a:rPr lang="ru-RU" dirty="0" err="1" smtClean="0"/>
              <a:t>хлевы</a:t>
            </a:r>
            <a:r>
              <a:rPr lang="ru-RU" dirty="0" smtClean="0"/>
              <a:t>, навесы, кладовые.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6" name="Рисунок 5" descr="imgB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8999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Documents and Settings\Ramil Sharapov\Рабочий стол\Народы Поволжья\въх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785794"/>
            <a:ext cx="3786214" cy="279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500166" y="500042"/>
            <a:ext cx="5715040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Традиционное жилище</a:t>
            </a:r>
            <a:endParaRPr lang="ru-RU" sz="3600" b="1" i="1" kern="1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357290" y="500042"/>
            <a:ext cx="5857916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 одежда</a:t>
            </a:r>
            <a:endParaRPr lang="ru-RU" sz="3600" b="1" i="1" kern="1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14744" y="3500438"/>
            <a:ext cx="5072098" cy="2928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449263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altLang="ja-JP" sz="1600" dirty="0" smtClean="0">
                <a:solidFill>
                  <a:srgbClr val="000000"/>
                </a:solidFill>
                <a:latin typeface="+mn-lt"/>
                <a:ea typeface="+mn-ea"/>
              </a:rPr>
              <a:t>Мужская одежда состояла из рубахи-косоворотки </a:t>
            </a:r>
            <a:r>
              <a:rPr lang="ru-RU" altLang="ja-JP" sz="1600" dirty="0" err="1" smtClean="0">
                <a:solidFill>
                  <a:srgbClr val="000000"/>
                </a:solidFill>
                <a:latin typeface="+mn-lt"/>
                <a:ea typeface="+mn-ea"/>
              </a:rPr>
              <a:t>туникообразного</a:t>
            </a:r>
            <a:r>
              <a:rPr lang="ru-RU" altLang="ja-JP" sz="1600" dirty="0" smtClean="0">
                <a:solidFill>
                  <a:srgbClr val="000000"/>
                </a:solidFill>
                <a:latin typeface="+mn-lt"/>
                <a:ea typeface="+mn-ea"/>
              </a:rPr>
              <a:t> кроя с невысоким стоячим воротником, ее носили с плетеным или кожаным поясом, пестрядинных штанов на кожаном или шерстяном поясе, головными уборами были валяная шляпа или овчинная шапка, а обувью – лапти, сапоги, валенки. Верхней мужской одеждой были белый холщовый халат или отрезной по талии суконный зипун, а также овчинная шуба.</a:t>
            </a:r>
            <a:endParaRPr lang="ru-RU" altLang="ja-JP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10242" name="Picture 2" descr="C:\Documents and Settings\Ramil Sharapov\Рабочий стол\Народы Поволжья\ш8гш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70766"/>
            <a:ext cx="2214546" cy="388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Documents and Settings\Ramil Sharapov\Рабочий стол\Народы Поволжья\лбгш.jpeg"/>
          <p:cNvPicPr>
            <a:picLocks noChangeAspect="1" noChangeArrowheads="1"/>
          </p:cNvPicPr>
          <p:nvPr/>
        </p:nvPicPr>
        <p:blipFill>
          <a:blip r:embed="rId4"/>
          <a:srcRect l="23684" t="6640" r="20395" b="4297"/>
          <a:stretch>
            <a:fillRect/>
          </a:stretch>
        </p:blipFill>
        <p:spPr bwMode="auto">
          <a:xfrm>
            <a:off x="2071670" y="928670"/>
            <a:ext cx="1757751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929058" y="1285860"/>
            <a:ext cx="4643470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altLang="ja-JP" sz="1600" dirty="0" smtClean="0">
                <a:solidFill>
                  <a:srgbClr val="000000"/>
                </a:solidFill>
                <a:latin typeface="+mn-lt"/>
                <a:ea typeface="+mn-ea"/>
              </a:rPr>
              <a:t>Одежда удмуртских женщин включала рубаху, поверх которой надевали сшитый в талию камзол или безрукавку и передник с высокой грудкой, под рубахой носились штаны. Поверх этой одежды женщины носили шерстяные и полушерстяные кафтаны и овчинные шубы. </a:t>
            </a:r>
            <a:endParaRPr lang="ru-RU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500166" y="500042"/>
            <a:ext cx="5715040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 кухня</a:t>
            </a:r>
            <a:endParaRPr lang="ru-RU" sz="3600" b="1" i="1" kern="1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Рисунок 7" descr="1264528914_3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71546"/>
            <a:ext cx="3071802" cy="205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857752" y="1142984"/>
            <a:ext cx="3919534" cy="5429288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 smtClean="0"/>
              <a:t>В питании удмурты сочетали мясную и растительную пищу. Собирали грибы, ягоды, травы. Супы (</a:t>
            </a:r>
            <a:r>
              <a:rPr lang="ru-RU" dirty="0" err="1" smtClean="0"/>
              <a:t>шыд</a:t>
            </a:r>
            <a:r>
              <a:rPr lang="ru-RU" dirty="0" smtClean="0"/>
              <a:t>) — разные: с лапшой, грибами, крупой, капустой, уха, щи, окрошка с хреном и редькой. Молочные продукты — ряженка, простокваша, творог. Мясо — вяленое, печёное, но чаще отварное, а также студень (</a:t>
            </a:r>
            <a:r>
              <a:rPr lang="ru-RU" dirty="0" err="1" smtClean="0"/>
              <a:t>куалекьясь</a:t>
            </a:r>
            <a:r>
              <a:rPr lang="ru-RU" dirty="0" smtClean="0"/>
              <a:t>) и кровяные колбасы (</a:t>
            </a:r>
            <a:r>
              <a:rPr lang="ru-RU" dirty="0" err="1" smtClean="0"/>
              <a:t>виртырем</a:t>
            </a:r>
            <a:r>
              <a:rPr lang="ru-RU" dirty="0" smtClean="0"/>
              <a:t>). Типичны пельмени (</a:t>
            </a:r>
            <a:r>
              <a:rPr lang="ru-RU" dirty="0" err="1" smtClean="0"/>
              <a:t>пельнянь</a:t>
            </a:r>
            <a:r>
              <a:rPr lang="ru-RU" dirty="0" smtClean="0"/>
              <a:t> — хлебное ухо, что говорит о финно-угорском происхождении названия), лепешки (</a:t>
            </a:r>
            <a:r>
              <a:rPr lang="ru-RU" dirty="0" err="1" smtClean="0"/>
              <a:t>зыретэн</a:t>
            </a:r>
            <a:r>
              <a:rPr lang="ru-RU" dirty="0" smtClean="0"/>
              <a:t> табань и перепеч), блины (</a:t>
            </a:r>
            <a:r>
              <a:rPr lang="ru-RU" dirty="0" err="1" smtClean="0"/>
              <a:t>мильым</a:t>
            </a:r>
            <a:r>
              <a:rPr lang="ru-RU" dirty="0" smtClean="0"/>
              <a:t>). Хлеб (нянь). Из напитков популярны свекольный квас (</a:t>
            </a:r>
            <a:r>
              <a:rPr lang="ru-RU" dirty="0" err="1" smtClean="0"/>
              <a:t>сюкась</a:t>
            </a:r>
            <a:r>
              <a:rPr lang="ru-RU" dirty="0" smtClean="0"/>
              <a:t>), морсы, пиво (сур), медовуха (</a:t>
            </a:r>
            <a:r>
              <a:rPr lang="ru-RU" dirty="0" err="1" smtClean="0"/>
              <a:t>мусур</a:t>
            </a:r>
            <a:r>
              <a:rPr lang="ru-RU" dirty="0" smtClean="0"/>
              <a:t>), самогон (</a:t>
            </a:r>
            <a:r>
              <a:rPr lang="ru-RU" dirty="0" err="1" smtClean="0"/>
              <a:t>кумышка</a:t>
            </a:r>
            <a:r>
              <a:rPr lang="ru-RU" dirty="0" smtClean="0"/>
              <a:t>).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11266" name="Picture 2" descr="C:\Documents and Settings\Ramil Sharapov\Рабочий стол\Народы Поволжья\img13.jpg"/>
          <p:cNvPicPr>
            <a:picLocks noChangeAspect="1" noChangeArrowheads="1"/>
          </p:cNvPicPr>
          <p:nvPr/>
        </p:nvPicPr>
        <p:blipFill>
          <a:blip r:embed="rId4"/>
          <a:srcRect l="58789" t="19531" r="6933" b="46484"/>
          <a:stretch>
            <a:fillRect/>
          </a:stretch>
        </p:blipFill>
        <p:spPr bwMode="auto">
          <a:xfrm>
            <a:off x="2571736" y="2928933"/>
            <a:ext cx="2643206" cy="1965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Documents and Settings\Ramil Sharapov\Рабочий стол\Народы Поволжья\шшг.jpeg"/>
          <p:cNvPicPr>
            <a:picLocks noChangeAspect="1" noChangeArrowheads="1"/>
          </p:cNvPicPr>
          <p:nvPr/>
        </p:nvPicPr>
        <p:blipFill>
          <a:blip r:embed="rId5"/>
          <a:srcRect l="1538" t="22616" r="-770" b="10446"/>
          <a:stretch>
            <a:fillRect/>
          </a:stretch>
        </p:blipFill>
        <p:spPr bwMode="auto">
          <a:xfrm>
            <a:off x="0" y="4748152"/>
            <a:ext cx="3500430" cy="210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500545"/>
            <a:ext cx="8686800" cy="235745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Развиты были ремесла и промыслы — рубка леса, заготовка древесины, смолокурение, мукомольное производство, прядение, ткачество, вязание, вышивка. Ткани для нужд семьи полностью производились дома.</a:t>
            </a:r>
          </a:p>
          <a:p>
            <a:pPr algn="ctr">
              <a:buNone/>
            </a:pPr>
            <a:r>
              <a:rPr lang="ru-RU" dirty="0" smtClean="0"/>
              <a:t>С 18 века сложились металлургия и металлообработка.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12681624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357430"/>
            <a:ext cx="2835292" cy="212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1500166" y="500042"/>
            <a:ext cx="5715040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Рисунок 8" descr="ug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285992"/>
            <a:ext cx="2928958" cy="226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80px-Ткань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1214422"/>
            <a:ext cx="258794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3643338" cy="35719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/>
              <a:t>Вой дыр (Масленица)</a:t>
            </a:r>
            <a:endParaRPr lang="ru-RU" dirty="0"/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2285984" y="500042"/>
            <a:ext cx="457203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Праздники</a:t>
            </a:r>
            <a:endParaRPr lang="ru-RU" sz="3600" b="1" i="1" kern="1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290" name="Picture 2" descr="C:\Documents and Settings\Ramil Sharapov\Рабочий стол\Народы Поволжья\пив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72066" y="1071546"/>
            <a:ext cx="3014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Й</a:t>
            </a:r>
            <a:r>
              <a:rPr lang="en-US" b="1" dirty="0" smtClean="0">
                <a:solidFill>
                  <a:schemeClr val="tx1"/>
                </a:solidFill>
              </a:rPr>
              <a:t>o </a:t>
            </a:r>
            <a:r>
              <a:rPr lang="ru-RU" b="1" dirty="0" err="1" smtClean="0">
                <a:solidFill>
                  <a:schemeClr val="tx1"/>
                </a:solidFill>
              </a:rPr>
              <a:t>Кеян</a:t>
            </a:r>
            <a:r>
              <a:rPr lang="ru-RU" b="1" dirty="0" smtClean="0">
                <a:solidFill>
                  <a:schemeClr val="tx1"/>
                </a:solidFill>
              </a:rPr>
              <a:t> (Проводы льда)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1" name="Picture 3" descr="C:\Documents and Settings\Ramil Sharapov\Рабочий стол\Народы Поволжья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428736"/>
            <a:ext cx="3079756" cy="204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072066" y="3571876"/>
            <a:ext cx="359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Быдзымнал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Акаяшка</a:t>
            </a:r>
            <a:r>
              <a:rPr lang="ru-RU" b="1" dirty="0" smtClean="0">
                <a:solidFill>
                  <a:schemeClr val="tx1"/>
                </a:solidFill>
              </a:rPr>
              <a:t> (Пасха)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2" name="Picture 4" descr="C:\Documents and Settings\Ramil Sharapov\Рабочий стол\Народы Поволжья\орщш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929066"/>
            <a:ext cx="3143272" cy="251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7158" y="3571876"/>
            <a:ext cx="4832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Гербер – </a:t>
            </a:r>
            <a:r>
              <a:rPr lang="ru-RU" dirty="0" smtClean="0">
                <a:solidFill>
                  <a:schemeClr val="tx1"/>
                </a:solidFill>
              </a:rPr>
              <a:t>праздник о предстоящем урожае.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3" name="Picture 5" descr="C:\Documents and Settings\Ramil Sharapov\Рабочий стол\Народы Поволжья\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929066"/>
            <a:ext cx="3643338" cy="244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147" name="AutoShape 2" descr="File:Flag of Tatarsta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357158" y="357166"/>
            <a:ext cx="8429684" cy="762000"/>
          </a:xfrm>
        </p:spPr>
        <p:txBody>
          <a:bodyPr/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Татарстан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6627" name="Picture 3" descr="C:\Users\123\Desktop\600px-Coat_of_Arms_of_Tatarstan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643042" y="1357298"/>
            <a:ext cx="1524000" cy="1524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C:\Users\123\Desktop\600px-Flag_of_Tatarstan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14422"/>
            <a:ext cx="3048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52" name="AutoShape 6" descr="File:Map of Russia - Republic of Tatarstan (2008-03)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Ramil Sharapov\Рабочий стол\Народы Поволжья\ллл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3071810"/>
            <a:ext cx="4961948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825801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pic>
        <p:nvPicPr>
          <p:cNvPr id="5" name="Picture 6" descr="Флаг Башкир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643050"/>
            <a:ext cx="2500330" cy="1635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285984" y="500042"/>
            <a:ext cx="4500594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Башкирия</a:t>
            </a:r>
            <a:endParaRPr lang="ru-RU" sz="3600" b="1" i="1" kern="1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314" name="Picture 2" descr="C:\Documents and Settings\Ramil Sharapov\Рабочий стол\Народы Поволжья\прп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9406" y="2346688"/>
            <a:ext cx="3464296" cy="4167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Documents and Settings\Ramil Sharapov\Рабочий стол\Народы Поволжья\bashkotorstan_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1357298"/>
            <a:ext cx="2092573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28728" y="500042"/>
            <a:ext cx="600079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Традиционное жилище</a:t>
            </a:r>
            <a:endParaRPr lang="ru-RU" sz="3600" b="1" i="1" kern="1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4338" name="Picture 2" descr="C:\Documents and Settings\Ramil Sharapov\Рабочий стол\Народы Поволжья\авпмы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1214422"/>
            <a:ext cx="3548087" cy="266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Documents and Settings\Ramil Sharapov\Рабочий стол\Народы Поволжья\ама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8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357818" y="1285860"/>
            <a:ext cx="3143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Башкиры, как и многие кочевые народы Евразии, около половины своей жизни проводили во временных жилищах, самым древним и самым универсальным видом которых была решетчатая юрта (</a:t>
            </a:r>
            <a:r>
              <a:rPr lang="ru-RU" dirty="0" err="1" smtClean="0">
                <a:solidFill>
                  <a:schemeClr val="tx1"/>
                </a:solidFill>
              </a:rPr>
              <a:t>тирмэ</a:t>
            </a:r>
            <a:r>
              <a:rPr lang="ru-RU" dirty="0" smtClean="0">
                <a:solidFill>
                  <a:schemeClr val="tx1"/>
                </a:solidFill>
              </a:rPr>
              <a:t>), теплая в стужу, прохладная в жару.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40" name="Picture 4" descr="C:\Documents and Settings\Ramil Sharapov\Рабочий стол\Народы Поволжья\14609673661909230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3" y="4071942"/>
            <a:ext cx="3343995" cy="238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28728" y="500042"/>
            <a:ext cx="600079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одежда</a:t>
            </a:r>
            <a:endParaRPr lang="ru-RU" sz="3600" b="1" i="1" kern="1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1285860"/>
            <a:ext cx="27860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Национальный костюм башкир был обычно многослойный: нижняя одежда несколькими слоями покрывалась верхней: два, три и больше толстых халата и, наконец, расшитый </a:t>
            </a:r>
            <a:r>
              <a:rPr lang="ru-RU" dirty="0" err="1" smtClean="0">
                <a:solidFill>
                  <a:schemeClr val="tx1"/>
                </a:solidFill>
              </a:rPr>
              <a:t>елян</a:t>
            </a:r>
            <a:r>
              <a:rPr lang="ru-RU" dirty="0" smtClean="0">
                <a:solidFill>
                  <a:schemeClr val="tx1"/>
                </a:solidFill>
              </a:rPr>
              <a:t> - разновидность длиннополого пальто из сукна, кожи, войлока, меха, овчины. Чем больше одежды - тем богаче выглядел человек в глазах своих соседей. И это совсем не зависело от погоды, одевались по сезону.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Documents and Settings\Ramil Sharapov\Рабочий стол\Народы Поволжья\юьл.jpeg"/>
          <p:cNvPicPr>
            <a:picLocks noChangeAspect="1" noChangeArrowheads="1"/>
          </p:cNvPicPr>
          <p:nvPr/>
        </p:nvPicPr>
        <p:blipFill>
          <a:blip r:embed="rId4"/>
          <a:srcRect l="30714" t="301" r="31786" b="2560"/>
          <a:stretch>
            <a:fillRect/>
          </a:stretch>
        </p:blipFill>
        <p:spPr bwMode="auto">
          <a:xfrm>
            <a:off x="0" y="1240972"/>
            <a:ext cx="4572000" cy="561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28728" y="500042"/>
            <a:ext cx="600079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кухня</a:t>
            </a:r>
            <a:endParaRPr lang="ru-RU" sz="3600" b="1" i="1" kern="1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1285860"/>
            <a:ext cx="5143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Самые известные блюда Башкирии –  бешбармак (готовится несколько иначе, чем татарский), </a:t>
            </a:r>
            <a:r>
              <a:rPr lang="ru-RU" dirty="0" err="1" smtClean="0">
                <a:solidFill>
                  <a:schemeClr val="tx1"/>
                </a:solidFill>
              </a:rPr>
              <a:t>каклаган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бэлиши</a:t>
            </a:r>
            <a:r>
              <a:rPr lang="ru-RU" dirty="0" smtClean="0">
                <a:solidFill>
                  <a:schemeClr val="tx1"/>
                </a:solidFill>
              </a:rPr>
              <a:t> и </a:t>
            </a:r>
            <a:r>
              <a:rPr lang="ru-RU" dirty="0" err="1" smtClean="0">
                <a:solidFill>
                  <a:schemeClr val="tx1"/>
                </a:solidFill>
              </a:rPr>
              <a:t>чак-чак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86" name="Picture 2" descr="C:\Documents and Settings\Ramil Sharapov\Рабочий стол\Народы Поволжья\АЫП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Documents and Settings\Ramil Sharapov\Рабочий стол\Народы Поволжья\лол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4357694"/>
            <a:ext cx="2857493" cy="214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Documents and Settings\Ramil Sharapov\Рабочий стол\Народы Поволжья\дшрщдш.jpeg"/>
          <p:cNvPicPr>
            <a:picLocks noChangeAspect="1" noChangeArrowheads="1"/>
          </p:cNvPicPr>
          <p:nvPr/>
        </p:nvPicPr>
        <p:blipFill>
          <a:blip r:embed="rId6"/>
          <a:srcRect t="14342" b="11965"/>
          <a:stretch>
            <a:fillRect/>
          </a:stretch>
        </p:blipFill>
        <p:spPr bwMode="auto">
          <a:xfrm>
            <a:off x="4786314" y="4357694"/>
            <a:ext cx="2928958" cy="209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Documents and Settings\Ramil Sharapov\Рабочий стол\Народы Поволжья\0_1fb6e_fcb4d7db_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2143116"/>
            <a:ext cx="3143254" cy="220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28728" y="500042"/>
            <a:ext cx="600079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1285860"/>
            <a:ext cx="4286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Башкиры занимались ткачеством, вязанием, обработкой шкур, шерсти, выделкой кож, изготовлением кожаной и деревянной посуды.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0" name="Picture 2" descr="C:\Documents and Settings\Ramil Sharapov\Рабочий стол\Народы Поволжья\оршщг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500306"/>
            <a:ext cx="4357718" cy="217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Documents and Settings\Ramil Sharapov\Рабочий стол\Народы Поволжья\ычвф.jpeg"/>
          <p:cNvPicPr>
            <a:picLocks noChangeAspect="1" noChangeArrowheads="1"/>
          </p:cNvPicPr>
          <p:nvPr/>
        </p:nvPicPr>
        <p:blipFill>
          <a:blip r:embed="rId5"/>
          <a:srcRect b="17233"/>
          <a:stretch>
            <a:fillRect/>
          </a:stretch>
        </p:blipFill>
        <p:spPr bwMode="auto">
          <a:xfrm>
            <a:off x="5715008" y="4626301"/>
            <a:ext cx="3077181" cy="1907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Documents and Settings\Ramil Sharapov\Рабочий стол\Народы Поволжья\свы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587284"/>
            <a:ext cx="2714644" cy="180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050869" y="500042"/>
            <a:ext cx="4878586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Праздники</a:t>
            </a:r>
            <a:endParaRPr lang="ru-RU" sz="3600" b="1" i="1" kern="10" dirty="0">
              <a:ln w="11430">
                <a:solidFill>
                  <a:srgbClr val="00B0F0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1214422"/>
            <a:ext cx="1785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Ураза-байрам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71802" y="2786058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Курбан-байрам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929066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Сабантуй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3714752"/>
            <a:ext cx="38576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Если многие праздники башкирского народа возникли под влиянием других культур, то </a:t>
            </a:r>
            <a:r>
              <a:rPr lang="ru-RU" dirty="0" err="1" smtClean="0">
                <a:solidFill>
                  <a:schemeClr val="tx1"/>
                </a:solidFill>
              </a:rPr>
              <a:t>Йыйын</a:t>
            </a:r>
            <a:r>
              <a:rPr lang="ru-RU" dirty="0" smtClean="0">
                <a:solidFill>
                  <a:schemeClr val="tx1"/>
                </a:solidFill>
              </a:rPr>
              <a:t> – это исконный, очень древний праздник именно этого народа. Отмечается он в день летнего солнцестояния. Праздник произошел из народного собрания, на котором решались все важные вопросы общины.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Documents and Settings\Ramil Sharapov\Рабочий стол\Народы Поволжья\тьтбр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643050"/>
            <a:ext cx="2750343" cy="183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Documents and Settings\Ramil Sharapov\Рабочий стол\Народы Поволжья\йцы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428736"/>
            <a:ext cx="36456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Documents and Settings\Ramil Sharapov\Рабочий стол\Народы Поволжья\14550368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4286257"/>
            <a:ext cx="3976923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Documents and Settings\Ramil Sharapov\Рабочий стол\Народы Поволжья\041.jpg"/>
          <p:cNvPicPr>
            <a:picLocks noChangeAspect="1" noChangeArrowheads="1"/>
          </p:cNvPicPr>
          <p:nvPr/>
        </p:nvPicPr>
        <p:blipFill>
          <a:blip r:embed="rId7"/>
          <a:srcRect l="32813" t="33333" r="20312" b="30208"/>
          <a:stretch>
            <a:fillRect/>
          </a:stretch>
        </p:blipFill>
        <p:spPr bwMode="auto">
          <a:xfrm>
            <a:off x="3071802" y="3214686"/>
            <a:ext cx="2081907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429388" y="1142984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Йыйын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285984" y="500042"/>
            <a:ext cx="4500594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Марий Эл</a:t>
            </a:r>
            <a:endParaRPr lang="ru-RU" sz="3600" b="1" i="1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58" name="Picture 2" descr="C:\Documents and Settings\Ramil Sharapov\Рабочий стол\Народы Поволжья\чс я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429000"/>
            <a:ext cx="5150966" cy="3027600"/>
          </a:xfrm>
          <a:prstGeom prst="rect">
            <a:avLst/>
          </a:prstGeom>
          <a:noFill/>
        </p:spPr>
      </p:pic>
      <p:pic>
        <p:nvPicPr>
          <p:cNvPr id="19459" name="Picture 3" descr="C:\Documents and Settings\Ramil Sharapov\Рабочий стол\Народы Поволжья\аив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9296" y="1357299"/>
            <a:ext cx="3148921" cy="1928826"/>
          </a:xfrm>
          <a:prstGeom prst="rect">
            <a:avLst/>
          </a:prstGeom>
          <a:noFill/>
        </p:spPr>
      </p:pic>
      <p:pic>
        <p:nvPicPr>
          <p:cNvPr id="19460" name="Picture 4" descr="C:\Documents and Settings\Ramil Sharapov\Рабочий стол\Народы Поволжья\art_041_SYMBOLS-RU-20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214422"/>
            <a:ext cx="1643074" cy="259194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57356" y="500042"/>
            <a:ext cx="542928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Традиционное жилище</a:t>
            </a:r>
            <a:endParaRPr lang="ru-RU" sz="3600" b="1" i="1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482" name="Picture 2" descr="C:\Documents and Settings\Ramil Sharapov\Рабочий стол\Народы Поволжья\лгл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85860"/>
            <a:ext cx="40957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Documents and Settings\Ramil Sharapov\Рабочий стол\Народы Поволжья\ччс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86190"/>
            <a:ext cx="4155009" cy="2771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14810" y="121442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Обычно марийское жилище представляло собой срубную избу с двухскатной крышей. В безлесных районах встречались глинобитные или плетневые, обмазанные глиной постройки. Русская печь часто дополнялась небольшой плитой с вмазанным котлом.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643042" y="500042"/>
            <a:ext cx="578647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одежда</a:t>
            </a:r>
            <a:endParaRPr lang="ru-RU" sz="3600" b="1" i="1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11" descr="kos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60"/>
            <a:ext cx="4214810" cy="394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456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48977"/>
              </a:clrFrom>
              <a:clrTo>
                <a:srgbClr val="948977">
                  <a:alpha val="0"/>
                </a:srgbClr>
              </a:clrTo>
            </a:clrChange>
          </a:blip>
          <a:srcRect l="29425" t="3472" r="29380" b="1041"/>
          <a:stretch>
            <a:fillRect/>
          </a:stretch>
        </p:blipFill>
        <p:spPr bwMode="auto">
          <a:xfrm>
            <a:off x="7286644" y="2571744"/>
            <a:ext cx="1500198" cy="39290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14810" y="12858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Мужская одежда марийцев состояла из рубахи </a:t>
            </a:r>
            <a:r>
              <a:rPr lang="ru-RU" dirty="0" err="1" smtClean="0">
                <a:solidFill>
                  <a:schemeClr val="tx1"/>
                </a:solidFill>
              </a:rPr>
              <a:t>туникообразного</a:t>
            </a:r>
            <a:r>
              <a:rPr lang="ru-RU" dirty="0" smtClean="0">
                <a:solidFill>
                  <a:schemeClr val="tx1"/>
                </a:solidFill>
              </a:rPr>
              <a:t> кроя, скромно украшенной, и штанов. В качестве верхней одежды мужчины носили кафтаны, тулупы, шубы.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4810" y="2857496"/>
            <a:ext cx="30718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Женская рубаха была длиннее мужской и богато украшалась вышивкой на груди, плечах, спине и рукавах. С рубахой женщины носили штаны, а поверх рубахи и штанов </a:t>
            </a:r>
            <a:r>
              <a:rPr lang="ru-RU" dirty="0" err="1" smtClean="0">
                <a:solidFill>
                  <a:schemeClr val="tx1"/>
                </a:solidFill>
              </a:rPr>
              <a:t>шовыр</a:t>
            </a:r>
            <a:r>
              <a:rPr lang="ru-RU" dirty="0" smtClean="0">
                <a:solidFill>
                  <a:schemeClr val="tx1"/>
                </a:solidFill>
              </a:rPr>
              <a:t> – холщевый балахон с вышивкой, а также суконный кафтан с клиньями или борами. Зимой женщины носили овчинный тулуп.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714480" y="500042"/>
            <a:ext cx="5929354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кухня</a:t>
            </a:r>
            <a:endParaRPr lang="ru-RU" sz="3600" b="1" i="1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4810" y="364331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Основными традиционными блюдами марийцев были пресный хлеб из овсяной, ячменной, реже ржаной муки, выпекались также лепешки и пироги с разной начинкой. Популярным блюдом была </a:t>
            </a:r>
            <a:r>
              <a:rPr lang="ru-RU" dirty="0" err="1" smtClean="0">
                <a:solidFill>
                  <a:schemeClr val="tx1"/>
                </a:solidFill>
              </a:rPr>
              <a:t>лашка</a:t>
            </a:r>
            <a:r>
              <a:rPr lang="ru-RU" dirty="0" smtClean="0">
                <a:solidFill>
                  <a:schemeClr val="tx1"/>
                </a:solidFill>
              </a:rPr>
              <a:t> - суп с шариками из пресного теста, ели также вареники с начинкой из мяса или творога, слоеные блины вареную колбасу, которую начиняли салом или крупой.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Documents and Settings\Ramil Sharapov\Рабочий стол\Народы Поволжья\авпива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85860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Documents and Settings\Ramil Sharapov\Рабочий стол\Народы Поволжья\вы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643050"/>
            <a:ext cx="2828945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Documents and Settings\Ramil Sharapov\Рабочий стол\Народы Поволжья\ваимвамива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4000504"/>
            <a:ext cx="4329539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C:\Documents and Settings\Ramil Sharapov\Рабочий стол\Народы Поволжья\я.jpeg"/>
          <p:cNvPicPr>
            <a:picLocks noChangeAspect="1" noChangeArrowheads="1"/>
          </p:cNvPicPr>
          <p:nvPr/>
        </p:nvPicPr>
        <p:blipFill>
          <a:blip r:embed="rId7"/>
          <a:srcRect l="35000" t="1250" r="11250" b="18125"/>
          <a:stretch>
            <a:fillRect/>
          </a:stretch>
        </p:blipFill>
        <p:spPr bwMode="auto">
          <a:xfrm>
            <a:off x="3857620" y="1428736"/>
            <a:ext cx="214314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1571612"/>
            <a:ext cx="8610600" cy="1524000"/>
          </a:xfrm>
        </p:spPr>
        <p:txBody>
          <a:bodyPr lIns="92075" tIns="46038" rIns="92075" bIns="46038"/>
          <a:lstStyle/>
          <a:p>
            <a:pPr eaLnBrk="1" hangingPunct="1">
              <a:buFont typeface="Wingdings 2" pitchFamily="18" charset="2"/>
              <a:buNone/>
            </a:pPr>
            <a:r>
              <a:rPr lang="ru-RU" sz="2800" b="1" dirty="0" smtClean="0"/>
              <a:t>	</a:t>
            </a:r>
            <a:r>
              <a:rPr lang="ru-RU" sz="2800" dirty="0" smtClean="0"/>
              <a:t>	</a:t>
            </a:r>
            <a:r>
              <a:rPr lang="ru-RU" sz="2000" dirty="0" smtClean="0"/>
              <a:t>Татарские деревни (аулы) в основном располагались вдоль рек.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dirty="0" smtClean="0"/>
              <a:t>		Татарские жилища имели зачастую богатый резной деревянный декор, который дополнялся раскраской с преобладанием белых, </a:t>
            </a:r>
            <a:r>
              <a:rPr lang="ru-RU" sz="2000" dirty="0" err="1" smtClean="0"/>
              <a:t>голубых</a:t>
            </a:r>
            <a:r>
              <a:rPr lang="ru-RU" sz="2000" dirty="0" smtClean="0"/>
              <a:t> и зеленых тонов. </a:t>
            </a:r>
          </a:p>
          <a:p>
            <a:pPr eaLnBrk="1" hangingPunct="1">
              <a:buFont typeface="Wingdings 2" pitchFamily="18" charset="2"/>
              <a:buNone/>
            </a:pPr>
            <a:endParaRPr lang="ru-RU" sz="2800" dirty="0" smtClean="0"/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1214414" y="571480"/>
            <a:ext cx="650085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Традиционное </a:t>
            </a:r>
            <a:r>
              <a:rPr lang="ru-RU" sz="36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жилище</a:t>
            </a:r>
            <a:endParaRPr lang="ru-RU" sz="3600" b="1" i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6372225" y="2590800"/>
            <a:ext cx="2466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ahoma" pitchFamily="34" charset="0"/>
              </a:rPr>
              <a:t>Ворота татарского дома</a:t>
            </a:r>
          </a:p>
        </p:txBody>
      </p:sp>
      <p:pic>
        <p:nvPicPr>
          <p:cNvPr id="2051" name="Picture 3" descr="C:\Documents and Settings\Ramil Sharapov\Рабочий стол\Народы Поволжья\view_123945_tat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423445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Ramil Sharapov\Рабочий стол\Народы Поволжья\iсс.jpeg"/>
          <p:cNvPicPr>
            <a:picLocks noChangeAspect="1" noChangeArrowheads="1"/>
          </p:cNvPicPr>
          <p:nvPr/>
        </p:nvPicPr>
        <p:blipFill>
          <a:blip r:embed="rId4"/>
          <a:srcRect l="9687" r="8750" b="15583"/>
          <a:stretch>
            <a:fillRect/>
          </a:stretch>
        </p:blipFill>
        <p:spPr bwMode="auto">
          <a:xfrm>
            <a:off x="4357686" y="3571876"/>
            <a:ext cx="464547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28728" y="500042"/>
            <a:ext cx="607223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37861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Для марийцев были важны домашние ремесла – прядение, ткачество, вышивка – с развитием товарно-денежных отношений приобрели характер промысла. Развиты были деревообработка, плетение из лозы, гонка дегтя, смолы, скипидара, жжение угля. Пасечное пчеловодство.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1" name="Picture 3" descr="C:\Documents and Settings\Ramil Sharapov\Рабочий стол\Народы Поволжья\и и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285860"/>
            <a:ext cx="3850098" cy="214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Documents and Settings\Ramil Sharapov\Рабочий стол\Народы Поволжья\шщ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571612"/>
            <a:ext cx="4086544" cy="253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Documents and Settings\Ramil Sharapov\Рабочий стол\Народы Поволжья\102744459_main.jpg"/>
          <p:cNvPicPr>
            <a:picLocks noChangeAspect="1" noChangeArrowheads="1"/>
          </p:cNvPicPr>
          <p:nvPr/>
        </p:nvPicPr>
        <p:blipFill>
          <a:blip r:embed="rId6"/>
          <a:srcRect l="22115" r="5192"/>
          <a:stretch>
            <a:fillRect/>
          </a:stretch>
        </p:blipFill>
        <p:spPr bwMode="auto">
          <a:xfrm>
            <a:off x="0" y="3651834"/>
            <a:ext cx="4143372" cy="320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285984" y="500042"/>
            <a:ext cx="4500594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Праздники</a:t>
            </a:r>
            <a:endParaRPr lang="ru-RU" sz="3600" b="1" i="1" kern="1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3636" y="1214422"/>
            <a:ext cx="3000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Уярня</a:t>
            </a:r>
            <a:r>
              <a:rPr lang="ru-RU" b="1" dirty="0" smtClean="0">
                <a:solidFill>
                  <a:schemeClr val="tx1"/>
                </a:solidFill>
              </a:rPr>
              <a:t> (Масленица)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5" name="Picture 3" descr="C:\Documents and Settings\Ramil Sharapov\Рабочий стол\Народы Поволжья\ваы.jpeg"/>
          <p:cNvPicPr>
            <a:picLocks noChangeAspect="1" noChangeArrowheads="1"/>
          </p:cNvPicPr>
          <p:nvPr/>
        </p:nvPicPr>
        <p:blipFill>
          <a:blip r:embed="rId4"/>
          <a:srcRect l="7281" r="22577" b="10532"/>
          <a:stretch>
            <a:fillRect/>
          </a:stretch>
        </p:blipFill>
        <p:spPr bwMode="auto">
          <a:xfrm>
            <a:off x="5643570" y="1500174"/>
            <a:ext cx="3071834" cy="242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143504" y="3857628"/>
            <a:ext cx="3751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Ага - </a:t>
            </a:r>
            <a:r>
              <a:rPr lang="ru-RU" b="1" dirty="0" err="1" smtClean="0">
                <a:solidFill>
                  <a:schemeClr val="tx1"/>
                </a:solidFill>
              </a:rPr>
              <a:t>пайрем</a:t>
            </a:r>
            <a:r>
              <a:rPr lang="ru-RU" b="1" dirty="0" smtClean="0">
                <a:solidFill>
                  <a:schemeClr val="tx1"/>
                </a:solidFill>
              </a:rPr>
              <a:t> (Праздник пашни)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7" name="Picture 5" descr="C:\Documents and Settings\Ramil Sharapov\Рабочий стол\Народы Поволжья\10пп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286256"/>
            <a:ext cx="2960694" cy="222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5720" y="1643050"/>
            <a:ext cx="5429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Семык</a:t>
            </a:r>
            <a:r>
              <a:rPr lang="ru-RU" b="1" dirty="0" smtClean="0">
                <a:solidFill>
                  <a:schemeClr val="tx1"/>
                </a:solidFill>
              </a:rPr>
              <a:t> (Семик) - главный праздник марийцев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отличие от русского </a:t>
            </a:r>
            <a:r>
              <a:rPr lang="ru-RU" dirty="0" err="1" smtClean="0">
                <a:solidFill>
                  <a:schemeClr val="tx1"/>
                </a:solidFill>
              </a:rPr>
              <a:t>Семыка</a:t>
            </a:r>
            <a:r>
              <a:rPr lang="ru-RU" dirty="0" smtClean="0">
                <a:solidFill>
                  <a:schemeClr val="tx1"/>
                </a:solidFill>
              </a:rPr>
              <a:t>, основной идеей марийского праздника является поминовение умерших родственников и прошение у них благословения на удачу в хозяйственных делах.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8" name="Picture 6" descr="C:\Documents and Settings\Ramil Sharapov\Рабочий стол\Народы Поволжья\11оп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7" y="3071810"/>
            <a:ext cx="493693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428860" y="500042"/>
            <a:ext cx="435771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Чувашия</a:t>
            </a:r>
            <a:endParaRPr lang="ru-RU" sz="3600" b="1" i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4" descr="image_92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643182"/>
            <a:ext cx="3206748" cy="394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589px-Coat_of_Arms_of_Chuvash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214422"/>
            <a:ext cx="1817672" cy="204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0008-006-Prinjatie-sootvetstvujuschego-reshenija-osuschestvljaetsja-v-prostranstv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357298"/>
            <a:ext cx="301279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714480" y="500042"/>
            <a:ext cx="5572164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Традиционное жилище</a:t>
            </a:r>
            <a:endParaRPr lang="ru-RU" sz="3600" b="1" i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57752" y="1357298"/>
            <a:ext cx="3671887" cy="18573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49263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Характерной чертой чувашской избы (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пÿрт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является наличие отделки луковицей вдоль конька крыши и больших въездных ворот (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мăн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алăк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</p:txBody>
      </p:sp>
      <p:pic>
        <p:nvPicPr>
          <p:cNvPr id="24579" name="Picture 3" descr="C:\Documents and Settings\Ramil Sharapov\Рабочий стол\Народы Поволжья\izba.jpg"/>
          <p:cNvPicPr>
            <a:picLocks noChangeAspect="1" noChangeArrowheads="1"/>
          </p:cNvPicPr>
          <p:nvPr/>
        </p:nvPicPr>
        <p:blipFill>
          <a:blip r:embed="rId4"/>
          <a:srcRect b="28192"/>
          <a:stretch>
            <a:fillRect/>
          </a:stretch>
        </p:blipFill>
        <p:spPr bwMode="auto">
          <a:xfrm>
            <a:off x="4286248" y="3182637"/>
            <a:ext cx="4489463" cy="325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Documents and Settings\Ramil Sharapov\Рабочий стол\Народы Поволжья\аамц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285860"/>
            <a:ext cx="418959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28794" y="500042"/>
            <a:ext cx="571504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одежда</a:t>
            </a:r>
            <a:endParaRPr lang="ru-RU" sz="3600" b="1" i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214422"/>
            <a:ext cx="328611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dirty="0" smtClean="0">
                <a:solidFill>
                  <a:schemeClr val="tx1"/>
                </a:solidFill>
              </a:rPr>
              <a:t>Одежда традиционного типа имела разнообразные формы и варианты. Кроме утилитарного назначения — защиты тела от воздействий наружной среды — она обладала символическими и ритуальными функциями. Материалом для одежды чувашей служили холст, домотканое сукно, покупные ткани, войлок, кожа. Для обуви использовались также липовое лыко, луб, дерево.</a:t>
            </a:r>
          </a:p>
        </p:txBody>
      </p:sp>
      <p:pic>
        <p:nvPicPr>
          <p:cNvPr id="25602" name="Picture 2" descr="C:\Documents and Settings\Ramil Sharapov\Рабочий стол\Народы Поволжья\средненизовые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214422"/>
            <a:ext cx="3076354" cy="533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Documents and Settings\Ramil Sharapov\Рабочий стол\Народы Поволжья\мывм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000372"/>
            <a:ext cx="1928826" cy="342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071670" y="500042"/>
            <a:ext cx="528641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кухня</a:t>
            </a:r>
            <a:endParaRPr lang="ru-RU" sz="3600" b="1" i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12858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Чувашская национальная кухня имеет много общего с башкирской и татарской, а также кое-что переняла из русской. Да и как иначе, ведь данные народы издревле соседствуют друг с другом. Блюда этой небольшой республики весьма разнообразны и отличаются высокой калорийностью.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Documents and Settings\Ramil Sharapov\Рабочий стол\Народы Поволжья\лзх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3086" y="3643314"/>
            <a:ext cx="4099412" cy="266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Documents and Settings\Ramil Sharapov\Рабочий стол\Народы Поволжья\ъш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643314"/>
            <a:ext cx="3643338" cy="277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Documents and Settings\Ramil Sharapov\Рабочий стол\Народы Поволжья\яяч.jpeg"/>
          <p:cNvPicPr>
            <a:picLocks noChangeAspect="1" noChangeArrowheads="1"/>
          </p:cNvPicPr>
          <p:nvPr/>
        </p:nvPicPr>
        <p:blipFill>
          <a:blip r:embed="rId6"/>
          <a:srcRect l="17015" t="39263" r="10637"/>
          <a:stretch>
            <a:fillRect/>
          </a:stretch>
        </p:blipFill>
        <p:spPr bwMode="auto">
          <a:xfrm>
            <a:off x="428595" y="1714488"/>
            <a:ext cx="215574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C:\Documents and Settings\Ramil Sharapov\Рабочий стол\Народы Поволжья\чсы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1714488"/>
            <a:ext cx="211932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28794" y="500042"/>
            <a:ext cx="542928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1428736"/>
            <a:ext cx="478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Народные ремесла у чувашей: ткачество, валяние из шерсти, гончарное производство, плотницкое дело.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Documents and Settings\Ramil Sharapov\Рабочий стол\Народы Поволжья\нен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3836"/>
            <a:ext cx="4238895" cy="282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Documents and Settings\Ramil Sharapov\Рабочий стол\Народы Поволжья\ненр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285860"/>
            <a:ext cx="3643338" cy="273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Documents and Settings\Ramil Sharapov\Рабочий стол\Народы Поволжья\рпрт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2571744"/>
            <a:ext cx="459339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428860" y="500042"/>
            <a:ext cx="435771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Праздники</a:t>
            </a:r>
            <a:endParaRPr lang="ru-RU" sz="3600" b="1" i="1" kern="10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1285860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Крещение - </a:t>
            </a:r>
            <a:r>
              <a:rPr lang="ru-RU" b="1" dirty="0" err="1" smtClean="0">
                <a:solidFill>
                  <a:schemeClr val="tx1"/>
                </a:solidFill>
              </a:rPr>
              <a:t>кашарни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674" name="Picture 2" descr="C:\Documents and Settings\Ramil Sharapov\Рабочий стол\Народы Поволжья\ртар.jpeg"/>
          <p:cNvPicPr>
            <a:picLocks noChangeAspect="1" noChangeArrowheads="1"/>
          </p:cNvPicPr>
          <p:nvPr/>
        </p:nvPicPr>
        <p:blipFill>
          <a:blip r:embed="rId4"/>
          <a:srcRect l="23473" r="15433" b="22143"/>
          <a:stretch>
            <a:fillRect/>
          </a:stretch>
        </p:blipFill>
        <p:spPr bwMode="auto">
          <a:xfrm>
            <a:off x="5643570" y="1714488"/>
            <a:ext cx="3071834" cy="293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00034" y="1285860"/>
            <a:ext cx="2667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</a:t>
            </a:r>
            <a:r>
              <a:rPr lang="ru-RU" b="1" dirty="0" err="1" smtClean="0">
                <a:solidFill>
                  <a:schemeClr val="tx1"/>
                </a:solidFill>
              </a:rPr>
              <a:t>аварни</a:t>
            </a:r>
            <a:r>
              <a:rPr lang="ru-RU" b="1" dirty="0" smtClean="0">
                <a:solidFill>
                  <a:schemeClr val="tx1"/>
                </a:solidFill>
              </a:rPr>
              <a:t> (Масленица)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675" name="Picture 3" descr="C:\Documents and Settings\Ramil Sharapov\Рабочий стол\Народы Поволжья\рнотпанр.jpeg"/>
          <p:cNvPicPr>
            <a:picLocks noChangeAspect="1" noChangeArrowheads="1"/>
          </p:cNvPicPr>
          <p:nvPr/>
        </p:nvPicPr>
        <p:blipFill>
          <a:blip r:embed="rId5"/>
          <a:srcRect l="26562" r="18125"/>
          <a:stretch>
            <a:fillRect/>
          </a:stretch>
        </p:blipFill>
        <p:spPr bwMode="auto">
          <a:xfrm>
            <a:off x="785786" y="1643050"/>
            <a:ext cx="2143140" cy="290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28926" y="2500306"/>
            <a:ext cx="2571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Акатуй</a:t>
            </a:r>
            <a:r>
              <a:rPr lang="ru-RU" b="1" dirty="0" smtClean="0">
                <a:solidFill>
                  <a:schemeClr val="tx1"/>
                </a:solidFill>
              </a:rPr>
              <a:t> - начало земледельческий цикл празднеств чувашей (день проведения первой ритуальной борозды)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676" name="Picture 4" descr="C:\Documents and Settings\Ramil Sharapov\Рабочий стол\Народы Поволжья\6.jpg"/>
          <p:cNvPicPr>
            <a:picLocks noChangeAspect="1" noChangeArrowheads="1"/>
          </p:cNvPicPr>
          <p:nvPr/>
        </p:nvPicPr>
        <p:blipFill>
          <a:blip r:embed="rId6"/>
          <a:srcRect l="28000" t="2802" r="16000" b="15937"/>
          <a:stretch>
            <a:fillRect/>
          </a:stretch>
        </p:blipFill>
        <p:spPr bwMode="auto">
          <a:xfrm>
            <a:off x="3143240" y="4357694"/>
            <a:ext cx="200026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428860" y="500042"/>
            <a:ext cx="435771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Мордовия</a:t>
            </a:r>
            <a:endParaRPr lang="ru-RU" sz="3600" b="1" i="1" kern="1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5" descr="Флаг республики Мордов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6"/>
            <a:ext cx="314327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Герб республики Мордов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214422"/>
            <a:ext cx="154877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C:\Documents and Settings\Ramil Sharapov\Рабочий стол\Народы Поволжья\обр.jpeg"/>
          <p:cNvPicPr>
            <a:picLocks noChangeAspect="1" noChangeArrowheads="1"/>
          </p:cNvPicPr>
          <p:nvPr/>
        </p:nvPicPr>
        <p:blipFill>
          <a:blip r:embed="rId6"/>
          <a:srcRect b="31441"/>
          <a:stretch>
            <a:fillRect/>
          </a:stretch>
        </p:blipFill>
        <p:spPr bwMode="auto">
          <a:xfrm>
            <a:off x="2093057" y="3000372"/>
            <a:ext cx="5265025" cy="344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pic>
        <p:nvPicPr>
          <p:cNvPr id="30722" name="Picture 2" descr="C:\Documents and Settings\Ramil Sharapov\Рабочий стол\Народы Поволжья\допр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66246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785918" y="500042"/>
            <a:ext cx="5500726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Традиционное жилище</a:t>
            </a:r>
            <a:endParaRPr lang="ru-RU" sz="3600" b="1" i="1" kern="1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121442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Жилище обычно было деревянным. Кроме срубных построек у самарской мордвы было много домов из самана, сделанных из своеобразных кирпичей, которые изготовляли из глины, смешанной с соломой. Распространение подобного жилья было вызвано как нехваткой дерева для постройки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23" name="Picture 3" descr="C:\Documents and Settings\Ramil Sharapov\Рабочий стол\Народы Поволжья\лрр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482578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2291" name="WordArt 5"/>
          <p:cNvSpPr>
            <a:spLocks noChangeArrowheads="1" noChangeShapeType="1" noTextEdit="1"/>
          </p:cNvSpPr>
          <p:nvPr/>
        </p:nvSpPr>
        <p:spPr bwMode="auto">
          <a:xfrm>
            <a:off x="762000" y="381001"/>
            <a:ext cx="7453338" cy="6191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Национальная одежда</a:t>
            </a:r>
          </a:p>
        </p:txBody>
      </p:sp>
      <p:sp>
        <p:nvSpPr>
          <p:cNvPr id="7" name="Rectangle 4"/>
          <p:cNvSpPr txBox="1">
            <a:spLocks noRot="1" noChangeArrowheads="1"/>
          </p:cNvSpPr>
          <p:nvPr/>
        </p:nvSpPr>
        <p:spPr>
          <a:xfrm>
            <a:off x="4929190" y="1371600"/>
            <a:ext cx="3833810" cy="5181600"/>
          </a:xfrm>
          <a:prstGeom prst="rect">
            <a:avLst/>
          </a:prstGeom>
          <a:noFill/>
        </p:spPr>
        <p:txBody>
          <a:bodyPr lIns="92075" tIns="46038" rIns="92075" bIns="46038">
            <a:normAutofit fontScale="47500" lnSpcReduction="20000"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Одежда мужчин и женщин состояла из шаровар с широким шагом и рубашки (у женщин дополнялась вышитым нагрудником), на которую надевался безрукавный камзол. Верхней одеждой служили казакин, а зимой — стёганый бешмет или шуба. Головной убор мужчин — тюбетейка, а поверх неё — полусферическая шапка на меху или войлочная шляпа; у женщин — вышитая бархатная шапочка (</a:t>
            </a:r>
            <a:r>
              <a:rPr lang="ru-RU" sz="4000" dirty="0" err="1" smtClean="0">
                <a:solidFill>
                  <a:schemeClr val="tx1"/>
                </a:solidFill>
              </a:rPr>
              <a:t>калфак</a:t>
            </a:r>
            <a:r>
              <a:rPr lang="ru-RU" sz="4000" dirty="0" smtClean="0">
                <a:solidFill>
                  <a:schemeClr val="tx1"/>
                </a:solidFill>
              </a:rPr>
              <a:t>) и платок. Традиционная обувь — кожаные ичиги с мягкой подошвой, вне дома на них надевали кожаные калоши. Для костюма женщин было характерно обилие металлических украшений.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Ramil Sharapov\Рабочий стол\Народы Поволжья\dolls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214818"/>
            <a:ext cx="189972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Ramil Sharapov\Рабочий стол\Народы Поволжья\iоооо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888834"/>
            <a:ext cx="2214578" cy="344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Ramil Sharapov\Рабочий стол\Народы Поволжья\iу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928670"/>
            <a:ext cx="2312805" cy="342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928794" y="571480"/>
            <a:ext cx="5643602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одежда</a:t>
            </a:r>
            <a:endParaRPr lang="ru-RU" sz="3600" b="1" i="1" kern="1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150017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Костюм мордовских мужчин очень схож с костюмом русских молодцев, но своих особенностей там все же достаточно.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Мужской наряд состоял из белой льняной  </a:t>
            </a:r>
            <a:r>
              <a:rPr lang="ru-RU" dirty="0" err="1" smtClean="0">
                <a:solidFill>
                  <a:schemeClr val="tx1"/>
                </a:solidFill>
              </a:rPr>
              <a:t>туникообразной</a:t>
            </a:r>
            <a:r>
              <a:rPr lang="ru-RU" dirty="0" smtClean="0">
                <a:solidFill>
                  <a:schemeClr val="tx1"/>
                </a:solidFill>
              </a:rPr>
              <a:t> (прямой) рубахи и верхней белой распашной одежды, отделка плотной вышивкой преимущественно из шерсти красного и чёрного или тёмно-синего цветов.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Для традиционного женского костюма мордвы характерны многочисленные украшения. В качестве височных подвесок мордовки носили различные подвески из монет, бисера, раковин и пуха, которые прикреплялись к головному  убору.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746" name="Picture 2" descr="C:\Documents and Settings\Ramil Sharapov\Рабочий стол\Народы Поволжья\гоен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376434"/>
            <a:ext cx="3857652" cy="548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714480" y="500042"/>
            <a:ext cx="571504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Национальная кухня</a:t>
            </a:r>
            <a:endParaRPr lang="ru-RU" sz="3600" b="1" i="1" kern="1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121442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Основой традиционной кухни является мясо. Местные жители с древних времен активно занимались охотой, и употребляют не только мясо, но и сало в разном виде. Особую любовь мордва испытывает к рыбе. Они едят ее и сырую, и печеную, и валяную, и сушеную, и квашеную.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" y="3929066"/>
            <a:ext cx="317665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30869" y="3630219"/>
            <a:ext cx="3513131" cy="322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Documents and Settings\Ramil Sharapov\Рабочий стол\Народы Поволжья\еноге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3429000"/>
            <a:ext cx="3257539" cy="244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000232" y="500042"/>
            <a:ext cx="5143536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2" y="135729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Народное творчество мордовского народа многообразно. Это ювелирное искусство, вышивка, узорное ткачество, шитье бисером, художественная обработка дерева, а также устное поэтическое, музыкальное, танцевальное искусство.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794" name="Picture 2" descr="C:\Documents and Settings\Ramil Sharapov\Рабочий стол\Народы Поволжья\пмиравп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6110"/>
            <a:ext cx="4357686" cy="304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Documents and Settings\Ramil Sharapov\Рабочий стол\Народы Поволжья\додж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80705"/>
            <a:ext cx="4500563" cy="297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Ramil Sharapov\Рабочий стол\Народы Поволжья\олджюо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357298"/>
            <a:ext cx="353839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428860" y="500042"/>
            <a:ext cx="4357718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Праздники</a:t>
            </a:r>
            <a:endParaRPr lang="ru-RU" sz="3600" b="1" i="1" kern="1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3" descr="C:\Documents and Settings\Ramil Sharapov\Рабочий стол\Народы Поволжья\галия.jpeg"/>
          <p:cNvPicPr>
            <a:picLocks noChangeAspect="1" noChangeArrowheads="1"/>
          </p:cNvPicPr>
          <p:nvPr/>
        </p:nvPicPr>
        <p:blipFill>
          <a:blip r:embed="rId4"/>
          <a:srcRect l="58149" t="59013" r="5740" b="15950"/>
          <a:stretch>
            <a:fillRect/>
          </a:stretch>
        </p:blipFill>
        <p:spPr bwMode="auto">
          <a:xfrm>
            <a:off x="357158" y="1643050"/>
            <a:ext cx="2740749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Documents and Settings\Ramil Sharapov\Рабочий стол\Народы Поволжья\галия.jpeg"/>
          <p:cNvPicPr>
            <a:picLocks noChangeAspect="1" noChangeArrowheads="1"/>
          </p:cNvPicPr>
          <p:nvPr/>
        </p:nvPicPr>
        <p:blipFill>
          <a:blip r:embed="rId4"/>
          <a:srcRect l="5370" t="51605" r="51389" b="3703"/>
          <a:stretch>
            <a:fillRect/>
          </a:stretch>
        </p:blipFill>
        <p:spPr bwMode="auto">
          <a:xfrm>
            <a:off x="6143635" y="1643050"/>
            <a:ext cx="2618851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Documents and Settings\Ramil Sharapov\Рабочий стол\Народы Поволжья\гал.jpeg"/>
          <p:cNvPicPr>
            <a:picLocks noChangeAspect="1" noChangeArrowheads="1"/>
          </p:cNvPicPr>
          <p:nvPr/>
        </p:nvPicPr>
        <p:blipFill>
          <a:blip r:embed="rId5"/>
          <a:srcRect l="7353" t="62746" r="60294" b="5882"/>
          <a:stretch>
            <a:fillRect/>
          </a:stretch>
        </p:blipFill>
        <p:spPr bwMode="auto">
          <a:xfrm>
            <a:off x="3143240" y="1857364"/>
            <a:ext cx="3000396" cy="218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7158" y="1285860"/>
            <a:ext cx="3264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Праздник первой борозды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43636" y="1285860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Широкая масленица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85918" y="3929066"/>
            <a:ext cx="60722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«Балтай» праздник мордовской культуры.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Беглые эрзя спасались от властей во время жестокого подавления Пугачевского бунта.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И к кому же обращались за защитой эрзяне?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 владычице лесов </a:t>
            </a:r>
            <a:r>
              <a:rPr lang="ru-RU" dirty="0" err="1" smtClean="0">
                <a:solidFill>
                  <a:schemeClr val="tx1"/>
                </a:solidFill>
              </a:rPr>
              <a:t>Виряве</a:t>
            </a:r>
            <a:r>
              <a:rPr lang="ru-RU" dirty="0" smtClean="0">
                <a:solidFill>
                  <a:schemeClr val="tx1"/>
                </a:solidFill>
              </a:rPr>
              <a:t> и главному господину леса Медведю. Так родился уникальный праздник </a:t>
            </a:r>
            <a:r>
              <a:rPr lang="ru-RU" smtClean="0">
                <a:solidFill>
                  <a:schemeClr val="tx1"/>
                </a:solidFill>
              </a:rPr>
              <a:t>«Балтай</a:t>
            </a:r>
            <a:r>
              <a:rPr lang="ru-RU" dirty="0" smtClean="0">
                <a:solidFill>
                  <a:schemeClr val="tx1"/>
                </a:solidFill>
              </a:rPr>
              <a:t>». А назван он в честь местного деда Балтая – то ли ведуна, то ли жреца, что жил у родника, вода из которого по поверьям до сих пор исцеляет людей.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285852" y="42860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Народное ремесло</a:t>
            </a:r>
            <a:endParaRPr lang="ru-RU" sz="3600" b="1" i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9058" y="1214422"/>
            <a:ext cx="47149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В основе </a:t>
            </a:r>
            <a:r>
              <a:rPr lang="ru-RU" sz="1600" dirty="0" err="1">
                <a:solidFill>
                  <a:schemeClr val="tx1"/>
                </a:solidFill>
              </a:rPr>
              <a:t>ичижного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промысла, </a:t>
            </a:r>
            <a:r>
              <a:rPr lang="ru-RU" sz="1600" dirty="0">
                <a:solidFill>
                  <a:schemeClr val="tx1"/>
                </a:solidFill>
              </a:rPr>
              <a:t>как массового производства изделий татарской узорной обуви из кожи — сапог (</a:t>
            </a:r>
            <a:r>
              <a:rPr lang="ru-RU" sz="1600" dirty="0" err="1">
                <a:solidFill>
                  <a:schemeClr val="tx1"/>
                </a:solidFill>
              </a:rPr>
              <a:t>читек</a:t>
            </a:r>
            <a:r>
              <a:rPr lang="ru-RU" sz="1600" dirty="0">
                <a:solidFill>
                  <a:schemeClr val="tx1"/>
                </a:solidFill>
              </a:rPr>
              <a:t>, ичиги) и туфель (башмак, </a:t>
            </a:r>
            <a:r>
              <a:rPr lang="ru-RU" sz="1600" dirty="0" err="1">
                <a:solidFill>
                  <a:schemeClr val="tx1"/>
                </a:solidFill>
              </a:rPr>
              <a:t>чувэк</a:t>
            </a:r>
            <a:r>
              <a:rPr lang="ru-RU" sz="1600" dirty="0">
                <a:solidFill>
                  <a:schemeClr val="tx1"/>
                </a:solidFill>
              </a:rPr>
              <a:t>) лежат традиции художественной обработки кожи в технике мозаики — </a:t>
            </a:r>
            <a:r>
              <a:rPr lang="ru-RU" sz="1600" dirty="0" err="1">
                <a:solidFill>
                  <a:schemeClr val="tx1"/>
                </a:solidFill>
              </a:rPr>
              <a:t>каюлы</a:t>
            </a:r>
            <a:r>
              <a:rPr lang="ru-RU" sz="1600" dirty="0">
                <a:solidFill>
                  <a:schemeClr val="tx1"/>
                </a:solidFill>
              </a:rPr>
              <a:t> кун, редко — тиснения. Обувь создается из узорных разноцветных кусочков кожи (сафьян, юфть), сшитых встык, с применением уникальной техники ручного шва, тачающего и одновременно украшающего изделие.</a:t>
            </a:r>
          </a:p>
        </p:txBody>
      </p:sp>
      <p:pic>
        <p:nvPicPr>
          <p:cNvPr id="2050" name="Picture 2" descr="C:\Documents and Settings\Ramil Sharapov\Рабочий стол\Народы Поволжья\459.jpg"/>
          <p:cNvPicPr>
            <a:picLocks noChangeAspect="1" noChangeArrowheads="1"/>
          </p:cNvPicPr>
          <p:nvPr/>
        </p:nvPicPr>
        <p:blipFill>
          <a:blip r:embed="rId3"/>
          <a:srcRect b="6410"/>
          <a:stretch>
            <a:fillRect/>
          </a:stretch>
        </p:blipFill>
        <p:spPr bwMode="auto">
          <a:xfrm>
            <a:off x="428597" y="1000109"/>
            <a:ext cx="3643337" cy="232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28596" y="3786190"/>
            <a:ext cx="4071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Массовое распространение у татар получило ювелирное ремесло. Это было связано с высоким уровнем его развития, начиная еще с эпохи Средневековья, сохранением традиций как в технологии производства, так и в оформлении украшений. Ювелиры работали с золотом (алтын), серебром (</a:t>
            </a:r>
            <a:r>
              <a:rPr lang="ru-RU" sz="1600" dirty="0" err="1">
                <a:solidFill>
                  <a:schemeClr val="tx1"/>
                </a:solidFill>
              </a:rPr>
              <a:t>комеш</a:t>
            </a:r>
            <a:r>
              <a:rPr lang="ru-RU" sz="1600" dirty="0">
                <a:solidFill>
                  <a:schemeClr val="tx1"/>
                </a:solidFill>
              </a:rPr>
              <a:t>), медью (</a:t>
            </a:r>
            <a:r>
              <a:rPr lang="ru-RU" sz="1600" dirty="0" err="1">
                <a:solidFill>
                  <a:schemeClr val="tx1"/>
                </a:solidFill>
              </a:rPr>
              <a:t>бакыр</a:t>
            </a:r>
            <a:r>
              <a:rPr lang="ru-RU" sz="1600" dirty="0">
                <a:solidFill>
                  <a:schemeClr val="tx1"/>
                </a:solidFill>
              </a:rPr>
              <a:t>) и их сплавами. </a:t>
            </a:r>
          </a:p>
        </p:txBody>
      </p:sp>
      <p:pic>
        <p:nvPicPr>
          <p:cNvPr id="2051" name="Picture 3" descr="C:\Documents and Settings\Ramil Sharapov\Рабочий стол\Народы Поволжья\iууу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857628"/>
            <a:ext cx="3700441" cy="263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285852" y="42860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Национальная кухня</a:t>
            </a:r>
          </a:p>
        </p:txBody>
      </p:sp>
      <p:pic>
        <p:nvPicPr>
          <p:cNvPr id="13318" name="Picture 7" descr="C:\Documents and Settings\TINK.SCHOOLNET\Рабочий стол\кнопка домой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0425" y="6161088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4678" y="1428736"/>
            <a:ext cx="34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Ч</a:t>
            </a:r>
            <a:r>
              <a:rPr lang="tt-RU" b="1" dirty="0" smtClean="0">
                <a:solidFill>
                  <a:schemeClr val="tx1"/>
                </a:solidFill>
              </a:rPr>
              <a:t>ә</a:t>
            </a:r>
            <a:r>
              <a:rPr lang="ru-RU" b="1" dirty="0" err="1" smtClean="0">
                <a:solidFill>
                  <a:schemeClr val="tx1"/>
                </a:solidFill>
              </a:rPr>
              <a:t>к-чәк</a:t>
            </a:r>
            <a:r>
              <a:rPr lang="ru-RU" dirty="0" err="1">
                <a:solidFill>
                  <a:schemeClr val="tx1"/>
                </a:solidFill>
              </a:rPr>
              <a:t>  </a:t>
            </a:r>
            <a:r>
              <a:rPr lang="ru-RU" dirty="0">
                <a:solidFill>
                  <a:schemeClr val="tx1"/>
                </a:solidFill>
              </a:rPr>
              <a:t>— восточная </a:t>
            </a:r>
            <a:r>
              <a:rPr lang="ru-RU" dirty="0" smtClean="0">
                <a:solidFill>
                  <a:schemeClr val="tx1"/>
                </a:solidFill>
              </a:rPr>
              <a:t>сладость</a:t>
            </a:r>
            <a:r>
              <a:rPr lang="ru-RU" dirty="0">
                <a:solidFill>
                  <a:schemeClr val="tx1"/>
                </a:solidFill>
              </a:rPr>
              <a:t>, представляющая собой изделия из </a:t>
            </a:r>
            <a:r>
              <a:rPr lang="ru-RU" dirty="0" smtClean="0">
                <a:solidFill>
                  <a:schemeClr val="tx1"/>
                </a:solidFill>
              </a:rPr>
              <a:t>теста  с мёдом</a:t>
            </a:r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12" y="3357562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b="1" dirty="0" smtClean="0">
                <a:solidFill>
                  <a:schemeClr val="tx1"/>
                </a:solidFill>
              </a:rPr>
              <a:t>Ө</a:t>
            </a:r>
            <a:r>
              <a:rPr lang="ru-RU" b="1" dirty="0" err="1" smtClean="0">
                <a:solidFill>
                  <a:schemeClr val="tx1"/>
                </a:solidFill>
              </a:rPr>
              <a:t>чпочмак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– в начинку кладут баранину и картошку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Chakcha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000108"/>
            <a:ext cx="250033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9348_43261-300x300f.jpg"/>
          <p:cNvPicPr>
            <a:picLocks noChangeAspect="1"/>
          </p:cNvPicPr>
          <p:nvPr/>
        </p:nvPicPr>
        <p:blipFill>
          <a:blip r:embed="rId6" cstate="print"/>
          <a:srcRect l="16250" t="20000" r="12500" b="21875"/>
          <a:stretch>
            <a:fillRect/>
          </a:stretch>
        </p:blipFill>
        <p:spPr>
          <a:xfrm>
            <a:off x="6072198" y="2571744"/>
            <a:ext cx="2714644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Ramil Sharapov\Рабочий стол\Народы Поволжья\iееее.jpeg"/>
          <p:cNvPicPr>
            <a:picLocks noChangeAspect="1" noChangeArrowheads="1"/>
          </p:cNvPicPr>
          <p:nvPr/>
        </p:nvPicPr>
        <p:blipFill>
          <a:blip r:embed="rId7"/>
          <a:srcRect l="4762" t="16943"/>
          <a:stretch>
            <a:fillRect/>
          </a:stretch>
        </p:blipFill>
        <p:spPr bwMode="auto">
          <a:xfrm>
            <a:off x="2143108" y="4357694"/>
            <a:ext cx="2857520" cy="210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143504" y="5143512"/>
            <a:ext cx="335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b="1" dirty="0" smtClean="0">
                <a:solidFill>
                  <a:schemeClr val="tx1"/>
                </a:solidFill>
              </a:rPr>
              <a:t>Кул токмачы – </a:t>
            </a:r>
            <a:r>
              <a:rPr lang="tt-RU" dirty="0" smtClean="0">
                <a:solidFill>
                  <a:schemeClr val="tx1"/>
                </a:solidFill>
              </a:rPr>
              <a:t>суп на наваристом бульоне.</a:t>
            </a:r>
          </a:p>
          <a:p>
            <a:pPr algn="ctr"/>
            <a:r>
              <a:rPr lang="tt-RU" dirty="0" smtClean="0">
                <a:solidFill>
                  <a:schemeClr val="tx1"/>
                </a:solidFill>
              </a:rPr>
              <a:t>Лапша нарезается вручную тонкой соломкой. 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642910" y="500042"/>
            <a:ext cx="400052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Праздники</a:t>
            </a:r>
            <a:endParaRPr lang="ru-RU" sz="3600" b="1" i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142984"/>
            <a:ext cx="4929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абантуй</a:t>
            </a:r>
            <a:r>
              <a:rPr lang="ru-RU" dirty="0">
                <a:solidFill>
                  <a:schemeClr val="tx1"/>
                </a:solidFill>
              </a:rPr>
              <a:t>» </a:t>
            </a:r>
            <a:r>
              <a:rPr lang="ru-RU" dirty="0" smtClean="0">
                <a:solidFill>
                  <a:schemeClr val="tx1"/>
                </a:solidFill>
              </a:rPr>
              <a:t>- «Праздник Плуга»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(сабан - плуг и туй – праздник).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Сабантуй </a:t>
            </a:r>
            <a:r>
              <a:rPr lang="ru-RU" dirty="0">
                <a:solidFill>
                  <a:schemeClr val="tx1"/>
                </a:solidFill>
              </a:rPr>
              <a:t>устраивают </a:t>
            </a: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окончании сева.</a:t>
            </a:r>
          </a:p>
        </p:txBody>
      </p:sp>
      <p:pic>
        <p:nvPicPr>
          <p:cNvPr id="4098" name="Picture 2" descr="C:\Documents and Settings\Ramil Sharapov\Рабочий стол\Народы Поволжья\iккк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7" y="0"/>
            <a:ext cx="4071934" cy="270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929058" y="2571744"/>
            <a:ext cx="47863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Никах - бракосочетанию предшествовал сговор, в котором со стороны жениха участвовал </a:t>
            </a:r>
            <a:r>
              <a:rPr lang="ru-RU" sz="1400" dirty="0" err="1" smtClean="0">
                <a:solidFill>
                  <a:schemeClr val="tx1"/>
                </a:solidFill>
              </a:rPr>
              <a:t>яучы</a:t>
            </a:r>
            <a:r>
              <a:rPr lang="ru-RU" sz="1400" dirty="0" smtClean="0">
                <a:solidFill>
                  <a:schemeClr val="tx1"/>
                </a:solidFill>
              </a:rPr>
              <a:t> (сват) и кто-либо из старших родственников. Если родители невесты давали согласие на брак, в ходе сговора решались вопросы о размерах калыма, о приданом невесты, о времени проведения свадьбы, количестве приглашенных гостей. После заключения "брачного договора" невесту называли </a:t>
            </a:r>
            <a:r>
              <a:rPr lang="ru-RU" sz="1400" dirty="0" err="1" smtClean="0">
                <a:solidFill>
                  <a:schemeClr val="tx1"/>
                </a:solidFill>
              </a:rPr>
              <a:t>ярашылган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кыз</a:t>
            </a:r>
            <a:r>
              <a:rPr lang="ru-RU" sz="1400" dirty="0" smtClean="0">
                <a:solidFill>
                  <a:schemeClr val="tx1"/>
                </a:solidFill>
              </a:rPr>
              <a:t> - сосватанная девушка. В течение 3-5 недель стороны готовились к свадьбе. Жених собирал калым, покупал подарки невесте, ее родителям и родственникам, подушки, перины и прочий скарб. Невеста завершала подготовку приданого, собирать которое начинала с 12-14 лет. Его составляли самотканые платья, нижнее белье, а также подарочная одежда для жениха: вышитые рубахи, штаны, шерстяные носки и т.п. Родственники обеих сторон были заняты организацией предстоящей свадьбы. 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Documents and Settings\Ramil Sharapov\Рабочий стол\Народы Поволжья\iййй.jpeg"/>
          <p:cNvPicPr>
            <a:picLocks noChangeAspect="1" noChangeArrowheads="1"/>
          </p:cNvPicPr>
          <p:nvPr/>
        </p:nvPicPr>
        <p:blipFill>
          <a:blip r:embed="rId4"/>
          <a:srcRect l="6178" r="41169"/>
          <a:stretch>
            <a:fillRect/>
          </a:stretch>
        </p:blipFill>
        <p:spPr bwMode="auto">
          <a:xfrm>
            <a:off x="0" y="2095407"/>
            <a:ext cx="3714776" cy="476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1014396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Государственные символы России</a:t>
            </a:r>
          </a:p>
        </p:txBody>
      </p:sp>
      <p:pic>
        <p:nvPicPr>
          <p:cNvPr id="7171" name="Picture 6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142984"/>
            <a:ext cx="166297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8" descr="Рисунок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1214422"/>
            <a:ext cx="1714512" cy="220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Gimn Rossijskoj Federacii - Gimn Rossi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1143000" y="6143625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429500" y="6072188"/>
            <a:ext cx="857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</a:p>
        </p:txBody>
      </p:sp>
      <p:pic>
        <p:nvPicPr>
          <p:cNvPr id="3074" name="Picture 2" descr="C:\Documents and Settings\Ramil Sharapov\Рабочий стол\Народы Поволжья\iссчччч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3571876"/>
            <a:ext cx="5214974" cy="287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Текст 7"/>
          <p:cNvSpPr txBox="1">
            <a:spLocks/>
          </p:cNvSpPr>
          <p:nvPr/>
        </p:nvSpPr>
        <p:spPr>
          <a:xfrm>
            <a:off x="357158" y="357166"/>
            <a:ext cx="8429684" cy="64294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ctr" defTabSz="449263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/>
              <a:buNone/>
              <a:tabLst/>
              <a:defRPr/>
            </a:pPr>
            <a:r>
              <a:rPr kumimoji="0" lang="ru-RU" sz="40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Россия</a:t>
            </a:r>
            <a:endParaRPr kumimoji="0" lang="ru-RU" sz="40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94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Ramil Sharapov\Рабочий стол\Народы Поволжья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1071546"/>
            <a:ext cx="8610600" cy="1143008"/>
          </a:xfrm>
        </p:spPr>
        <p:txBody>
          <a:bodyPr lIns="92075" tIns="46038" rIns="92075" bIns="46038"/>
          <a:lstStyle/>
          <a:p>
            <a:pPr eaLnBrk="1" hangingPunct="1">
              <a:buFont typeface="Wingdings 2" pitchFamily="18" charset="2"/>
              <a:buNone/>
            </a:pPr>
            <a:r>
              <a:rPr lang="ru-RU" sz="2800" b="1" dirty="0" smtClean="0"/>
              <a:t>	</a:t>
            </a:r>
            <a:r>
              <a:rPr lang="ru-RU" sz="2800" dirty="0" smtClean="0"/>
              <a:t>	</a:t>
            </a:r>
            <a:r>
              <a:rPr lang="ru-RU" sz="2000" b="1" dirty="0" smtClean="0"/>
              <a:t>Русское традиционное жилище – </a:t>
            </a:r>
            <a:r>
              <a:rPr lang="ru-RU" sz="2000" dirty="0" smtClean="0">
                <a:solidFill>
                  <a:schemeClr val="tx1"/>
                </a:solidFill>
              </a:rPr>
              <a:t>представляло  собой сооружение из дерева – избу, построенную по срубной или каркасной технологии. </a:t>
            </a:r>
            <a:endParaRPr lang="ru-RU" sz="2800" dirty="0" smtClean="0">
              <a:solidFill>
                <a:schemeClr val="tx1"/>
              </a:solidFill>
            </a:endParaRP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1214414" y="571480"/>
            <a:ext cx="650085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Традиционное </a:t>
            </a:r>
            <a:r>
              <a:rPr lang="ru-RU" sz="3600" b="1" i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жилище</a:t>
            </a:r>
            <a:endParaRPr lang="ru-RU" sz="3600" b="1" i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6372225" y="2590800"/>
            <a:ext cx="2466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ahoma" pitchFamily="34" charset="0"/>
              </a:rPr>
              <a:t>Ворота татарского дома</a:t>
            </a:r>
          </a:p>
        </p:txBody>
      </p:sp>
      <p:pic>
        <p:nvPicPr>
          <p:cNvPr id="5125" name="Picture 5" descr="C:\Documents and Settings\Ramil Sharapov\Рабочий стол\Народы Поволжья\в.jpeg"/>
          <p:cNvPicPr>
            <a:picLocks noChangeAspect="1" noChangeArrowheads="1"/>
          </p:cNvPicPr>
          <p:nvPr/>
        </p:nvPicPr>
        <p:blipFill>
          <a:blip r:embed="rId3"/>
          <a:srcRect l="3750" t="25000" r="3437" b="7499"/>
          <a:stretch>
            <a:fillRect/>
          </a:stretch>
        </p:blipFill>
        <p:spPr bwMode="auto">
          <a:xfrm>
            <a:off x="2714612" y="3351060"/>
            <a:ext cx="6429388" cy="350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Documents and Settings\Ramil Sharapov\Рабочий стол\Народы Поволжья\вввв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143116"/>
            <a:ext cx="299893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3593</Words>
  <Application>Microsoft Office PowerPoint</Application>
  <PresentationFormat>Экран (4:3)</PresentationFormat>
  <Paragraphs>294</Paragraphs>
  <Slides>43</Slides>
  <Notes>24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Государственные символы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14sad</cp:lastModifiedBy>
  <cp:revision>126</cp:revision>
  <cp:lastPrinted>2017-10-09T07:58:25Z</cp:lastPrinted>
  <dcterms:created xsi:type="dcterms:W3CDTF">2008-03-28T15:43:03Z</dcterms:created>
  <dcterms:modified xsi:type="dcterms:W3CDTF">2017-10-09T07:58:56Z</dcterms:modified>
</cp:coreProperties>
</file>