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1" r:id="rId2"/>
    <p:sldId id="283" r:id="rId3"/>
    <p:sldId id="282" r:id="rId4"/>
    <p:sldId id="284" r:id="rId5"/>
    <p:sldId id="286" r:id="rId6"/>
    <p:sldId id="285" r:id="rId7"/>
    <p:sldId id="287" r:id="rId8"/>
    <p:sldId id="288" r:id="rId9"/>
    <p:sldId id="289" r:id="rId10"/>
    <p:sldId id="290" r:id="rId11"/>
    <p:sldId id="291" r:id="rId12"/>
    <p:sldId id="293" r:id="rId13"/>
    <p:sldId id="292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4" r:id="rId22"/>
    <p:sldId id="308" r:id="rId23"/>
    <p:sldId id="306" r:id="rId24"/>
    <p:sldId id="305" r:id="rId25"/>
    <p:sldId id="307" r:id="rId26"/>
    <p:sldId id="301" r:id="rId27"/>
    <p:sldId id="302" r:id="rId28"/>
    <p:sldId id="280" r:id="rId29"/>
    <p:sldId id="303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gun.ru/uploads/posts/2012-11/1352389107_2.jpg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mgun.ru/uploads/posts/2012-11/1352389216_7.jpg" TargetMode="External"/><Relationship Id="rId3" Type="http://schemas.openxmlformats.org/officeDocument/2006/relationships/image" Target="../media/image55.jpeg"/><Relationship Id="rId7" Type="http://schemas.openxmlformats.org/officeDocument/2006/relationships/image" Target="../media/image57.jpeg"/><Relationship Id="rId2" Type="http://schemas.openxmlformats.org/officeDocument/2006/relationships/hyperlink" Target="http://www.comgun.ru/uploads/posts/2012-11/1352389165_3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comgun.ru/uploads/posts/2012-11/1352389122_6.jpg" TargetMode="External"/><Relationship Id="rId5" Type="http://schemas.openxmlformats.org/officeDocument/2006/relationships/image" Target="../media/image56.jpeg"/><Relationship Id="rId4" Type="http://schemas.openxmlformats.org/officeDocument/2006/relationships/hyperlink" Target="http://www.comgun.ru/uploads/posts/2012-11/1352389122_4.jpg" TargetMode="External"/><Relationship Id="rId9" Type="http://schemas.openxmlformats.org/officeDocument/2006/relationships/image" Target="../media/image5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07156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Сказочные </a:t>
            </a:r>
            <a:br>
              <a:rPr lang="ru-RU" b="1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цветы из ЖОСТОВО</a:t>
            </a:r>
            <a:endParaRPr lang="ru-RU" b="1" dirty="0"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572140"/>
            <a:ext cx="6400800" cy="928694"/>
          </a:xfrm>
        </p:spPr>
        <p:txBody>
          <a:bodyPr>
            <a:normAutofit fontScale="77500" lnSpcReduction="20000"/>
          </a:bodyPr>
          <a:lstStyle/>
          <a:p>
            <a:r>
              <a:rPr lang="ru-RU" sz="2200" dirty="0" smtClean="0">
                <a:solidFill>
                  <a:srgbClr val="7030A0"/>
                </a:solidFill>
                <a:latin typeface="Arial Black" pitchFamily="34" charset="0"/>
              </a:rPr>
              <a:t>Составила :</a:t>
            </a:r>
          </a:p>
          <a:p>
            <a:r>
              <a:rPr lang="ru-RU" sz="2200" dirty="0" smtClean="0">
                <a:solidFill>
                  <a:srgbClr val="7030A0"/>
                </a:solidFill>
                <a:latin typeface="Arial Black" pitchFamily="34" charset="0"/>
              </a:rPr>
              <a:t>Педагог дополнительного образования</a:t>
            </a:r>
          </a:p>
          <a:p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Шикова Елена Ивановна.</a:t>
            </a:r>
            <a:endParaRPr lang="ru-RU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4" name="Picture 2" descr="https://ds02.infourok.ru/uploads/ex/0d12/00042bc1-6ceeb34a/hello_html_125282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714488"/>
            <a:ext cx="6786610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s://imatreshki.ru/d/272357/d/dsc06233(custom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290"/>
            <a:ext cx="7786742" cy="6643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cdn-nus-1.pinme.ru/tumb/600/photo/f7/8d/f78d674fd0e5d07b7fc74bd50c63ef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642918"/>
            <a:ext cx="8286808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s://im0-tub-ru.yandex.net/i?id=b04b9e50fd9b10c3dd06c42a7cc77c73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57166"/>
            <a:ext cx="8215370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uzzleit.ru/files/puzzles/66/66035/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501122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0-tub-ru.yandex.net/i?id=cd9b232cd338f28ebdea211d93b939b6&amp;n=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0215" y="285728"/>
            <a:ext cx="3533785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im0-tub-ru.yandex.net/i?id=3d16a55faab151eef05135c8f1ea3121&amp;n=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1500174"/>
            <a:ext cx="40671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s00.yaplakal.com/pics/pics_original/9/0/2/472620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32873"/>
            <a:ext cx="5940425" cy="4225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ages.myshared.ru/4/7818/slide_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66"/>
            <a:ext cx="8643997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Физ. Минутка.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4572032" cy="470916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Дети по лесу гуляли,</a:t>
            </a:r>
          </a:p>
          <a:p>
            <a:r>
              <a:rPr lang="ru-RU" dirty="0" smtClean="0"/>
              <a:t>За природой наблюдали.</a:t>
            </a:r>
          </a:p>
          <a:p>
            <a:r>
              <a:rPr lang="ru-RU" dirty="0" smtClean="0"/>
              <a:t>Вверх на солнце посмотрели,</a:t>
            </a:r>
          </a:p>
          <a:p>
            <a:r>
              <a:rPr lang="ru-RU" dirty="0" smtClean="0"/>
              <a:t>На пенёчке посидели.</a:t>
            </a:r>
          </a:p>
          <a:p>
            <a:r>
              <a:rPr lang="ru-RU" dirty="0" smtClean="0"/>
              <a:t>Всюду бабочки летали,</a:t>
            </a:r>
          </a:p>
          <a:p>
            <a:r>
              <a:rPr lang="ru-RU" dirty="0" smtClean="0"/>
              <a:t>Птички крыльями махали.</a:t>
            </a:r>
          </a:p>
          <a:p>
            <a:r>
              <a:rPr lang="ru-RU" dirty="0" smtClean="0"/>
              <a:t>Дружно мы похлопаем,</a:t>
            </a:r>
          </a:p>
          <a:p>
            <a:r>
              <a:rPr lang="ru-RU" dirty="0" smtClean="0"/>
              <a:t>Ножками потопаем!</a:t>
            </a:r>
          </a:p>
          <a:p>
            <a:r>
              <a:rPr lang="ru-RU" dirty="0" smtClean="0"/>
              <a:t>-Мы природу любим?</a:t>
            </a:r>
          </a:p>
          <a:p>
            <a:r>
              <a:rPr lang="ru-RU" dirty="0" smtClean="0"/>
              <a:t>-Да! </a:t>
            </a:r>
          </a:p>
          <a:p>
            <a:r>
              <a:rPr lang="ru-RU" dirty="0" smtClean="0"/>
              <a:t>-С ней мы верные друзья.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https://samovary.ru/img/goods/thumbs/adkimg_4529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142984"/>
            <a:ext cx="5786478" cy="4857760"/>
          </a:xfrm>
          <a:prstGeom prst="rect">
            <a:avLst/>
          </a:prstGeom>
          <a:noFill/>
        </p:spPr>
      </p:pic>
      <p:pic>
        <p:nvPicPr>
          <p:cNvPr id="4" name="Picture 4" descr="Жостовские подносы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357166"/>
            <a:ext cx="5929354" cy="4929198"/>
          </a:xfrm>
          <a:prstGeom prst="rect">
            <a:avLst/>
          </a:prstGeom>
          <a:noFill/>
        </p:spPr>
      </p:pic>
      <p:pic>
        <p:nvPicPr>
          <p:cNvPr id="5" name="Picture 8" descr="http://www.perunica.ru/uploads/posts/2017-03/1490044282_18-cayiiiczpt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857232"/>
            <a:ext cx="5429288" cy="4357718"/>
          </a:xfrm>
          <a:prstGeom prst="rect">
            <a:avLst/>
          </a:prstGeom>
          <a:noFill/>
        </p:spPr>
      </p:pic>
      <p:pic>
        <p:nvPicPr>
          <p:cNvPr id="6" name="Picture 6" descr="http://data7.i.gallery.ru/albums/gallery/317396-3a814-79182297-m750x740-ucda8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214290"/>
            <a:ext cx="6500858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comgun.ru/uploads/posts/2012-11/1352389268_1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642918"/>
            <a:ext cx="6399236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Жостовские подносы. Часть 1. История Жостовского промысла. (25 фото)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500042"/>
            <a:ext cx="7500990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Жостовские подносы. Часть 1. История Жостовского промысла. (25 фото)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571481"/>
            <a:ext cx="7786742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Работа с таблицами </a:t>
            </a:r>
            <a:br>
              <a:rPr lang="ru-RU" dirty="0" smtClean="0"/>
            </a:br>
            <a:r>
              <a:rPr lang="ru-RU" dirty="0" smtClean="0"/>
              <a:t>варианты композиций…</a:t>
            </a:r>
            <a:endParaRPr lang="ru-RU" dirty="0"/>
          </a:p>
        </p:txBody>
      </p:sp>
      <p:pic>
        <p:nvPicPr>
          <p:cNvPr id="3" name="Picture 2" descr="https://im0-tub-ru.yandex.net/i?id=bfcc807cbede8a2ef42647fd9fde574c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4286256"/>
            <a:ext cx="3500462" cy="2357454"/>
          </a:xfrm>
          <a:prstGeom prst="rect">
            <a:avLst/>
          </a:prstGeom>
          <a:noFill/>
        </p:spPr>
      </p:pic>
      <p:pic>
        <p:nvPicPr>
          <p:cNvPr id="5" name="Picture 2" descr="http://puzzleit.ru/files/puzzles/116/116094/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571612"/>
            <a:ext cx="3500462" cy="2571768"/>
          </a:xfrm>
          <a:prstGeom prst="rect">
            <a:avLst/>
          </a:prstGeom>
          <a:noFill/>
        </p:spPr>
      </p:pic>
      <p:pic>
        <p:nvPicPr>
          <p:cNvPr id="6" name="Picture 8" descr="http://cs4.pikabu.ru/post_img/2016/06/29/8/14672030401848765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286256"/>
            <a:ext cx="3500462" cy="2357454"/>
          </a:xfrm>
          <a:prstGeom prst="rect">
            <a:avLst/>
          </a:prstGeom>
          <a:noFill/>
        </p:spPr>
      </p:pic>
      <p:pic>
        <p:nvPicPr>
          <p:cNvPr id="7" name="Picture 8" descr="https://im0-tub-ru.yandex.net/i?id=23e9e6ded2b41c23bdfd8154a7de8fdc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1571612"/>
            <a:ext cx="3048000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Живые;</a:t>
            </a:r>
            <a:endParaRPr lang="ru-RU" dirty="0"/>
          </a:p>
        </p:txBody>
      </p:sp>
      <p:pic>
        <p:nvPicPr>
          <p:cNvPr id="54274" name="Picture 2" descr="http://kolyan.net/uploads/forum/images/12583821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928802"/>
            <a:ext cx="4500594" cy="3714776"/>
          </a:xfrm>
          <a:prstGeom prst="rect">
            <a:avLst/>
          </a:prstGeom>
          <a:noFill/>
        </p:spPr>
      </p:pic>
      <p:pic>
        <p:nvPicPr>
          <p:cNvPr id="54276" name="Picture 4" descr="http://static.iledebeaute.ru/files/images/imgsng/part_47/959518/src/%D0%B1%D1%83%D0%BA%D0%B5%D1%82%20%D0%B8%D0%B7%20%D1%86%D0%B2%D0%B5%D1%82%D0%BE%D0%B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434186" y="2209491"/>
            <a:ext cx="5000651" cy="35820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http://www.ruspromysel.ru/zhostovo/images/techno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207645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www.ruspromysel.ru/zhostovo/images/techno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285728"/>
            <a:ext cx="218122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142976" y="1714488"/>
            <a:ext cx="19288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/>
              <a:t>Замалевка</a:t>
            </a:r>
            <a:endParaRPr lang="ru-RU" sz="2400" dirty="0"/>
          </a:p>
        </p:txBody>
      </p:sp>
      <p:pic>
        <p:nvPicPr>
          <p:cNvPr id="6" name="Рисунок 5" descr="http://www.ruspromysel.ru/zhostovo/images/techno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1857364"/>
            <a:ext cx="2357454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429124" y="3357562"/>
            <a:ext cx="19651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err="1" smtClean="0">
                <a:solidFill>
                  <a:prstClr val="white"/>
                </a:solidFill>
              </a:rPr>
              <a:t>Тенежка</a:t>
            </a:r>
            <a:endParaRPr lang="ru-RU" sz="2000" dirty="0">
              <a:solidFill>
                <a:prstClr val="white"/>
              </a:solidFill>
            </a:endParaRPr>
          </a:p>
        </p:txBody>
      </p:sp>
      <p:pic>
        <p:nvPicPr>
          <p:cNvPr id="9" name="Рисунок 8" descr="http://www.ruspromysel.ru/zhostovo/images/techno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1857364"/>
            <a:ext cx="218122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6500826" y="3357562"/>
            <a:ext cx="14759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Прокладка</a:t>
            </a:r>
            <a:endParaRPr lang="ru-RU" sz="2000" dirty="0"/>
          </a:p>
        </p:txBody>
      </p:sp>
      <p:pic>
        <p:nvPicPr>
          <p:cNvPr id="11" name="Рисунок 10" descr="http://www.ruspromysel.ru/zhostovo/images/techno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2643182"/>
            <a:ext cx="225742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039447" y="4143380"/>
            <a:ext cx="13894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/>
              <a:t>Бликовка</a:t>
            </a:r>
            <a:endParaRPr lang="ru-RU" sz="2000" dirty="0"/>
          </a:p>
        </p:txBody>
      </p:sp>
      <p:pic>
        <p:nvPicPr>
          <p:cNvPr id="13" name="Рисунок 12" descr="http://www.ruspromysel.ru/zhostovo/images/techno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488" y="3857628"/>
            <a:ext cx="221932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3286116" y="5500702"/>
            <a:ext cx="14287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/>
              <a:t>Чертежка</a:t>
            </a:r>
            <a:endParaRPr lang="ru-RU" sz="2000" dirty="0"/>
          </a:p>
        </p:txBody>
      </p:sp>
      <p:pic>
        <p:nvPicPr>
          <p:cNvPr id="15" name="Рисунок 14" descr="http://www.ruspromysel.ru/zhostovo/images/techno8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72132" y="4000504"/>
            <a:ext cx="22574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 rot="10800000" flipV="1">
            <a:off x="5929322" y="5556751"/>
            <a:ext cx="15716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Привязка</a:t>
            </a:r>
            <a:endParaRPr lang="ru-RU" sz="2000" dirty="0"/>
          </a:p>
        </p:txBody>
      </p:sp>
      <p:pic>
        <p:nvPicPr>
          <p:cNvPr id="17" name="Рисунок 16" descr="http://www.ruspromysel.ru/zhostovo/images/techno7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282" y="4857760"/>
            <a:ext cx="22193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357159" y="6286520"/>
            <a:ext cx="15001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Уборка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043890" cy="221457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Задание: </a:t>
            </a:r>
            <a:r>
              <a:rPr lang="ru-RU" dirty="0" smtClean="0"/>
              <a:t>расписать  поднос </a:t>
            </a:r>
            <a:r>
              <a:rPr lang="ru-RU" dirty="0" err="1" smtClean="0"/>
              <a:t>жостовским</a:t>
            </a:r>
            <a:r>
              <a:rPr lang="ru-RU" dirty="0" smtClean="0"/>
              <a:t> узором.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10" descr="http://klikny.ru/upload/normal/zhostovskie_podnosy_7162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428868"/>
            <a:ext cx="4143404" cy="4143404"/>
          </a:xfrm>
          <a:prstGeom prst="rect">
            <a:avLst/>
          </a:prstGeom>
          <a:noFill/>
        </p:spPr>
      </p:pic>
      <p:pic>
        <p:nvPicPr>
          <p:cNvPr id="6" name="Picture 6" descr="https://im0-tub-ru.yandex.net/i?id=f73cdecb4182e93d7fa1c69279e1bf1b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500306"/>
            <a:ext cx="3786214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3.infourok.ru/uploads/ex/0a72/00045031-9dc263d5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66"/>
            <a:ext cx="8786874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g0.liveinternet.ru/images/attach/c/6/93/860/93860720_large_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000108"/>
            <a:ext cx="7643865" cy="51530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4578" name="AutoShape 2" descr="http://data15.i.gallery.ru/albums/gallery/353571-14663-75041235-m750x740-u19281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0" name="Picture 4" descr="http://data15.i.gallery.ru/albums/gallery/353571-14663-75041235-m750x740-u192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1643050"/>
            <a:ext cx="4857734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arhivurokov.ru/kopilka/uploads/user_file_56633b4d84fef/zhostovo-rospis-po-mietallu-1_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857232"/>
            <a:ext cx="8215370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ata15.i.gallery.ru/albums/gallery/353571-406b5-75041239-m750x740-uc73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071546"/>
            <a:ext cx="8286808" cy="5372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10488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Домашнее задание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2507786"/>
            <a:ext cx="8043890" cy="4064486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FFFF00"/>
                </a:solidFill>
              </a:rPr>
              <a:t>Подобрать  о народном промысле </a:t>
            </a:r>
            <a:r>
              <a:rPr lang="ru-RU" sz="4800" dirty="0" err="1" smtClean="0">
                <a:solidFill>
                  <a:srgbClr val="FFFF00"/>
                </a:solidFill>
              </a:rPr>
              <a:t>Жостово</a:t>
            </a:r>
            <a:r>
              <a:rPr lang="ru-RU" sz="4800" dirty="0" smtClean="0">
                <a:solidFill>
                  <a:srgbClr val="FFFF00"/>
                </a:solidFill>
              </a:rPr>
              <a:t>:</a:t>
            </a:r>
          </a:p>
          <a:p>
            <a:pPr algn="ctr"/>
            <a:r>
              <a:rPr lang="ru-RU" sz="4800" dirty="0" smtClean="0">
                <a:solidFill>
                  <a:srgbClr val="FFFF00"/>
                </a:solidFill>
              </a:rPr>
              <a:t> стихи, </a:t>
            </a:r>
          </a:p>
          <a:p>
            <a:pPr algn="ctr"/>
            <a:r>
              <a:rPr lang="ru-RU" sz="4800" dirty="0" smtClean="0">
                <a:solidFill>
                  <a:srgbClr val="FFFF00"/>
                </a:solidFill>
              </a:rPr>
              <a:t>загадки, </a:t>
            </a:r>
          </a:p>
          <a:p>
            <a:pPr algn="ctr"/>
            <a:r>
              <a:rPr lang="ru-RU" sz="4800" dirty="0" err="1" smtClean="0">
                <a:solidFill>
                  <a:srgbClr val="FFFF00"/>
                </a:solidFill>
              </a:rPr>
              <a:t>зазывалки</a:t>
            </a:r>
            <a:r>
              <a:rPr lang="ru-RU" sz="4800" dirty="0" smtClean="0">
                <a:solidFill>
                  <a:srgbClr val="FFFF00"/>
                </a:solidFill>
              </a:rPr>
              <a:t>.</a:t>
            </a:r>
            <a:endParaRPr lang="ru-RU" sz="4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Велика Россия наша и талантлив наш народ!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В ярких </a:t>
            </a:r>
            <a:r>
              <a:rPr lang="ru-RU" b="1" dirty="0" err="1" smtClean="0">
                <a:solidFill>
                  <a:srgbClr val="FFFF00"/>
                </a:solidFill>
              </a:rPr>
              <a:t>Жостовских</a:t>
            </a:r>
            <a:r>
              <a:rPr lang="ru-RU" b="1" dirty="0" smtClean="0">
                <a:solidFill>
                  <a:srgbClr val="FFFF00"/>
                </a:solidFill>
              </a:rPr>
              <a:t> подносах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b="1" dirty="0" smtClean="0">
                <a:solidFill>
                  <a:srgbClr val="FFFF00"/>
                </a:solidFill>
              </a:rPr>
              <a:t>Сказка расцвела.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b="1" dirty="0" smtClean="0">
                <a:solidFill>
                  <a:srgbClr val="FFFF00"/>
                </a:solidFill>
              </a:rPr>
              <a:t>Розы, маки, словно в косы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b="1" dirty="0" smtClean="0">
                <a:solidFill>
                  <a:srgbClr val="FFFF00"/>
                </a:solidFill>
              </a:rPr>
              <a:t>Сказка в них вплела.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b="1" dirty="0" smtClean="0">
                <a:solidFill>
                  <a:srgbClr val="FFFF00"/>
                </a:solidFill>
              </a:rPr>
              <a:t>Потрудились, постарались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b="1" dirty="0" smtClean="0">
                <a:solidFill>
                  <a:srgbClr val="FFFF00"/>
                </a:solidFill>
              </a:rPr>
              <a:t>В нашей мастерской.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b="1" dirty="0" smtClean="0">
                <a:solidFill>
                  <a:srgbClr val="FFFF00"/>
                </a:solidFill>
              </a:rPr>
              <a:t>Все работы просто чудо!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b="1" dirty="0" smtClean="0">
                <a:solidFill>
                  <a:srgbClr val="FFFF00"/>
                </a:solidFill>
              </a:rPr>
              <a:t>Сделаны с душой.</a:t>
            </a:r>
            <a:endParaRPr lang="ru-RU" dirty="0" smtClean="0">
              <a:solidFill>
                <a:srgbClr val="FFFF00"/>
              </a:solidFill>
            </a:endParaRPr>
          </a:p>
          <a:p>
            <a:endParaRPr lang="ru-RU" dirty="0"/>
          </a:p>
        </p:txBody>
      </p:sp>
      <p:pic>
        <p:nvPicPr>
          <p:cNvPr id="5" name="Picture 2" descr="http://static-2.market.ru/uploads/items/big/282/692/381/7cc2529b6c86a805456baee58f7d22c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22030" y="285728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Современное </a:t>
            </a:r>
            <a:r>
              <a:rPr lang="ru-RU" dirty="0" err="1" smtClean="0"/>
              <a:t>жостово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Жостовские подносы. Часть 1. История Жостовского промысла. (25 фото)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1357298"/>
            <a:ext cx="57150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Жостовские подносы. Часть 1. История Жостовского промысла. (25 фото)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1357298"/>
            <a:ext cx="57150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Жостовские подносы. Часть 1. История Жостовского промысла. (25 фото)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85918" y="1285860"/>
            <a:ext cx="5715000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Жостовские подносы. Часть 1. История Жостовского промысла. (25 фото)">
            <a:hlinkClick r:id="rId8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00100" y="2000240"/>
            <a:ext cx="57150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57364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за сотрудничество!</a:t>
            </a:r>
            <a:endParaRPr lang="ru-RU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" name="Picture 2" descr="http://puzzleit.ru/files/puzzles/112/111693/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643050"/>
            <a:ext cx="6357982" cy="50006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Неживые;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8579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8914" name="Picture 2" descr="http://koffkindom.ru/wp-content/uploads/2015/06/%D1%86%D0%B2%D0%B5%D1%82%D1%8B-%D0%B8%D0%B7-%D0%B3%D0%BE%D1%84%D1%80%D0%B8%D1%80%D0%BE%D0%B2%D0%B0%D0%BD%D0%BD%D0%BE%D0%B9-%D0%B1%D1%83%D0%BC%D0%B0%D0%B3%D0%B8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357166"/>
            <a:ext cx="2714644" cy="37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18" name="Picture 6" descr="http://sdelala-sama.ru/uploads/posts/2017-02/1488030789_39210_657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071810"/>
            <a:ext cx="2428892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20" name="Picture 8" descr="https://im0-tub-ru.yandex.net/i?id=099ceb7d04150bb2efe2e4de7de92307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571612"/>
            <a:ext cx="4214842" cy="3762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Условные.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714380"/>
          </a:xfrm>
        </p:spPr>
        <p:txBody>
          <a:bodyPr/>
          <a:lstStyle/>
          <a:p>
            <a:r>
              <a:rPr lang="ru-RU" dirty="0" smtClean="0"/>
              <a:t>Рисованные,                             вышитые…</a:t>
            </a:r>
            <a:endParaRPr lang="ru-RU" dirty="0"/>
          </a:p>
        </p:txBody>
      </p:sp>
      <p:sp>
        <p:nvSpPr>
          <p:cNvPr id="55298" name="AutoShape 2" descr="http://xn--80aahvz2a9a.xn--p1ai/media/afisha/Lugovie_cveti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5300" name="Picture 4" descr="http://xn--80aahvz2a9a.xn--p1ai/media/afisha/Lugovie_cveti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71612"/>
            <a:ext cx="3786214" cy="4857760"/>
          </a:xfrm>
          <a:prstGeom prst="rect">
            <a:avLst/>
          </a:prstGeom>
          <a:noFill/>
        </p:spPr>
      </p:pic>
      <p:pic>
        <p:nvPicPr>
          <p:cNvPr id="55302" name="Picture 6" descr="http://oranglifestyle.by/upload/iblock/acf/acfed0ab990f7565bd17900ec027103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1571612"/>
            <a:ext cx="4391009" cy="48307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7348" name="Picture 4" descr="https://www.obovsyom.ru/images/post/175767-14866159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214290"/>
            <a:ext cx="4071966" cy="3557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7350" name="Picture 6" descr="https://i08.fotocdn.net/s25/166/public_pin_l/149/26138758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071966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7352" name="Picture 8" descr="http://www.kartinki24.ru/uploads/gallery/main/36/kartinki24_flowers_00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786190"/>
            <a:ext cx="4071934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7354" name="Picture 10" descr="http://svistanet.com/wp-content/uploads/2015/10/nezabudki_foto_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3857628"/>
            <a:ext cx="4071966" cy="2805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6322" name="Picture 2" descr="http://img0.liveinternet.ru/images/foto/b/1/apps/1/176/1176080_ooooooooooooo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785794"/>
            <a:ext cx="4143404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6326" name="Picture 6" descr="http://www.eglisededemain.com/media/00/01/15611471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85728"/>
            <a:ext cx="3952886" cy="3295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https://bobr.by/data/gai/image2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857628"/>
            <a:ext cx="4286280" cy="2728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leontievi.ru/d/303437/d/dsc033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6715140" cy="67151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7950" y="1214422"/>
            <a:ext cx="2571768" cy="4500594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На </a:t>
            </a:r>
            <a:r>
              <a:rPr lang="ru-RU" sz="2400" dirty="0" err="1" smtClean="0">
                <a:solidFill>
                  <a:srgbClr val="FFFF00"/>
                </a:solidFill>
              </a:rPr>
              <a:t>жостовском</a:t>
            </a:r>
            <a:r>
              <a:rPr lang="ru-RU" sz="2400" dirty="0" smtClean="0">
                <a:solidFill>
                  <a:srgbClr val="FFFF00"/>
                </a:solidFill>
              </a:rPr>
              <a:t> подносе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В зеркальной глади лака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Ржаная медь колосьев.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Степной румянец мака.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Багрянец поздних листьев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Лесной подснежник первый…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А </a:t>
            </a:r>
            <a:r>
              <a:rPr lang="ru-RU" sz="2400" dirty="0" err="1" smtClean="0">
                <a:solidFill>
                  <a:srgbClr val="FFFF00"/>
                </a:solidFill>
              </a:rPr>
              <a:t>жостовские</a:t>
            </a:r>
            <a:r>
              <a:rPr lang="ru-RU" sz="2400" dirty="0" smtClean="0">
                <a:solidFill>
                  <a:srgbClr val="FFFF00"/>
                </a:solidFill>
              </a:rPr>
              <a:t> кисти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Нежнее лёгкой вербы.</a:t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П. Синявский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4put.ru/pictures/max/164/5042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Сказка.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7143768" cy="5523566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FFFF00"/>
                </a:solidFill>
              </a:rPr>
              <a:t>Жил да был на свете старый мастер. Был он очень трудолюбивый, потому и делал изумительные подносы. Вдруг случилось чудо. Как-то принес ветер к избе мастера два цветка. Один с северной стороны, другой с южной. Пригляделся мастер к ним, а цветы и впрямь были красоты необычайной. </a:t>
            </a:r>
          </a:p>
          <a:p>
            <a:r>
              <a:rPr lang="ru-RU" sz="1600" b="1" dirty="0" smtClean="0">
                <a:solidFill>
                  <a:srgbClr val="FFFF00"/>
                </a:solidFill>
              </a:rPr>
              <a:t>Один  цветок – огонь, а другой цветок – снежинка. Посадил их мастер, у себя дома, поливал их, ухаживал за ними. Но не знал мастер, что они волшебные. Вот однажды ночью,  как только мастер уснул,  а месяц вышел из-за тучи и коснулся цветов серебряным светом, превратились цветы в красивых девиц - на все руки мастериц. </a:t>
            </a:r>
          </a:p>
          <a:p>
            <a:r>
              <a:rPr lang="ru-RU" sz="1600" b="1" dirty="0" smtClean="0">
                <a:solidFill>
                  <a:srgbClr val="FFFF00"/>
                </a:solidFill>
              </a:rPr>
              <a:t>Пока старый мастер спал, красны девицы расписали все подносы. А под утро снова в цветы превратились. Проснулся мастер и чуду невиданному подивился. Кто же так ночью поработал? Но, увидев, что на листьях у цветов краска осталась, догадался, кто ему помог. Попросил мастер цветы, чтобы показали они чудо всем жителям села.</a:t>
            </a:r>
            <a:br>
              <a:rPr lang="ru-RU" sz="1600" b="1" dirty="0" smtClean="0">
                <a:solidFill>
                  <a:srgbClr val="FFFF00"/>
                </a:solidFill>
              </a:rPr>
            </a:br>
            <a:r>
              <a:rPr lang="ru-RU" sz="1600" b="1" dirty="0" smtClean="0">
                <a:solidFill>
                  <a:srgbClr val="FFFF00"/>
                </a:solidFill>
              </a:rPr>
              <a:t>Как взмахнул цветок – огонь, своей шапочкой - разлетелись в разные стороны искры и тут же превратились в цветы и узоры красоты невиданной.</a:t>
            </a:r>
            <a:r>
              <a:rPr lang="ru-RU" sz="1600" b="1" i="1" dirty="0" smtClean="0">
                <a:solidFill>
                  <a:srgbClr val="FFFF00"/>
                </a:solidFill>
              </a:rPr>
              <a:t> </a:t>
            </a:r>
            <a:r>
              <a:rPr lang="ru-RU" sz="1600" b="1" dirty="0" smtClean="0">
                <a:solidFill>
                  <a:srgbClr val="FFFF00"/>
                </a:solidFill>
              </a:rPr>
              <a:t/>
            </a:r>
            <a:br>
              <a:rPr lang="ru-RU" sz="1600" b="1" dirty="0" smtClean="0">
                <a:solidFill>
                  <a:srgbClr val="FFFF00"/>
                </a:solidFill>
              </a:rPr>
            </a:br>
            <a:r>
              <a:rPr lang="ru-RU" sz="1600" b="1" dirty="0" smtClean="0">
                <a:solidFill>
                  <a:srgbClr val="FFFF00"/>
                </a:solidFill>
              </a:rPr>
              <a:t>Второй цветок взмахнул своей шапочкой – разлетелись вокруг серебряные нити, переплелись в сине-голубые цветы, как на ковре.</a:t>
            </a:r>
            <a:r>
              <a:rPr lang="ru-RU" sz="1600" b="1" i="1" dirty="0" smtClean="0">
                <a:solidFill>
                  <a:srgbClr val="FFFF00"/>
                </a:solidFill>
              </a:rPr>
              <a:t> </a:t>
            </a:r>
            <a:r>
              <a:rPr lang="ru-RU" sz="1600" b="1" dirty="0" smtClean="0">
                <a:solidFill>
                  <a:srgbClr val="FFFF00"/>
                </a:solidFill>
              </a:rPr>
              <a:t> </a:t>
            </a:r>
          </a:p>
          <a:p>
            <a:r>
              <a:rPr lang="ru-RU" sz="1600" b="1" dirty="0" smtClean="0">
                <a:solidFill>
                  <a:srgbClr val="FFFF00"/>
                </a:solidFill>
              </a:rPr>
              <a:t>Цветы сотворили чудо, да и разлетелись в разные стороны? Один на север, другой на юг, а о них осталась память.</a:t>
            </a:r>
            <a:endParaRPr lang="ru-RU" sz="1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71612"/>
            <a:ext cx="4038600" cy="4572031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Деревня </a:t>
            </a:r>
            <a:r>
              <a:rPr lang="ru-RU" dirty="0" err="1" smtClean="0"/>
              <a:t>Жостово</a:t>
            </a:r>
            <a:r>
              <a:rPr lang="ru-RU" dirty="0" smtClean="0"/>
              <a:t> в округе Мытищи Московской области Российской Федерации. Широко известна  в нашей стране и за рубежом традиционным народным художественным промыслом с почти двухвековой историей – </a:t>
            </a:r>
          </a:p>
          <a:p>
            <a:r>
              <a:rPr lang="ru-RU" dirty="0" err="1" smtClean="0"/>
              <a:t>Жостовский</a:t>
            </a:r>
            <a:r>
              <a:rPr lang="ru-RU" dirty="0" smtClean="0"/>
              <a:t> поднос.</a:t>
            </a:r>
            <a:endParaRPr lang="ru-RU" dirty="0"/>
          </a:p>
        </p:txBody>
      </p:sp>
      <p:pic>
        <p:nvPicPr>
          <p:cNvPr id="5" name="Picture 3" descr="https://avatars.mds.yandex.net/get-entity_search/122335/132163993/SUx18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571480"/>
            <a:ext cx="4429156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550</TotalTime>
  <Words>241</Words>
  <Application>Microsoft Office PowerPoint</Application>
  <PresentationFormat>Экран (4:3)</PresentationFormat>
  <Paragraphs>53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Апекс</vt:lpstr>
      <vt:lpstr>Сказочные  цветы из ЖОСТОВО</vt:lpstr>
      <vt:lpstr>Живые;</vt:lpstr>
      <vt:lpstr> Неживые;</vt:lpstr>
      <vt:lpstr>Условные.</vt:lpstr>
      <vt:lpstr>Слайд 5</vt:lpstr>
      <vt:lpstr>Слайд 6</vt:lpstr>
      <vt:lpstr>На жостовском подносе В зеркальной глади лака Ржаная медь колосьев. Степной румянец мака. Багрянец поздних листьев Лесной подснежник первый… А жостовские кисти Нежнее лёгкой вербы. П. Синявский</vt:lpstr>
      <vt:lpstr>Сказка.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Физ. Минутка.</vt:lpstr>
      <vt:lpstr>Слайд 17</vt:lpstr>
      <vt:lpstr>Слайд 18</vt:lpstr>
      <vt:lpstr>Работа с таблицами  варианты композиций…</vt:lpstr>
      <vt:lpstr>Слайд 20</vt:lpstr>
      <vt:lpstr>Задание: расписать  поднос жостовским узором.</vt:lpstr>
      <vt:lpstr>Слайд 22</vt:lpstr>
      <vt:lpstr>Слайд 23</vt:lpstr>
      <vt:lpstr>Слайд 24</vt:lpstr>
      <vt:lpstr>Слайд 25</vt:lpstr>
      <vt:lpstr>Домашнее задание </vt:lpstr>
      <vt:lpstr>Велика Россия наша и талантлив наш народ! </vt:lpstr>
      <vt:lpstr>Современное жостово:</vt:lpstr>
      <vt:lpstr>Спасибо за сотрудничество!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шикова</dc:creator>
  <cp:lastModifiedBy>шикова</cp:lastModifiedBy>
  <cp:revision>51</cp:revision>
  <dcterms:created xsi:type="dcterms:W3CDTF">2017-12-10T17:34:29Z</dcterms:created>
  <dcterms:modified xsi:type="dcterms:W3CDTF">2017-12-13T19:09:01Z</dcterms:modified>
</cp:coreProperties>
</file>