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sldIdLst>
    <p:sldId id="256" r:id="rId2"/>
    <p:sldId id="274" r:id="rId3"/>
    <p:sldId id="275" r:id="rId4"/>
    <p:sldId id="258" r:id="rId5"/>
    <p:sldId id="260" r:id="rId6"/>
    <p:sldId id="261" r:id="rId7"/>
    <p:sldId id="268" r:id="rId8"/>
    <p:sldId id="282" r:id="rId9"/>
    <p:sldId id="259" r:id="rId10"/>
    <p:sldId id="276" r:id="rId11"/>
    <p:sldId id="262" r:id="rId12"/>
    <p:sldId id="263" r:id="rId13"/>
    <p:sldId id="284" r:id="rId14"/>
    <p:sldId id="264" r:id="rId15"/>
    <p:sldId id="266" r:id="rId16"/>
    <p:sldId id="267" r:id="rId17"/>
    <p:sldId id="271" r:id="rId18"/>
    <p:sldId id="279" r:id="rId19"/>
    <p:sldId id="277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8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D2975-DFE6-4370-A0E2-BA4FAB74001E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96157E-979C-4FB2-8853-5AA12C3BDC9B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400" b="1" smtClean="0">
              <a:solidFill>
                <a:schemeClr val="tx1"/>
              </a:solidFill>
            </a:rPr>
            <a:t>1</a:t>
          </a:r>
          <a:r>
            <a:rPr lang="ru-RU" sz="1600" b="1" dirty="0" smtClean="0">
              <a:solidFill>
                <a:schemeClr val="tx1"/>
              </a:solidFill>
            </a:rPr>
            <a:t>. Цели урока задаются с тенденцией передачи функции от учителя к ученику.</a:t>
          </a:r>
        </a:p>
        <a:p>
          <a:endParaRPr lang="ru-RU" sz="1600" dirty="0">
            <a:solidFill>
              <a:schemeClr val="tx1"/>
            </a:solidFill>
          </a:endParaRPr>
        </a:p>
      </dgm:t>
    </dgm:pt>
    <dgm:pt modelId="{41247168-57EC-4204-8DDB-E145107A50F4}" type="parTrans" cxnId="{7E61CCD8-7E2C-4580-80EA-BF29FC936DD3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DFCC5807-2FAF-4E6E-9F14-6475829E2B78}" type="sibTrans" cxnId="{7E61CCD8-7E2C-4580-80EA-BF29FC936DD3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048F4CAD-EA15-4FFB-93C6-A3A6BA867F95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3. Используются формы, методы и приемы обучения, повышающие активность учащихся в учебном процессе</a:t>
          </a:r>
          <a:r>
            <a:rPr lang="ru-RU" sz="1600" dirty="0" smtClean="0">
              <a:solidFill>
                <a:schemeClr val="tx1"/>
              </a:solidFill>
            </a:rPr>
            <a:t>.  </a:t>
          </a:r>
          <a:endParaRPr lang="ru-RU" sz="1600" dirty="0">
            <a:solidFill>
              <a:schemeClr val="tx1"/>
            </a:solidFill>
          </a:endParaRPr>
        </a:p>
      </dgm:t>
    </dgm:pt>
    <dgm:pt modelId="{B03BA8C6-6F68-4026-B3DD-D0E84F89679C}" type="parTrans" cxnId="{BC73D691-EBBC-4A4D-9D71-F9440D02B7B2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79BF5088-7792-483B-937E-60C638FEDF4B}" type="sibTrans" cxnId="{BC73D691-EBBC-4A4D-9D71-F9440D02B7B2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11A58361-D930-4645-85E3-15913E7E831A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2. Учитель систематически обучает детей осуществлять рефлексивное действие.</a:t>
          </a:r>
          <a:endParaRPr lang="ru-RU" sz="1600" b="1" dirty="0">
            <a:solidFill>
              <a:schemeClr val="tx1"/>
            </a:solidFill>
          </a:endParaRPr>
        </a:p>
      </dgm:t>
    </dgm:pt>
    <dgm:pt modelId="{11CDAD31-6BE8-4305-A778-68EC2B2A23B5}" type="parTrans" cxnId="{07379712-83F7-4361-9999-E64532F7617B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BFF5563B-D2D4-49C2-A878-6B0F10254993}" type="sibTrans" cxnId="{07379712-83F7-4361-9999-E64532F7617B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A4BDF4A1-EE8F-4F0C-A799-53C8A55B07B0}">
      <dgm:prSet custT="1"/>
      <dgm:spPr>
        <a:solidFill>
          <a:schemeClr val="bg1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6. </a:t>
          </a:r>
          <a:r>
            <a:rPr lang="ru-RU" sz="1600" b="1" dirty="0" smtClean="0">
              <a:solidFill>
                <a:schemeClr val="tx1"/>
              </a:solidFill>
            </a:rPr>
            <a:t>На уроке задаются задачи и четкие критерии самоконтроля и самооценки. </a:t>
          </a:r>
          <a:endParaRPr lang="ru-RU" sz="1600" b="1" dirty="0">
            <a:solidFill>
              <a:schemeClr val="tx1"/>
            </a:solidFill>
          </a:endParaRPr>
        </a:p>
      </dgm:t>
    </dgm:pt>
    <dgm:pt modelId="{F8F6E93F-2C48-441C-8255-E62039317C74}" type="parTrans" cxnId="{80763D2A-812B-4014-92F9-E8CEE7089C58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2AE78FA4-D586-4F3B-B22E-283166B2D424}" type="sibTrans" cxnId="{80763D2A-812B-4014-92F9-E8CEE7089C58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86A41C5A-F2A7-472A-96B9-6AC36DACDC0A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7. Учитель добивается осмысления учебного материала всеми учащимися. </a:t>
          </a:r>
          <a:endParaRPr lang="ru-RU" sz="1600" b="1" dirty="0">
            <a:solidFill>
              <a:schemeClr val="tx1"/>
            </a:solidFill>
          </a:endParaRPr>
        </a:p>
      </dgm:t>
    </dgm:pt>
    <dgm:pt modelId="{6C291DC1-D1BE-4F21-8286-43CB461A3543}" type="parTrans" cxnId="{B3A18C11-4D47-4D35-B4C7-95D9A4B332BD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809DE373-316C-4D3B-9EA6-D8F323BBC94A}" type="sibTrans" cxnId="{B3A18C11-4D47-4D35-B4C7-95D9A4B332BD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8BF849C1-E8D9-4A6C-BD4E-BB49AE6B172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8. Учитель стремится оценивать реальное продвижение каждого ученика. </a:t>
          </a:r>
          <a:endParaRPr lang="ru-RU" sz="1600" b="1" dirty="0">
            <a:solidFill>
              <a:schemeClr val="tx1"/>
            </a:solidFill>
          </a:endParaRPr>
        </a:p>
      </dgm:t>
    </dgm:pt>
    <dgm:pt modelId="{C9ED3499-9874-4D26-A822-ACFBE667AA26}" type="parTrans" cxnId="{43B930B9-B728-47A4-81C5-7C95507465DF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E1D742FC-7C54-4AF6-82A1-EA8CC088E067}" type="sibTrans" cxnId="{43B930B9-B728-47A4-81C5-7C95507465DF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D9B9F7F4-2B66-4D34-9729-287A823BE43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9. Учитель специально планирует коммуникативные задачи урока. </a:t>
          </a:r>
          <a:endParaRPr lang="ru-RU" sz="1600" b="1" dirty="0">
            <a:solidFill>
              <a:schemeClr val="tx1"/>
            </a:solidFill>
          </a:endParaRPr>
        </a:p>
      </dgm:t>
    </dgm:pt>
    <dgm:pt modelId="{DA4EC3B0-2677-4D47-BD49-ED10444DE434}" type="parTrans" cxnId="{0D9CF33D-3F1E-48FF-9ACC-8CF24E751C4C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BEE1CBC8-AFAE-4F09-80FF-EE9910373CC7}" type="sibTrans" cxnId="{0D9CF33D-3F1E-48FF-9ACC-8CF24E751C4C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54473379-83B2-491D-80EB-33E65B2584D9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10. Учитель принимает и поощряет собственную позицию ученика. </a:t>
          </a:r>
          <a:endParaRPr lang="ru-RU" sz="1600" b="1" dirty="0">
            <a:solidFill>
              <a:schemeClr val="tx1"/>
            </a:solidFill>
          </a:endParaRPr>
        </a:p>
      </dgm:t>
    </dgm:pt>
    <dgm:pt modelId="{81A0DDA9-7415-4176-A98E-3EB946BA57EB}" type="parTrans" cxnId="{364FB938-CD63-49B9-9A2A-ECB81FE35109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24881A80-4A26-43F3-9232-800F689126C1}" type="sibTrans" cxnId="{364FB938-CD63-49B9-9A2A-ECB81FE35109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658120CB-AB23-4B04-8CF2-78A4486A41CD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11. Стиль, тон отношений на уроке, создают атмосферу сотрудничества, сотворчества.</a:t>
          </a:r>
          <a:endParaRPr lang="ru-RU" sz="1600" b="1" dirty="0">
            <a:solidFill>
              <a:schemeClr val="tx1"/>
            </a:solidFill>
          </a:endParaRPr>
        </a:p>
      </dgm:t>
    </dgm:pt>
    <dgm:pt modelId="{C51A7B81-A6CB-48C9-94CB-00AC4F16D24D}" type="parTrans" cxnId="{6C876E77-F5B9-48ED-9ED0-9769136BD49B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E57957B7-1871-4177-A228-715145245C1B}" type="sibTrans" cxnId="{6C876E77-F5B9-48ED-9ED0-9769136BD49B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F6A21E35-019E-412B-A66B-6F0B8761425A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500" b="1" dirty="0" smtClean="0">
              <a:solidFill>
                <a:schemeClr val="tx1"/>
              </a:solidFill>
            </a:rPr>
            <a:t>12. На уроке осуществляется глубокое личностное воздействие «учитель – ученик». </a:t>
          </a:r>
          <a:endParaRPr lang="ru-RU" sz="1500" b="1" dirty="0">
            <a:solidFill>
              <a:schemeClr val="tx1"/>
            </a:solidFill>
          </a:endParaRPr>
        </a:p>
      </dgm:t>
    </dgm:pt>
    <dgm:pt modelId="{42A88572-E1A2-435C-A106-E3101645A1CD}" type="parTrans" cxnId="{0D7E8D41-1CAD-4CFA-B48D-4ED82517C2C5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2D845115-1A35-4D7B-AAC1-7B152782A3C1}" type="sibTrans" cxnId="{0D7E8D41-1CAD-4CFA-B48D-4ED82517C2C5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3EE75556-C515-4607-BD6E-BEEE8DF0CE73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4. Учитель владеет технологией диалога, обучает учащихся ставить и адресовать вопросы. </a:t>
          </a:r>
          <a:endParaRPr lang="ru-RU" sz="1600" b="1" dirty="0">
            <a:solidFill>
              <a:schemeClr val="tx1"/>
            </a:solidFill>
          </a:endParaRPr>
        </a:p>
      </dgm:t>
    </dgm:pt>
    <dgm:pt modelId="{3781CE2E-7944-4C61-A9B8-9594BE29984C}" type="parTrans" cxnId="{E6CD3213-576B-4E27-8BA4-E90E690E1446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1FBA902B-6761-42E7-829B-8A9CBE8F5BB4}" type="sibTrans" cxnId="{E6CD3213-576B-4E27-8BA4-E90E690E1446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B86CF073-8942-4F41-A759-D9D5DB9604FB}">
      <dgm:prSet phldrT="[Текст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5. Учитель эффективно  сочетает репродуктивную и проблемную формы обучения</a:t>
          </a:r>
          <a:endParaRPr lang="ru-RU" sz="1600" b="1" dirty="0">
            <a:solidFill>
              <a:schemeClr val="tx1"/>
            </a:solidFill>
          </a:endParaRPr>
        </a:p>
      </dgm:t>
    </dgm:pt>
    <dgm:pt modelId="{9795A107-8A56-4FA4-8660-AA933386B3D9}" type="parTrans" cxnId="{F75F6EF9-45F3-4BD7-88CB-2209132D9ADD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D98C0168-E26E-43D0-A21E-94E6B8C2B1F4}" type="sibTrans" cxnId="{F75F6EF9-45F3-4BD7-88CB-2209132D9ADD}">
      <dgm:prSet/>
      <dgm:spPr/>
      <dgm:t>
        <a:bodyPr/>
        <a:lstStyle/>
        <a:p>
          <a:endParaRPr lang="ru-RU" sz="800">
            <a:solidFill>
              <a:schemeClr val="tx1"/>
            </a:solidFill>
          </a:endParaRPr>
        </a:p>
      </dgm:t>
    </dgm:pt>
    <dgm:pt modelId="{9224223C-41DD-4335-B094-258508C37EAC}" type="pres">
      <dgm:prSet presAssocID="{8EBD2975-DFE6-4370-A0E2-BA4FAB7400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8A7812-6B97-4473-8253-46CCF6E6E186}" type="pres">
      <dgm:prSet presAssocID="{B596157E-979C-4FB2-8853-5AA12C3BDC9B}" presName="node" presStyleLbl="node1" presStyleIdx="0" presStyleCnt="12" custScaleY="116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7A840-EA9A-41AF-A2A7-0CC48BE73C2C}" type="pres">
      <dgm:prSet presAssocID="{DFCC5807-2FAF-4E6E-9F14-6475829E2B78}" presName="sibTrans" presStyleCnt="0"/>
      <dgm:spPr/>
    </dgm:pt>
    <dgm:pt modelId="{AB5C15D1-651E-46F4-87E4-F9B9D5384904}" type="pres">
      <dgm:prSet presAssocID="{11A58361-D930-4645-85E3-15913E7E831A}" presName="node" presStyleLbl="node1" presStyleIdx="1" presStyleCnt="12" custScaleY="112258" custLinFactNeighborX="195" custLinFactNeighborY="-1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68EBF-CB15-4652-ABDF-33B3DCDC8273}" type="pres">
      <dgm:prSet presAssocID="{BFF5563B-D2D4-49C2-A878-6B0F10254993}" presName="sibTrans" presStyleCnt="0"/>
      <dgm:spPr/>
    </dgm:pt>
    <dgm:pt modelId="{226E7BF4-19F8-4CF2-8723-87C4B4B7B6DD}" type="pres">
      <dgm:prSet presAssocID="{048F4CAD-EA15-4FFB-93C6-A3A6BA867F95}" presName="node" presStyleLbl="node1" presStyleIdx="2" presStyleCnt="12" custScaleY="116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B8B99-B23C-4932-8DA9-CA4A5EB905FB}" type="pres">
      <dgm:prSet presAssocID="{79BF5088-7792-483B-937E-60C638FEDF4B}" presName="sibTrans" presStyleCnt="0"/>
      <dgm:spPr/>
    </dgm:pt>
    <dgm:pt modelId="{1F27AF80-09E4-45A6-9C49-126769CD3667}" type="pres">
      <dgm:prSet presAssocID="{3EE75556-C515-4607-BD6E-BEEE8DF0CE73}" presName="node" presStyleLbl="node1" presStyleIdx="3" presStyleCnt="12" custScaleY="116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796B-1D71-4DAA-B6EF-244D71B0978B}" type="pres">
      <dgm:prSet presAssocID="{1FBA902B-6761-42E7-829B-8A9CBE8F5BB4}" presName="sibTrans" presStyleCnt="0"/>
      <dgm:spPr/>
    </dgm:pt>
    <dgm:pt modelId="{6653104C-FC53-4D75-9171-910894373119}" type="pres">
      <dgm:prSet presAssocID="{B86CF073-8942-4F41-A759-D9D5DB9604F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3177F-A96F-4A02-B971-DF9D2C007DD1}" type="pres">
      <dgm:prSet presAssocID="{D98C0168-E26E-43D0-A21E-94E6B8C2B1F4}" presName="sibTrans" presStyleCnt="0"/>
      <dgm:spPr/>
    </dgm:pt>
    <dgm:pt modelId="{7C0B55AD-0377-4F51-B1DA-288E3BD2F3F5}" type="pres">
      <dgm:prSet presAssocID="{A4BDF4A1-EE8F-4F0C-A799-53C8A55B07B0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D56C8-5DB7-4F2E-853B-A7761EEB1E63}" type="pres">
      <dgm:prSet presAssocID="{2AE78FA4-D586-4F3B-B22E-283166B2D424}" presName="sibTrans" presStyleCnt="0"/>
      <dgm:spPr/>
    </dgm:pt>
    <dgm:pt modelId="{435ECE4C-7CF0-4044-B553-0625296BCA8D}" type="pres">
      <dgm:prSet presAssocID="{86A41C5A-F2A7-472A-96B9-6AC36DACDC0A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0E4BA-0E43-4361-B0E9-FE63B3E76D0D}" type="pres">
      <dgm:prSet presAssocID="{809DE373-316C-4D3B-9EA6-D8F323BBC94A}" presName="sibTrans" presStyleCnt="0"/>
      <dgm:spPr/>
    </dgm:pt>
    <dgm:pt modelId="{44E53F53-CD08-4732-8D7D-8656A01DDC1E}" type="pres">
      <dgm:prSet presAssocID="{8BF849C1-E8D9-4A6C-BD4E-BB49AE6B1722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816E0-0A15-440D-A6CF-9CD6C9229447}" type="pres">
      <dgm:prSet presAssocID="{E1D742FC-7C54-4AF6-82A1-EA8CC088E067}" presName="sibTrans" presStyleCnt="0"/>
      <dgm:spPr/>
    </dgm:pt>
    <dgm:pt modelId="{3142AA11-BAE5-41FA-8651-806C1D7558BE}" type="pres">
      <dgm:prSet presAssocID="{D9B9F7F4-2B66-4D34-9729-287A823BE43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5EB8C-463B-4C7D-8D4F-F440769A6260}" type="pres">
      <dgm:prSet presAssocID="{BEE1CBC8-AFAE-4F09-80FF-EE9910373CC7}" presName="sibTrans" presStyleCnt="0"/>
      <dgm:spPr/>
    </dgm:pt>
    <dgm:pt modelId="{03AC440B-2759-4DCD-9235-1893E5058A0D}" type="pres">
      <dgm:prSet presAssocID="{54473379-83B2-491D-80EB-33E65B2584D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6A293-2691-4F2E-8DFA-80989150AB05}" type="pres">
      <dgm:prSet presAssocID="{24881A80-4A26-43F3-9232-800F689126C1}" presName="sibTrans" presStyleCnt="0"/>
      <dgm:spPr/>
    </dgm:pt>
    <dgm:pt modelId="{1611C314-608B-4DE0-836E-DDAFFDDF57A9}" type="pres">
      <dgm:prSet presAssocID="{658120CB-AB23-4B04-8CF2-78A4486A41CD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42837-5D76-480A-8103-80E39D6DE9FF}" type="pres">
      <dgm:prSet presAssocID="{E57957B7-1871-4177-A228-715145245C1B}" presName="sibTrans" presStyleCnt="0"/>
      <dgm:spPr/>
    </dgm:pt>
    <dgm:pt modelId="{C7322DA8-B572-4C24-99E7-9C5F4387A228}" type="pres">
      <dgm:prSet presAssocID="{F6A21E35-019E-412B-A66B-6F0B8761425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39920B-615F-4333-A0A1-DB641162C3DF}" type="presOf" srcId="{658120CB-AB23-4B04-8CF2-78A4486A41CD}" destId="{1611C314-608B-4DE0-836E-DDAFFDDF57A9}" srcOrd="0" destOrd="0" presId="urn:microsoft.com/office/officeart/2005/8/layout/default#1"/>
    <dgm:cxn modelId="{B3A18C11-4D47-4D35-B4C7-95D9A4B332BD}" srcId="{8EBD2975-DFE6-4370-A0E2-BA4FAB74001E}" destId="{86A41C5A-F2A7-472A-96B9-6AC36DACDC0A}" srcOrd="6" destOrd="0" parTransId="{6C291DC1-D1BE-4F21-8286-43CB461A3543}" sibTransId="{809DE373-316C-4D3B-9EA6-D8F323BBC94A}"/>
    <dgm:cxn modelId="{BC73D691-EBBC-4A4D-9D71-F9440D02B7B2}" srcId="{8EBD2975-DFE6-4370-A0E2-BA4FAB74001E}" destId="{048F4CAD-EA15-4FFB-93C6-A3A6BA867F95}" srcOrd="2" destOrd="0" parTransId="{B03BA8C6-6F68-4026-B3DD-D0E84F89679C}" sibTransId="{79BF5088-7792-483B-937E-60C638FEDF4B}"/>
    <dgm:cxn modelId="{80763D2A-812B-4014-92F9-E8CEE7089C58}" srcId="{8EBD2975-DFE6-4370-A0E2-BA4FAB74001E}" destId="{A4BDF4A1-EE8F-4F0C-A799-53C8A55B07B0}" srcOrd="5" destOrd="0" parTransId="{F8F6E93F-2C48-441C-8255-E62039317C74}" sibTransId="{2AE78FA4-D586-4F3B-B22E-283166B2D424}"/>
    <dgm:cxn modelId="{E6CD3213-576B-4E27-8BA4-E90E690E1446}" srcId="{8EBD2975-DFE6-4370-A0E2-BA4FAB74001E}" destId="{3EE75556-C515-4607-BD6E-BEEE8DF0CE73}" srcOrd="3" destOrd="0" parTransId="{3781CE2E-7944-4C61-A9B8-9594BE29984C}" sibTransId="{1FBA902B-6761-42E7-829B-8A9CBE8F5BB4}"/>
    <dgm:cxn modelId="{3337A864-73BD-4538-ADD6-B20802F4E9A9}" type="presOf" srcId="{B596157E-979C-4FB2-8853-5AA12C3BDC9B}" destId="{CF8A7812-6B97-4473-8253-46CCF6E6E186}" srcOrd="0" destOrd="0" presId="urn:microsoft.com/office/officeart/2005/8/layout/default#1"/>
    <dgm:cxn modelId="{6C876E77-F5B9-48ED-9ED0-9769136BD49B}" srcId="{8EBD2975-DFE6-4370-A0E2-BA4FAB74001E}" destId="{658120CB-AB23-4B04-8CF2-78A4486A41CD}" srcOrd="10" destOrd="0" parTransId="{C51A7B81-A6CB-48C9-94CB-00AC4F16D24D}" sibTransId="{E57957B7-1871-4177-A228-715145245C1B}"/>
    <dgm:cxn modelId="{43B930B9-B728-47A4-81C5-7C95507465DF}" srcId="{8EBD2975-DFE6-4370-A0E2-BA4FAB74001E}" destId="{8BF849C1-E8D9-4A6C-BD4E-BB49AE6B1722}" srcOrd="7" destOrd="0" parTransId="{C9ED3499-9874-4D26-A822-ACFBE667AA26}" sibTransId="{E1D742FC-7C54-4AF6-82A1-EA8CC088E067}"/>
    <dgm:cxn modelId="{0D9CF33D-3F1E-48FF-9ACC-8CF24E751C4C}" srcId="{8EBD2975-DFE6-4370-A0E2-BA4FAB74001E}" destId="{D9B9F7F4-2B66-4D34-9729-287A823BE43E}" srcOrd="8" destOrd="0" parTransId="{DA4EC3B0-2677-4D47-BD49-ED10444DE434}" sibTransId="{BEE1CBC8-AFAE-4F09-80FF-EE9910373CC7}"/>
    <dgm:cxn modelId="{0D7E8D41-1CAD-4CFA-B48D-4ED82517C2C5}" srcId="{8EBD2975-DFE6-4370-A0E2-BA4FAB74001E}" destId="{F6A21E35-019E-412B-A66B-6F0B8761425A}" srcOrd="11" destOrd="0" parTransId="{42A88572-E1A2-435C-A106-E3101645A1CD}" sibTransId="{2D845115-1A35-4D7B-AAC1-7B152782A3C1}"/>
    <dgm:cxn modelId="{DBEF9AD5-8E53-421D-BEE8-8D2AC252126A}" type="presOf" srcId="{F6A21E35-019E-412B-A66B-6F0B8761425A}" destId="{C7322DA8-B572-4C24-99E7-9C5F4387A228}" srcOrd="0" destOrd="0" presId="urn:microsoft.com/office/officeart/2005/8/layout/default#1"/>
    <dgm:cxn modelId="{364FB938-CD63-49B9-9A2A-ECB81FE35109}" srcId="{8EBD2975-DFE6-4370-A0E2-BA4FAB74001E}" destId="{54473379-83B2-491D-80EB-33E65B2584D9}" srcOrd="9" destOrd="0" parTransId="{81A0DDA9-7415-4176-A98E-3EB946BA57EB}" sibTransId="{24881A80-4A26-43F3-9232-800F689126C1}"/>
    <dgm:cxn modelId="{BF8E0707-48AD-4984-8D50-EAB8E7252866}" type="presOf" srcId="{3EE75556-C515-4607-BD6E-BEEE8DF0CE73}" destId="{1F27AF80-09E4-45A6-9C49-126769CD3667}" srcOrd="0" destOrd="0" presId="urn:microsoft.com/office/officeart/2005/8/layout/default#1"/>
    <dgm:cxn modelId="{77D782EF-7BBB-4752-89FC-732D8CF5B314}" type="presOf" srcId="{A4BDF4A1-EE8F-4F0C-A799-53C8A55B07B0}" destId="{7C0B55AD-0377-4F51-B1DA-288E3BD2F3F5}" srcOrd="0" destOrd="0" presId="urn:microsoft.com/office/officeart/2005/8/layout/default#1"/>
    <dgm:cxn modelId="{A4C5D00E-7764-4452-916E-E079B3AEDB98}" type="presOf" srcId="{B86CF073-8942-4F41-A759-D9D5DB9604FB}" destId="{6653104C-FC53-4D75-9171-910894373119}" srcOrd="0" destOrd="0" presId="urn:microsoft.com/office/officeart/2005/8/layout/default#1"/>
    <dgm:cxn modelId="{85544E94-3907-4084-AAC8-E1B713A79BA7}" type="presOf" srcId="{8EBD2975-DFE6-4370-A0E2-BA4FAB74001E}" destId="{9224223C-41DD-4335-B094-258508C37EAC}" srcOrd="0" destOrd="0" presId="urn:microsoft.com/office/officeart/2005/8/layout/default#1"/>
    <dgm:cxn modelId="{335D1C8F-3E6A-470E-A736-320A9DD3CFBA}" type="presOf" srcId="{11A58361-D930-4645-85E3-15913E7E831A}" destId="{AB5C15D1-651E-46F4-87E4-F9B9D5384904}" srcOrd="0" destOrd="0" presId="urn:microsoft.com/office/officeart/2005/8/layout/default#1"/>
    <dgm:cxn modelId="{3FD724E7-21B5-4DF5-8952-73AB9D5C9143}" type="presOf" srcId="{86A41C5A-F2A7-472A-96B9-6AC36DACDC0A}" destId="{435ECE4C-7CF0-4044-B553-0625296BCA8D}" srcOrd="0" destOrd="0" presId="urn:microsoft.com/office/officeart/2005/8/layout/default#1"/>
    <dgm:cxn modelId="{7E61CCD8-7E2C-4580-80EA-BF29FC936DD3}" srcId="{8EBD2975-DFE6-4370-A0E2-BA4FAB74001E}" destId="{B596157E-979C-4FB2-8853-5AA12C3BDC9B}" srcOrd="0" destOrd="0" parTransId="{41247168-57EC-4204-8DDB-E145107A50F4}" sibTransId="{DFCC5807-2FAF-4E6E-9F14-6475829E2B78}"/>
    <dgm:cxn modelId="{07379712-83F7-4361-9999-E64532F7617B}" srcId="{8EBD2975-DFE6-4370-A0E2-BA4FAB74001E}" destId="{11A58361-D930-4645-85E3-15913E7E831A}" srcOrd="1" destOrd="0" parTransId="{11CDAD31-6BE8-4305-A778-68EC2B2A23B5}" sibTransId="{BFF5563B-D2D4-49C2-A878-6B0F10254993}"/>
    <dgm:cxn modelId="{E6C29D2D-96ED-49AF-961B-6D3642133A4A}" type="presOf" srcId="{D9B9F7F4-2B66-4D34-9729-287A823BE43E}" destId="{3142AA11-BAE5-41FA-8651-806C1D7558BE}" srcOrd="0" destOrd="0" presId="urn:microsoft.com/office/officeart/2005/8/layout/default#1"/>
    <dgm:cxn modelId="{FFF2B64D-E541-4333-9FFC-D1A904A3191C}" type="presOf" srcId="{048F4CAD-EA15-4FFB-93C6-A3A6BA867F95}" destId="{226E7BF4-19F8-4CF2-8723-87C4B4B7B6DD}" srcOrd="0" destOrd="0" presId="urn:microsoft.com/office/officeart/2005/8/layout/default#1"/>
    <dgm:cxn modelId="{ABEE6119-B5A3-4F30-A41A-A285369C1135}" type="presOf" srcId="{8BF849C1-E8D9-4A6C-BD4E-BB49AE6B1722}" destId="{44E53F53-CD08-4732-8D7D-8656A01DDC1E}" srcOrd="0" destOrd="0" presId="urn:microsoft.com/office/officeart/2005/8/layout/default#1"/>
    <dgm:cxn modelId="{F75F6EF9-45F3-4BD7-88CB-2209132D9ADD}" srcId="{8EBD2975-DFE6-4370-A0E2-BA4FAB74001E}" destId="{B86CF073-8942-4F41-A759-D9D5DB9604FB}" srcOrd="4" destOrd="0" parTransId="{9795A107-8A56-4FA4-8660-AA933386B3D9}" sibTransId="{D98C0168-E26E-43D0-A21E-94E6B8C2B1F4}"/>
    <dgm:cxn modelId="{29727A37-6D0B-4D7E-9074-261887551822}" type="presOf" srcId="{54473379-83B2-491D-80EB-33E65B2584D9}" destId="{03AC440B-2759-4DCD-9235-1893E5058A0D}" srcOrd="0" destOrd="0" presId="urn:microsoft.com/office/officeart/2005/8/layout/default#1"/>
    <dgm:cxn modelId="{96FBFD98-32EE-4327-B032-7B9A3A6A7957}" type="presParOf" srcId="{9224223C-41DD-4335-B094-258508C37EAC}" destId="{CF8A7812-6B97-4473-8253-46CCF6E6E186}" srcOrd="0" destOrd="0" presId="urn:microsoft.com/office/officeart/2005/8/layout/default#1"/>
    <dgm:cxn modelId="{C4D671F5-4665-488A-B62F-3FB32F3C664C}" type="presParOf" srcId="{9224223C-41DD-4335-B094-258508C37EAC}" destId="{6F87A840-EA9A-41AF-A2A7-0CC48BE73C2C}" srcOrd="1" destOrd="0" presId="urn:microsoft.com/office/officeart/2005/8/layout/default#1"/>
    <dgm:cxn modelId="{9D231CBF-236B-4260-971D-D41C86C96B76}" type="presParOf" srcId="{9224223C-41DD-4335-B094-258508C37EAC}" destId="{AB5C15D1-651E-46F4-87E4-F9B9D5384904}" srcOrd="2" destOrd="0" presId="urn:microsoft.com/office/officeart/2005/8/layout/default#1"/>
    <dgm:cxn modelId="{D0AEAEE7-1473-4949-AF91-6A06428F1D1E}" type="presParOf" srcId="{9224223C-41DD-4335-B094-258508C37EAC}" destId="{86968EBF-CB15-4652-ABDF-33B3DCDC8273}" srcOrd="3" destOrd="0" presId="urn:microsoft.com/office/officeart/2005/8/layout/default#1"/>
    <dgm:cxn modelId="{0FC6DFA2-51EE-4824-B5A6-E77CA7ABE130}" type="presParOf" srcId="{9224223C-41DD-4335-B094-258508C37EAC}" destId="{226E7BF4-19F8-4CF2-8723-87C4B4B7B6DD}" srcOrd="4" destOrd="0" presId="urn:microsoft.com/office/officeart/2005/8/layout/default#1"/>
    <dgm:cxn modelId="{DE304B68-7CA0-4827-9422-7F9E4180968F}" type="presParOf" srcId="{9224223C-41DD-4335-B094-258508C37EAC}" destId="{560B8B99-B23C-4932-8DA9-CA4A5EB905FB}" srcOrd="5" destOrd="0" presId="urn:microsoft.com/office/officeart/2005/8/layout/default#1"/>
    <dgm:cxn modelId="{2C09EF4E-CCCA-4407-A7E6-902AB159822F}" type="presParOf" srcId="{9224223C-41DD-4335-B094-258508C37EAC}" destId="{1F27AF80-09E4-45A6-9C49-126769CD3667}" srcOrd="6" destOrd="0" presId="urn:microsoft.com/office/officeart/2005/8/layout/default#1"/>
    <dgm:cxn modelId="{1783BD88-2490-47EF-B9FA-56DA9EAF2A00}" type="presParOf" srcId="{9224223C-41DD-4335-B094-258508C37EAC}" destId="{D1AB796B-1D71-4DAA-B6EF-244D71B0978B}" srcOrd="7" destOrd="0" presId="urn:microsoft.com/office/officeart/2005/8/layout/default#1"/>
    <dgm:cxn modelId="{85972C7F-DBD5-454F-8E01-E60D39C1CD0B}" type="presParOf" srcId="{9224223C-41DD-4335-B094-258508C37EAC}" destId="{6653104C-FC53-4D75-9171-910894373119}" srcOrd="8" destOrd="0" presId="urn:microsoft.com/office/officeart/2005/8/layout/default#1"/>
    <dgm:cxn modelId="{EBE7414D-78BB-4A55-ACB8-9623F8BE6C75}" type="presParOf" srcId="{9224223C-41DD-4335-B094-258508C37EAC}" destId="{7983177F-A96F-4A02-B971-DF9D2C007DD1}" srcOrd="9" destOrd="0" presId="urn:microsoft.com/office/officeart/2005/8/layout/default#1"/>
    <dgm:cxn modelId="{3D8D90F0-04DF-40BC-8C0E-4D5FF0669C17}" type="presParOf" srcId="{9224223C-41DD-4335-B094-258508C37EAC}" destId="{7C0B55AD-0377-4F51-B1DA-288E3BD2F3F5}" srcOrd="10" destOrd="0" presId="urn:microsoft.com/office/officeart/2005/8/layout/default#1"/>
    <dgm:cxn modelId="{2FB7C8E8-46B5-47F7-BE1D-0F5C48540875}" type="presParOf" srcId="{9224223C-41DD-4335-B094-258508C37EAC}" destId="{99DD56C8-5DB7-4F2E-853B-A7761EEB1E63}" srcOrd="11" destOrd="0" presId="urn:microsoft.com/office/officeart/2005/8/layout/default#1"/>
    <dgm:cxn modelId="{C6A3303C-9C28-41EE-866F-EDF6463AA00D}" type="presParOf" srcId="{9224223C-41DD-4335-B094-258508C37EAC}" destId="{435ECE4C-7CF0-4044-B553-0625296BCA8D}" srcOrd="12" destOrd="0" presId="urn:microsoft.com/office/officeart/2005/8/layout/default#1"/>
    <dgm:cxn modelId="{5729DE84-BED6-4A82-847D-D5357212E784}" type="presParOf" srcId="{9224223C-41DD-4335-B094-258508C37EAC}" destId="{BA70E4BA-0E43-4361-B0E9-FE63B3E76D0D}" srcOrd="13" destOrd="0" presId="urn:microsoft.com/office/officeart/2005/8/layout/default#1"/>
    <dgm:cxn modelId="{0CF53347-F302-469E-A96E-27BC30962DF8}" type="presParOf" srcId="{9224223C-41DD-4335-B094-258508C37EAC}" destId="{44E53F53-CD08-4732-8D7D-8656A01DDC1E}" srcOrd="14" destOrd="0" presId="urn:microsoft.com/office/officeart/2005/8/layout/default#1"/>
    <dgm:cxn modelId="{430D40F0-7D91-4A61-9FC7-65AC5043251D}" type="presParOf" srcId="{9224223C-41DD-4335-B094-258508C37EAC}" destId="{0D8816E0-0A15-440D-A6CF-9CD6C9229447}" srcOrd="15" destOrd="0" presId="urn:microsoft.com/office/officeart/2005/8/layout/default#1"/>
    <dgm:cxn modelId="{F271930F-7B97-4DED-8FAB-89F83BDDF91B}" type="presParOf" srcId="{9224223C-41DD-4335-B094-258508C37EAC}" destId="{3142AA11-BAE5-41FA-8651-806C1D7558BE}" srcOrd="16" destOrd="0" presId="urn:microsoft.com/office/officeart/2005/8/layout/default#1"/>
    <dgm:cxn modelId="{6FA5D934-34CC-434F-94A3-035CFE1DE007}" type="presParOf" srcId="{9224223C-41DD-4335-B094-258508C37EAC}" destId="{3C75EB8C-463B-4C7D-8D4F-F440769A6260}" srcOrd="17" destOrd="0" presId="urn:microsoft.com/office/officeart/2005/8/layout/default#1"/>
    <dgm:cxn modelId="{83569E33-4018-4625-B45D-C102C075093C}" type="presParOf" srcId="{9224223C-41DD-4335-B094-258508C37EAC}" destId="{03AC440B-2759-4DCD-9235-1893E5058A0D}" srcOrd="18" destOrd="0" presId="urn:microsoft.com/office/officeart/2005/8/layout/default#1"/>
    <dgm:cxn modelId="{AEAD8798-C29F-47D8-A117-9A30FE32A784}" type="presParOf" srcId="{9224223C-41DD-4335-B094-258508C37EAC}" destId="{B0E6A293-2691-4F2E-8DFA-80989150AB05}" srcOrd="19" destOrd="0" presId="urn:microsoft.com/office/officeart/2005/8/layout/default#1"/>
    <dgm:cxn modelId="{6C170280-C584-440F-9C0D-147E7A795A7E}" type="presParOf" srcId="{9224223C-41DD-4335-B094-258508C37EAC}" destId="{1611C314-608B-4DE0-836E-DDAFFDDF57A9}" srcOrd="20" destOrd="0" presId="urn:microsoft.com/office/officeart/2005/8/layout/default#1"/>
    <dgm:cxn modelId="{A2DF38FC-619B-40F1-9F93-258382625ADC}" type="presParOf" srcId="{9224223C-41DD-4335-B094-258508C37EAC}" destId="{C6F42837-5D76-480A-8103-80E39D6DE9FF}" srcOrd="21" destOrd="0" presId="urn:microsoft.com/office/officeart/2005/8/layout/default#1"/>
    <dgm:cxn modelId="{F43BF685-F86D-42AF-A777-4891F5908900}" type="presParOf" srcId="{9224223C-41DD-4335-B094-258508C37EAC}" destId="{C7322DA8-B572-4C24-99E7-9C5F4387A228}" srcOrd="22" destOrd="0" presId="urn:microsoft.com/office/officeart/2005/8/layout/default#1"/>
  </dgm:cxnLst>
  <dgm:bg>
    <a:solidFill>
      <a:schemeClr val="bg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AA303-40ED-42C2-99CF-1551F8EF6211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0A900-5135-4791-8032-8BAEC1BE1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0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r"/>
            <a:fld id="{E5740EAE-4953-4221-8B76-9397ED7CF87A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6" tIns="45712" rIns="91426" bIns="45712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0A900-5135-4791-8032-8BAEC1BE169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2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DD810-DA75-45B1-992D-19CAF15A8EA4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4825-FD57-43BB-9F4D-C8497102BEA8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7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2322-B8FA-439F-A65D-5A99A889DB97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BFD37-B00F-4BA3-9693-73CA757453D6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5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F6C61-2D76-4401-8A77-4FA941F301BF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4E2C7-F365-40A5-94DB-A372042C99D7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63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27FFF-921B-478A-A4BA-1A739747E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6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7266C-6F9E-4A8E-AB44-25271CBFBC9F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FE84-CCFA-4679-826B-E25B335A56F7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5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37EE-10E8-4A45-A105-1BD7D5979587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C9D5-2F69-4EF8-B0F9-6E50DB14BD69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22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E2EEC-4CEF-40CA-A5F9-6919A8A5C9F8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ACC2-48DC-4C07-8B18-E609C780AD3B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2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6C7D9-59CF-40B8-9F8A-7CE0DE1D03A6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68393-7A7F-46D2-A2EA-E8F1390C19A9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8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C95A-E4EB-43E3-9CD3-CD910CDD5950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0592-A7FE-44C9-A713-DF207AC98F4B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3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FF6D0-13C8-45D9-B8C0-CC0DC74BD524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3A175-7EA7-4AF4-85DD-8108A8C3FD35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2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E6C32-5FA2-4F68-9D97-26E8A6684A0A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FFAB-D399-4DAA-AC95-F340F05BFF9E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7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C5C09-10C3-416D-86DB-401897EB59A0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F4F62-D9BB-4AF2-A1E3-62EBDDD52D36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3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D98976-BC81-4F70-967B-3610B20F04C7}" type="datetimeFigureOut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01.03.2015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565CF5-7725-40AF-A80F-BBD46C7D66F5}" type="slidenum">
              <a:rPr lang="ru-RU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2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Проектирование урока английского </a:t>
            </a:r>
            <a:r>
              <a:rPr lang="ru-RU" sz="4400" smtClean="0"/>
              <a:t>языка учетом требований ФГОС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pic>
        <p:nvPicPr>
          <p:cNvPr id="3" name="Рисунок 2" descr="C:\Users\Юля\Desktop\семинар 1\картинки\fgos_znak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2592288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Юля\Desktop\семинар 1\картинки\954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85184"/>
            <a:ext cx="1728192" cy="1447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7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Ожидаемый результат урока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30810"/>
              </p:ext>
            </p:extLst>
          </p:nvPr>
        </p:nvGraphicFramePr>
        <p:xfrm>
          <a:off x="467544" y="1556792"/>
          <a:ext cx="822960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Традиционная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Деятельность учителя. Работающего по ФГОС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478088">
                <a:tc>
                  <a:txBody>
                    <a:bodyPr/>
                    <a:lstStyle/>
                    <a:p>
                      <a:r>
                        <a:rPr kumimoji="0"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освоение обучающимися конкретных предметных 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знаний и навыков </a:t>
                      </a:r>
                    </a:p>
                    <a:p>
                      <a:r>
                        <a:rPr kumimoji="0"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рамках отдельных дисциплин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 и совершенствование совокупности </a:t>
                      </a: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универсальных учебных действий, </a:t>
                      </a:r>
                      <a:r>
                        <a:rPr kumimoji="0"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обеспечивающих компетенцию «научить учиться» через освоение предметных знаний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4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при проектирования урока необходимо учитывать: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>
                <a:solidFill>
                  <a:schemeClr val="tx1"/>
                </a:solidFill>
              </a:rPr>
              <a:t>Изменение парадигмы образования: от </a:t>
            </a:r>
            <a:r>
              <a:rPr lang="ru-RU" dirty="0" err="1">
                <a:solidFill>
                  <a:schemeClr val="tx1"/>
                </a:solidFill>
              </a:rPr>
              <a:t>знаниевой</a:t>
            </a:r>
            <a:r>
              <a:rPr lang="ru-RU" dirty="0">
                <a:solidFill>
                  <a:schemeClr val="tx1"/>
                </a:solidFill>
              </a:rPr>
              <a:t> к </a:t>
            </a:r>
            <a:r>
              <a:rPr lang="ru-RU" dirty="0" err="1">
                <a:solidFill>
                  <a:schemeClr val="tx1"/>
                </a:solidFill>
              </a:rPr>
              <a:t>деятельностной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2. Изменение содержания образования и форм, приемов и методов, технологий. </a:t>
            </a:r>
          </a:p>
          <a:p>
            <a:r>
              <a:rPr lang="ru-RU" dirty="0">
                <a:solidFill>
                  <a:schemeClr val="tx1"/>
                </a:solidFill>
              </a:rPr>
              <a:t>3. Изменение педагогической позиции «ученик – учитель». </a:t>
            </a:r>
          </a:p>
          <a:p>
            <a:r>
              <a:rPr lang="ru-RU" dirty="0">
                <a:solidFill>
                  <a:schemeClr val="tx1"/>
                </a:solidFill>
              </a:rPr>
              <a:t>4. Формирование внутренних мотивов деятельности ученика. </a:t>
            </a:r>
          </a:p>
          <a:p>
            <a:r>
              <a:rPr lang="ru-RU" dirty="0">
                <a:solidFill>
                  <a:schemeClr val="tx1"/>
                </a:solidFill>
              </a:rPr>
              <a:t>5. Личностное целеполагание и личностное содержание материала. </a:t>
            </a:r>
          </a:p>
          <a:p>
            <a:r>
              <a:rPr lang="ru-RU" dirty="0">
                <a:solidFill>
                  <a:schemeClr val="tx1"/>
                </a:solidFill>
              </a:rPr>
              <a:t>6. Рефлексия результатов образовательной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Т</a:t>
            </a:r>
            <a:r>
              <a:rPr lang="ru-RU" dirty="0" smtClean="0">
                <a:effectLst/>
              </a:rPr>
              <a:t>ипология урока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(традиционная система)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720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(объяснения) нового материала,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и формирования умений и навыков,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повторительно-обобщающего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знаний, умений и навыков,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знаний, умений и навыков</a:t>
            </a:r>
          </a:p>
        </p:txBody>
      </p:sp>
    </p:spTree>
    <p:extLst>
      <p:ext uri="{BB962C8B-B14F-4D97-AF65-F5344CB8AC3E}">
        <p14:creationId xmlns:p14="http://schemas.microsoft.com/office/powerpoint/2010/main" val="31824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396754"/>
              </p:ext>
            </p:extLst>
          </p:nvPr>
        </p:nvGraphicFramePr>
        <p:xfrm>
          <a:off x="251520" y="260648"/>
          <a:ext cx="8640960" cy="650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22413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Типология уроков по ФГОС 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поколения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«открытия нового знания»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Целеполагание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повторения, углубления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обобщения изученного</a:t>
                      </a:r>
                    </a:p>
                    <a:p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основной дидактической задаче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226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– практикум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способу проведения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применения полученных на практике правил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основным этапам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Интегрированный, исследовательский,</a:t>
                      </a:r>
                      <a:r>
                        <a:rPr lang="ru-RU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проблемный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форме проведения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Типология урока по целеполаганию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подход)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/>
              <a:t>«</a:t>
            </a:r>
            <a:r>
              <a:rPr lang="ru-RU" sz="3600" b="1" dirty="0"/>
              <a:t>открытия» нового знания; 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рефлексии; </a:t>
            </a:r>
          </a:p>
          <a:p>
            <a:r>
              <a:rPr lang="ru-RU" sz="3600" b="1" dirty="0"/>
              <a:t>развивающего контроля. </a:t>
            </a:r>
          </a:p>
          <a:p>
            <a:r>
              <a:rPr lang="ru-RU" sz="3600" b="1" dirty="0" smtClean="0"/>
              <a:t>общеметодологической </a:t>
            </a:r>
            <a:r>
              <a:rPr lang="ru-RU" sz="3600" b="1" dirty="0"/>
              <a:t>направленности; </a:t>
            </a:r>
          </a:p>
          <a:p>
            <a:pPr marL="0" indent="0">
              <a:buNone/>
            </a:pPr>
            <a:r>
              <a:rPr lang="ru-RU" b="1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6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42088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Сравнение этапов </a:t>
            </a:r>
            <a:r>
              <a:rPr lang="ru-RU" b="1" dirty="0" smtClean="0">
                <a:effectLst/>
              </a:rPr>
              <a:t>урока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в рамках </a:t>
            </a:r>
            <a:r>
              <a:rPr lang="ru-RU" b="1" dirty="0">
                <a:effectLst/>
              </a:rPr>
              <a:t>традиционной </a:t>
            </a:r>
            <a:r>
              <a:rPr lang="ru-RU" b="1" dirty="0" smtClean="0">
                <a:effectLst/>
              </a:rPr>
              <a:t>системы </a:t>
            </a:r>
            <a:r>
              <a:rPr lang="ru-RU" b="1" dirty="0">
                <a:effectLst/>
              </a:rPr>
              <a:t>и </a:t>
            </a:r>
            <a:r>
              <a:rPr lang="ru-RU" b="1" dirty="0" err="1" smtClean="0">
                <a:effectLst/>
              </a:rPr>
              <a:t>деятельностного</a:t>
            </a:r>
            <a:r>
              <a:rPr lang="ru-RU" b="1" dirty="0" smtClean="0">
                <a:effectLst/>
              </a:rPr>
              <a:t> подхода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9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88287"/>
              </p:ext>
            </p:extLst>
          </p:nvPr>
        </p:nvGraphicFramePr>
        <p:xfrm>
          <a:off x="207337" y="44624"/>
          <a:ext cx="8685144" cy="7131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2572"/>
                <a:gridCol w="4342572"/>
              </a:tblGrid>
              <a:tr h="7131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1</a:t>
                      </a:r>
                      <a:r>
                        <a:rPr lang="ru-RU" sz="1600" b="1" dirty="0">
                          <a:effectLst/>
                        </a:rPr>
                        <a:t>) Организационный этап.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2) Сообщение темы, постановка цели и задач урока.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3) Проверка домашнего задания, воспроизведение и коррекция опорных знаний учащихся (по необходимости).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4) Актуализация знаний.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5) Введение новых знаний.  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6) Воспроизведение знаний и овладение учащимися способами деятельности.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7) Оперирование знаниями в новых ситуациях.  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8) Обобщение и систематизация знаний.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9</a:t>
                      </a:r>
                      <a:r>
                        <a:rPr lang="ru-RU" sz="1600" b="1" dirty="0">
                          <a:effectLst/>
                        </a:rPr>
                        <a:t>) Контроль усвоения, обсуждение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допущенных ошибок и их коррекция.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10) Определение и разъяснение домашнего задания.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6" marR="57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</a:rPr>
                        <a:t>1</a:t>
                      </a:r>
                      <a:r>
                        <a:rPr lang="ru-RU" sz="1600" b="1" dirty="0">
                          <a:effectLst/>
                        </a:rPr>
                        <a:t>) этап мотивации (самоопределения) к учебной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2) этап актуализации и пробного учебного действия;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3) этап выявления места и причины затруднения;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4) этап построения проекта выхода из затруднения;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5) этап реализации построенного проекта; 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6) этап первичного закрепления с проговариванием во внешней речи;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</a:t>
                      </a:r>
                      <a:r>
                        <a:rPr lang="ru-RU" sz="1600" b="1" dirty="0">
                          <a:effectLst/>
                        </a:rPr>
                        <a:t>) этап самостоятельной работы с самопроверкой по эталону;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8</a:t>
                      </a:r>
                      <a:r>
                        <a:rPr lang="ru-RU" sz="1600" b="1" dirty="0">
                          <a:effectLst/>
                        </a:rPr>
                        <a:t>) этап включения в систему знаний и повторения; 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9) этап рефлексии учебной деятельности на уроке.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6" marR="575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0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425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Требования к современному уроку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r>
              <a:rPr lang="ru-RU" sz="2000" b="1" dirty="0"/>
              <a:t>четкое формулирование </a:t>
            </a:r>
            <a:r>
              <a:rPr lang="ru-RU" sz="2000" b="1" dirty="0" smtClean="0"/>
              <a:t> </a:t>
            </a:r>
            <a:r>
              <a:rPr lang="ru-RU" sz="2000" b="1" dirty="0"/>
              <a:t>дидактической цели; </a:t>
            </a:r>
          </a:p>
          <a:p>
            <a:r>
              <a:rPr lang="ru-RU" sz="2000" b="1" dirty="0"/>
              <a:t>- определение оптимального содержания </a:t>
            </a:r>
            <a:r>
              <a:rPr lang="ru-RU" sz="2000" b="1" dirty="0" smtClean="0"/>
              <a:t>урока; </a:t>
            </a:r>
          </a:p>
          <a:p>
            <a:r>
              <a:rPr lang="ru-RU" sz="2000" b="1" dirty="0" smtClean="0"/>
              <a:t>- </a:t>
            </a:r>
            <a:r>
              <a:rPr lang="ru-RU" sz="2000" b="1" dirty="0"/>
              <a:t>прогнозирование уровня усвоения </a:t>
            </a:r>
            <a:r>
              <a:rPr lang="ru-RU" sz="2000" b="1" dirty="0" smtClean="0"/>
              <a:t>научных </a:t>
            </a:r>
            <a:r>
              <a:rPr lang="ru-RU" sz="2000" b="1" dirty="0"/>
              <a:t>знаний, </a:t>
            </a:r>
            <a:r>
              <a:rPr lang="ru-RU" sz="2000" b="1" dirty="0" err="1"/>
              <a:t>сформированности</a:t>
            </a:r>
            <a:r>
              <a:rPr lang="ru-RU" sz="2000" b="1" dirty="0"/>
              <a:t>  умений и </a:t>
            </a:r>
            <a:r>
              <a:rPr lang="ru-RU" sz="2000" b="1" dirty="0" smtClean="0"/>
              <a:t>навыков;</a:t>
            </a:r>
          </a:p>
          <a:p>
            <a:r>
              <a:rPr lang="ru-RU" sz="2000" b="1" dirty="0" smtClean="0"/>
              <a:t>- </a:t>
            </a:r>
            <a:r>
              <a:rPr lang="ru-RU" sz="2000" b="1" dirty="0"/>
              <a:t>выбор наиболее рациональных методов, приемов и средств обучения, стимулирования и контроля их оптимального воздействия на каждом этапе урока;</a:t>
            </a:r>
          </a:p>
          <a:p>
            <a:r>
              <a:rPr lang="ru-RU" sz="2000" b="1" dirty="0"/>
              <a:t>- выбор, обеспечивающий познавательную активность, сочетание различных форм коллективной и индивидуальной работы на уроке и максимальную самостоятельность учащихся в процессе учения;</a:t>
            </a:r>
          </a:p>
          <a:p>
            <a:r>
              <a:rPr lang="ru-RU" sz="2000" b="1" dirty="0"/>
              <a:t>- урок должен быть проблемным и </a:t>
            </a:r>
            <a:r>
              <a:rPr lang="ru-RU" sz="2000" b="1" dirty="0" smtClean="0"/>
              <a:t>развивающим</a:t>
            </a:r>
            <a:endParaRPr lang="ru-RU" sz="2000" b="1" dirty="0"/>
          </a:p>
          <a:p>
            <a:r>
              <a:rPr lang="ru-RU" sz="2000" b="1" dirty="0"/>
              <a:t>- учитель организует проблемные и поисковые ситуации, активизирует деятельность учащихся;</a:t>
            </a:r>
          </a:p>
          <a:p>
            <a:r>
              <a:rPr lang="ru-RU" sz="2000" b="1" dirty="0"/>
              <a:t>- реализация на уроке всех дидактических принципов; </a:t>
            </a:r>
          </a:p>
          <a:p>
            <a:r>
              <a:rPr lang="ru-RU" sz="2000" b="1" dirty="0"/>
              <a:t>- создание условий успешного </a:t>
            </a:r>
            <a:r>
              <a:rPr lang="ru-RU" sz="2000" b="1" dirty="0" smtClean="0"/>
              <a:t>учения.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311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>
                <a:effectLst/>
              </a:rPr>
              <a:t>Специфические особенности построения современного урока иностранного языка: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/>
              <a:t>Специфика </a:t>
            </a:r>
            <a:r>
              <a:rPr lang="ru-RU" sz="1800" b="1" dirty="0" smtClean="0"/>
              <a:t>содержания </a:t>
            </a:r>
            <a:r>
              <a:rPr lang="ru-RU" sz="1800" b="1" dirty="0"/>
              <a:t>урока иностранного языка (наличие фонетической, речевой зарядки, сочетание </a:t>
            </a:r>
            <a:r>
              <a:rPr lang="ru-RU" sz="1800" b="1" dirty="0" smtClean="0"/>
              <a:t>обучения различным видам речевой деятельности : </a:t>
            </a:r>
            <a:r>
              <a:rPr lang="ru-RU" sz="1800" b="1" dirty="0" err="1" smtClean="0"/>
              <a:t>аудированию</a:t>
            </a:r>
            <a:r>
              <a:rPr lang="ru-RU" sz="1800" b="1" dirty="0" smtClean="0"/>
              <a:t>, </a:t>
            </a:r>
            <a:r>
              <a:rPr lang="ru-RU" sz="1800" b="1" dirty="0"/>
              <a:t>чтению, говорению, письму.; обучение грамматике не изолированно, а в контексте  видов деятельности</a:t>
            </a:r>
            <a:r>
              <a:rPr lang="ru-RU" sz="1800" b="1" dirty="0" smtClean="0"/>
              <a:t>)</a:t>
            </a:r>
            <a:endParaRPr lang="ru-RU" sz="1800" b="1" dirty="0"/>
          </a:p>
          <a:p>
            <a:r>
              <a:rPr lang="ru-RU" sz="1800" b="1" dirty="0" smtClean="0"/>
              <a:t> </a:t>
            </a:r>
            <a:r>
              <a:rPr lang="ru-RU" sz="1800" b="1" dirty="0"/>
              <a:t>коммуникативная направленность образовательной деятельности</a:t>
            </a:r>
          </a:p>
          <a:p>
            <a:r>
              <a:rPr lang="ru-RU" sz="1800" b="1" dirty="0" smtClean="0"/>
              <a:t> </a:t>
            </a:r>
            <a:r>
              <a:rPr lang="ru-RU" sz="1800" b="1" dirty="0"/>
              <a:t>Доминирование говорения, как одного из приоритетных видов учебной деятельности</a:t>
            </a:r>
          </a:p>
          <a:p>
            <a:r>
              <a:rPr lang="ru-RU" sz="1800" b="1" dirty="0" smtClean="0"/>
              <a:t> </a:t>
            </a:r>
            <a:r>
              <a:rPr lang="ru-RU" sz="1800" b="1" dirty="0"/>
              <a:t>организация диалогового взаимодействия, где участники диалогового взаимодействия равноправные партнеры</a:t>
            </a:r>
          </a:p>
          <a:p>
            <a:r>
              <a:rPr lang="ru-RU" sz="1800" b="1" dirty="0" smtClean="0"/>
              <a:t> </a:t>
            </a:r>
            <a:r>
              <a:rPr lang="ru-RU" sz="1800" b="1" dirty="0"/>
              <a:t>обязательное использование ТСО</a:t>
            </a:r>
          </a:p>
          <a:p>
            <a:r>
              <a:rPr lang="ru-RU" sz="1800" b="1" dirty="0" smtClean="0"/>
              <a:t>Накопительное </a:t>
            </a:r>
            <a:r>
              <a:rPr lang="ru-RU" sz="1800" b="1" dirty="0"/>
              <a:t>оценивание по видам речевой </a:t>
            </a:r>
            <a:r>
              <a:rPr lang="ru-RU" sz="1800" b="1" dirty="0" smtClean="0"/>
              <a:t>деятельности (портфолио)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8710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260648"/>
            <a:ext cx="8261350" cy="11493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Критерии </a:t>
            </a:r>
            <a:r>
              <a:rPr lang="ru-RU" sz="2800" b="1" dirty="0"/>
              <a:t>результативности </a:t>
            </a:r>
            <a:r>
              <a:rPr lang="ru-RU" sz="2800" b="1" dirty="0" smtClean="0"/>
              <a:t>урока</a:t>
            </a:r>
            <a:r>
              <a:rPr lang="ru-RU" sz="2800" b="1" dirty="0"/>
              <a:t> в рамках ФГОС </a:t>
            </a:r>
            <a:r>
              <a:rPr lang="en-US" sz="2800" b="1" dirty="0" smtClean="0"/>
              <a:t>ii</a:t>
            </a:r>
            <a:r>
              <a:rPr lang="ru-RU" sz="2800" b="1" dirty="0" smtClean="0"/>
              <a:t> поколения</a:t>
            </a:r>
            <a:endParaRPr lang="ru-RU" sz="28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61888692"/>
              </p:ext>
            </p:extLst>
          </p:nvPr>
        </p:nvGraphicFramePr>
        <p:xfrm>
          <a:off x="107504" y="1529408"/>
          <a:ext cx="90364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86874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 txBox="1">
            <a:spLocks noGrp="1"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r"/>
            <a:fld id="{1BCB1916-D9C2-4499-89DD-7903A87F873D}" type="slidenum">
              <a:rPr lang="ru-RU" altLang="ru-RU" sz="1400">
                <a:latin typeface="Tahoma" pitchFamily="34" charset="0"/>
              </a:rPr>
              <a:pPr algn="r"/>
              <a:t>2</a:t>
            </a:fld>
            <a:endParaRPr lang="ru-RU" altLang="ru-RU" sz="1400">
              <a:latin typeface="Tahoma" pitchFamily="34" charset="0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813925" y="6518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endParaRPr lang="ru-RU" altLang="ru-RU" sz="2400"/>
          </a:p>
        </p:txBody>
      </p:sp>
      <p:sp>
        <p:nvSpPr>
          <p:cNvPr id="897047" name="Rectangle 23"/>
          <p:cNvSpPr>
            <a:spLocks noChangeArrowheads="1"/>
          </p:cNvSpPr>
          <p:nvPr/>
        </p:nvSpPr>
        <p:spPr bwMode="auto">
          <a:xfrm>
            <a:off x="250825" y="981075"/>
            <a:ext cx="8569325" cy="1800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Ориентация системы образования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на достижение качественно новых результатов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образования посредством реализации парадигмы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деятельностного развития   </a:t>
            </a:r>
          </a:p>
        </p:txBody>
      </p:sp>
      <p:sp>
        <p:nvSpPr>
          <p:cNvPr id="227350" name="AutoShape 28"/>
          <p:cNvSpPr>
            <a:spLocks noChangeArrowheads="1"/>
          </p:cNvSpPr>
          <p:nvPr/>
        </p:nvSpPr>
        <p:spPr bwMode="auto">
          <a:xfrm>
            <a:off x="3348038" y="2852738"/>
            <a:ext cx="2411412" cy="3635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227351" name="AutoShape 29"/>
          <p:cNvSpPr>
            <a:spLocks noChangeArrowheads="1"/>
          </p:cNvSpPr>
          <p:nvPr/>
        </p:nvSpPr>
        <p:spPr bwMode="auto">
          <a:xfrm>
            <a:off x="323850" y="3284538"/>
            <a:ext cx="8496300" cy="36195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ВАЖНЕЙШИЕ ОСОБЕННОСТИ</a:t>
            </a:r>
          </a:p>
        </p:txBody>
      </p:sp>
      <p:sp>
        <p:nvSpPr>
          <p:cNvPr id="227352" name="Rectangle 27"/>
          <p:cNvSpPr>
            <a:spLocks noChangeArrowheads="1"/>
          </p:cNvSpPr>
          <p:nvPr/>
        </p:nvSpPr>
        <p:spPr bwMode="auto">
          <a:xfrm>
            <a:off x="468313" y="3716338"/>
            <a:ext cx="2303462" cy="6492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ОРИЕНТАЦИЯ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РЕЗУЛЬТАТ</a:t>
            </a:r>
          </a:p>
        </p:txBody>
      </p:sp>
      <p:sp>
        <p:nvSpPr>
          <p:cNvPr id="227353" name="Rectangle 27"/>
          <p:cNvSpPr>
            <a:spLocks noChangeArrowheads="1"/>
          </p:cNvSpPr>
          <p:nvPr/>
        </p:nvSpPr>
        <p:spPr bwMode="auto">
          <a:xfrm>
            <a:off x="5940425" y="3716338"/>
            <a:ext cx="2879725" cy="7921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РЕАЛИЗАЦИЯ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ДЕЯТЕЛЬНОСТНОГО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ПОДХОДА </a:t>
            </a:r>
          </a:p>
        </p:txBody>
      </p:sp>
      <p:sp>
        <p:nvSpPr>
          <p:cNvPr id="227354" name="AutoShape 28"/>
          <p:cNvSpPr>
            <a:spLocks noChangeArrowheads="1"/>
          </p:cNvSpPr>
          <p:nvPr/>
        </p:nvSpPr>
        <p:spPr bwMode="auto">
          <a:xfrm>
            <a:off x="3348038" y="3716338"/>
            <a:ext cx="2411412" cy="4524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227355" name="AutoShape 29"/>
          <p:cNvSpPr>
            <a:spLocks noChangeArrowheads="1"/>
          </p:cNvSpPr>
          <p:nvPr/>
        </p:nvSpPr>
        <p:spPr bwMode="auto">
          <a:xfrm>
            <a:off x="250825" y="4652963"/>
            <a:ext cx="8642350" cy="36195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НОВЫЕ МЕХАНИЗМЫ      </a:t>
            </a:r>
          </a:p>
        </p:txBody>
      </p:sp>
      <p:sp>
        <p:nvSpPr>
          <p:cNvPr id="227356" name="Rectangle 27"/>
          <p:cNvSpPr>
            <a:spLocks noChangeArrowheads="1"/>
          </p:cNvSpPr>
          <p:nvPr/>
        </p:nvSpPr>
        <p:spPr bwMode="auto">
          <a:xfrm>
            <a:off x="395288" y="5084763"/>
            <a:ext cx="2413000" cy="1187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ПЛАНИРУЕМЫЕ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РЕЗУЛЬТАТЫ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КАК ЭЛЕМЕНТ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ЦЕЛЕПОЛАГАНИЯ</a:t>
            </a:r>
          </a:p>
        </p:txBody>
      </p:sp>
      <p:sp>
        <p:nvSpPr>
          <p:cNvPr id="227357" name="Rectangle 27"/>
          <p:cNvSpPr>
            <a:spLocks noChangeArrowheads="1"/>
          </p:cNvSpPr>
          <p:nvPr/>
        </p:nvSpPr>
        <p:spPr bwMode="auto">
          <a:xfrm>
            <a:off x="5867400" y="5084763"/>
            <a:ext cx="3025775" cy="1187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СИСТЕМА ОЦЕНКИ: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ПЕРЕХОД ОТ МОДЕЛИ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«КОНТРОЛЯ» К МОДЕЛИ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«ОБЕСПЕЧЕНИЕ КАЧЕСТВА»</a:t>
            </a:r>
          </a:p>
        </p:txBody>
      </p:sp>
      <p:sp>
        <p:nvSpPr>
          <p:cNvPr id="33805" name="Заголовок 1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smtClean="0">
                <a:solidFill>
                  <a:srgbClr val="002060"/>
                </a:solidFill>
              </a:rPr>
              <a:t>Смысл введения ФГОС</a:t>
            </a:r>
          </a:p>
        </p:txBody>
      </p:sp>
    </p:spTree>
    <p:extLst>
      <p:ext uri="{BB962C8B-B14F-4D97-AF65-F5344CB8AC3E}">
        <p14:creationId xmlns:p14="http://schemas.microsoft.com/office/powerpoint/2010/main" val="2591336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7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7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47" grpId="0" animBg="1"/>
      <p:bldP spid="227350" grpId="0" animBg="1"/>
      <p:bldP spid="227351" grpId="0" animBg="1"/>
      <p:bldP spid="227352" grpId="0" animBg="1"/>
      <p:bldP spid="227353" grpId="0" animBg="1"/>
      <p:bldP spid="227354" grpId="0" animBg="1"/>
      <p:bldP spid="227355" grpId="0" animBg="1"/>
      <p:bldP spid="227356" grpId="0" animBg="1"/>
      <p:bldP spid="22735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92868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SWOT</a:t>
            </a:r>
            <a:r>
              <a:rPr lang="ru-RU" sz="3200" b="1" dirty="0" smtClean="0"/>
              <a:t>-анализ</a:t>
            </a: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0100" cy="1209798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39548"/>
              </p:ext>
            </p:extLst>
          </p:nvPr>
        </p:nvGraphicFramePr>
        <p:xfrm>
          <a:off x="179512" y="604899"/>
          <a:ext cx="8826774" cy="5798133"/>
        </p:xfrm>
        <a:graphic>
          <a:graphicData uri="http://schemas.openxmlformats.org/drawingml/2006/table">
            <a:tbl>
              <a:tblPr/>
              <a:tblGrid>
                <a:gridCol w="4320480"/>
                <a:gridCol w="4506294"/>
              </a:tblGrid>
              <a:tr h="262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Сильные стороны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Слабые стороны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2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Опытные  учителя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Укрепление материально-технической базы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Новые формы методической работы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Опыт работы с другими социальными структурами</a:t>
                      </a: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Недостаточная  материально-техническая</a:t>
                      </a:r>
                      <a:r>
                        <a:rPr lang="ru-RU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база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highlight>
                            <a:srgbClr val="FFFF00"/>
                          </a:highlight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Удалённость проживания семей обучающихся от образовательного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учреждения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"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Нет четкости определений в методической литературе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Возможности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Риски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20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Формирование у всех участников образовательного процесса базовых знаний и умений в области изучения концептуальных основ ФГОС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Организация занятости детей во внеурочное время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Сближение школы и общественности</a:t>
                      </a: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Настороженное отношение к ФГОС некоторых работников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образования и родителей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Перегрузка детей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Перегрузка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педагога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Неготовность</a:t>
                      </a:r>
                      <a:r>
                        <a:rPr lang="ru-RU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отдельных обучающихся к учебной деятельности</a:t>
                      </a:r>
                    </a:p>
                  </a:txBody>
                  <a:tcPr marL="59242" marR="59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77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4213" y="260350"/>
            <a:ext cx="8459787" cy="1008063"/>
          </a:xfr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Чем вызвана необходимость внедрения </a:t>
            </a:r>
            <a:b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системно-деятельностного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подхода?</a:t>
            </a:r>
          </a:p>
        </p:txBody>
      </p:sp>
      <p:graphicFrame>
        <p:nvGraphicFramePr>
          <p:cNvPr id="103427" name="Group 3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3463435066"/>
              </p:ext>
            </p:extLst>
          </p:nvPr>
        </p:nvGraphicFramePr>
        <p:xfrm>
          <a:off x="251521" y="1340768"/>
          <a:ext cx="8568952" cy="5418681"/>
        </p:xfrm>
        <a:graphic>
          <a:graphicData uri="http://schemas.openxmlformats.org/drawingml/2006/table">
            <a:tbl>
              <a:tblPr/>
              <a:tblGrid>
                <a:gridCol w="2698645"/>
                <a:gridCol w="2619914"/>
                <a:gridCol w="3250393"/>
              </a:tblGrid>
              <a:tr h="576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Спустя две недели у нас в памяти остаётся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Конус обучения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Степень включённости в учёбный процесс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84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90%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что говорим и делаем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Проектно-исследовательская деятельность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Активная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784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Реальная работа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Имитация реального опыта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Ролевая игра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8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70%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что говорим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Проведение бесед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Участие  дискуссиях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01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50%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что видим и слышим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Наблюдение за реальным процессом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Пассивная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Просмотр презентаций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7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Наблюдение за демонстрационным процессом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Просмотр кинофильмов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30%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что видим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Просмотр иллюстраций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20%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что слышим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Прослушивание выступлений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10%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что читаем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Чтение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813" name="AutoShape 45"/>
          <p:cNvSpPr>
            <a:spLocks noChangeArrowheads="1"/>
          </p:cNvSpPr>
          <p:nvPr/>
        </p:nvSpPr>
        <p:spPr bwMode="auto">
          <a:xfrm>
            <a:off x="107504" y="1366655"/>
            <a:ext cx="8712968" cy="5400600"/>
          </a:xfrm>
          <a:prstGeom prst="flowChartMerge">
            <a:avLst/>
          </a:prstGeom>
          <a:solidFill>
            <a:schemeClr val="tx2">
              <a:lumMod val="40000"/>
              <a:lumOff val="60000"/>
              <a:alpha val="21000"/>
            </a:schemeClr>
          </a:solidFill>
          <a:ln w="14351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470" name="Rectangle 46"/>
          <p:cNvSpPr>
            <a:spLocks noChangeArrowheads="1"/>
          </p:cNvSpPr>
          <p:nvPr/>
        </p:nvSpPr>
        <p:spPr bwMode="auto">
          <a:xfrm>
            <a:off x="6227763" y="5589588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Джон </a:t>
            </a:r>
            <a:r>
              <a:rPr lang="ru-RU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Кийосаки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52028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Подготовка к уроку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618496"/>
              </p:ext>
            </p:extLst>
          </p:nvPr>
        </p:nvGraphicFramePr>
        <p:xfrm>
          <a:off x="467544" y="1916832"/>
          <a:ext cx="807524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620"/>
                <a:gridCol w="4037620"/>
              </a:tblGrid>
              <a:tr h="848655">
                <a:tc>
                  <a:txBody>
                    <a:bodyPr/>
                    <a:lstStyle/>
                    <a:p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Традиционная деятельность </a:t>
                      </a:r>
                      <a:endParaRPr lang="ru-RU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Деятельность учителя, работающего по ФГОС </a:t>
                      </a:r>
                      <a:endParaRPr lang="ru-RU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87849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Жестко структурированный конспект урока</a:t>
                      </a: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подготовке к уроку учитель использует методические рекомендации и учебник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Сценарный план урока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предоставляет свободу учителю:</a:t>
                      </a: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Начальная</a:t>
                      </a:r>
                      <a:r>
                        <a:rPr kumimoji="0" lang="ru-RU" sz="2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школа  -  20-40%</a:t>
                      </a:r>
                    </a:p>
                    <a:p>
                      <a:r>
                        <a:rPr kumimoji="0" lang="ru-RU" sz="2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Средняя школа  -      40-60%</a:t>
                      </a:r>
                    </a:p>
                    <a:p>
                      <a:r>
                        <a:rPr kumimoji="0" lang="ru-RU" sz="2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Старшая школа -       60-80%</a:t>
                      </a: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подготовке использует методические рекомендации, учебник, 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internet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-ресурсы, материалы коллег, происходит обмен конспектами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/>
              </a:rPr>
              <a:t>Главная цель учителя на уроке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294172"/>
              </p:ext>
            </p:extLst>
          </p:nvPr>
        </p:nvGraphicFramePr>
        <p:xfrm>
          <a:off x="539552" y="1844824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33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Традиционная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Деятельность учителя. Работающего по ФГОС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15084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«Дать</a:t>
                      </a:r>
                      <a:r>
                        <a:rPr kumimoji="0" lang="ru-RU" sz="2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знания по предмету»</a:t>
                      </a:r>
                    </a:p>
                    <a:p>
                      <a:endParaRPr kumimoji="0" lang="ru-RU" sz="2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деятельность детей по способам </a:t>
                      </a:r>
                      <a:r>
                        <a:rPr kumimoji="0" lang="ru-RU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самостоятельного приобретения знаний: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поиску, обработке, информации;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-обобщению способов деятельности;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постановке учебной задачи…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5184"/>
            <a:ext cx="3467458" cy="1684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2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Деятельность учащихся определяется через формулирование заданий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688393"/>
              </p:ext>
            </p:extLst>
          </p:nvPr>
        </p:nvGraphicFramePr>
        <p:xfrm>
          <a:off x="539552" y="1772816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34033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Традиционная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Деятельность учителя. Работающего по ФГОС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196173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Решите, спишите, найдите, выпишите, выполните…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 - репродуктивные задания;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 - исследуй (чаще для сильных учащихся)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Проанализируйте, 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8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Позиция учителя и ученика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подход)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</a:t>
            </a:r>
            <a:r>
              <a:rPr lang="ru-RU" dirty="0" smtClean="0"/>
              <a:t>артнерство </a:t>
            </a:r>
            <a:r>
              <a:rPr lang="ru-RU" dirty="0"/>
              <a:t>в образовательном процессе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1672"/>
              </p:ext>
            </p:extLst>
          </p:nvPr>
        </p:nvGraphicFramePr>
        <p:xfrm>
          <a:off x="683568" y="2564904"/>
          <a:ext cx="7344816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643836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делает учитель?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делают ученики? </a:t>
                      </a:r>
                      <a:endParaRPr lang="ru-RU" dirty="0"/>
                    </a:p>
                  </a:txBody>
                  <a:tcPr/>
                </a:tc>
              </a:tr>
              <a:tr h="2092468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наблюдает, 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организует, </a:t>
                      </a:r>
                    </a:p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помогает…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читают, решают, исследуют, делают выводы…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53167"/>
            <a:ext cx="3233869" cy="242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1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4203" y="304800"/>
            <a:ext cx="6191472" cy="1216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500" b="1" dirty="0" smtClean="0"/>
              <a:t>Психологическое состояние учащихся на традиционном четырёхэлементном уроке</a:t>
            </a:r>
          </a:p>
        </p:txBody>
      </p:sp>
      <p:graphicFrame>
        <p:nvGraphicFramePr>
          <p:cNvPr id="15399" name="Group 39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389437"/>
        </p:xfrm>
        <a:graphic>
          <a:graphicData uri="http://schemas.openxmlformats.org/drawingml/2006/table">
            <a:tbl>
              <a:tblPr/>
              <a:tblGrid>
                <a:gridCol w="2001837"/>
                <a:gridCol w="1998663"/>
                <a:gridCol w="2001837"/>
                <a:gridCol w="1998663"/>
              </a:tblGrid>
              <a:tr h="3505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</a:rPr>
                        <a:t>Основные элементы урока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</a:rPr>
                        <a:t>Проверка домашнего задания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</a:rPr>
                        <a:t>Объяснение нового содержания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</a:rPr>
                        <a:t>Закрепление материала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</a:rPr>
                        <a:t>Определение домашнего задания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05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</a:rPr>
                        <a:t>Базовое содержание этапов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1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Одиночное опрашивание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Публичное оценивание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Монологичное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 изложение, подкрепляемое наглядностью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Краткие ответы на вопросы по изложенному содержанию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Определение объёма и содер. домашнего  задания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05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</a:rPr>
                        <a:t>Психическое состояние учащихся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88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Verdana" pitchFamily="34" charset="0"/>
                        </a:rPr>
                        <a:t>Тревога, стресс, страх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Verdana" pitchFamily="34" charset="0"/>
                        </a:rPr>
                        <a:t>в связи с публичным выступлением и оцениванием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Verdana" pitchFamily="34" charset="0"/>
                        </a:rPr>
                        <a:t>Психическая угнетённость после  жёсткого контроля,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Verdana" pitchFamily="34" charset="0"/>
                        </a:rPr>
                        <a:t>поиск путей выхода из стресса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Verdana" pitchFamily="34" charset="0"/>
                        </a:rPr>
                        <a:t>Усталость от нервного и интеллектуального напряжения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Verdana" pitchFamily="34" charset="0"/>
                        </a:rPr>
                        <a:t>на уроке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Verdana" pitchFamily="34" charset="0"/>
                        </a:rPr>
                        <a:t>Тревога, страх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Verdana" pitchFamily="34" charset="0"/>
                        </a:rPr>
                        <a:t>в связи с невозможностью выполнить весь объём дом. заданий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" y="188640"/>
            <a:ext cx="23812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Ситуация оценивания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210843"/>
              </p:ext>
            </p:extLst>
          </p:nvPr>
        </p:nvGraphicFramePr>
        <p:xfrm>
          <a:off x="467544" y="1700808"/>
          <a:ext cx="8301608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804"/>
                <a:gridCol w="4150804"/>
              </a:tblGrid>
              <a:tr h="690282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учителя. Работающего по ФГОС</a:t>
                      </a:r>
                      <a:endParaRPr lang="ru-RU" dirty="0"/>
                    </a:p>
                  </a:txBody>
                  <a:tcPr/>
                </a:tc>
              </a:tr>
              <a:tr h="3270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Учитель</a:t>
                      </a: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оценивает деятельность учащихся, опираясь на критерии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складывается их результатов внутреннего и внешнего </a:t>
                      </a: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оценивания</a:t>
                      </a:r>
                      <a:endParaRPr lang="ru-RU" sz="2000" b="1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Самооценивания</a:t>
                      </a:r>
                      <a:endParaRPr lang="ru-RU" sz="2400" b="1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Взаимооценивания</a:t>
                      </a:r>
                      <a:endParaRPr lang="ru-RU" sz="2400" b="1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Педагогическое оценивание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(наблюдение и портфолио)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3035233" cy="22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1137</Words>
  <Application>Microsoft Office PowerPoint</Application>
  <PresentationFormat>Экран (4:3)</PresentationFormat>
  <Paragraphs>248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Проектирование урока английского языка учетом требований ФГОС </vt:lpstr>
      <vt:lpstr>Смысл введения ФГОС</vt:lpstr>
      <vt:lpstr>Чем вызвана необходимость внедрения  системно-деятельностного подхода?</vt:lpstr>
      <vt:lpstr>             Подготовка к уроку</vt:lpstr>
      <vt:lpstr>Главная цель учителя на уроке</vt:lpstr>
      <vt:lpstr>Деятельность учащихся определяется через формулирование заданий</vt:lpstr>
      <vt:lpstr>Позиция учителя и ученика (деятельностный подход)</vt:lpstr>
      <vt:lpstr>Психологическое состояние учащихся на традиционном четырёхэлементном уроке</vt:lpstr>
      <vt:lpstr>Ситуация оценивания деятельности</vt:lpstr>
      <vt:lpstr>Ожидаемый результат урока</vt:lpstr>
      <vt:lpstr>при проектирования урока необходимо учитывать:</vt:lpstr>
      <vt:lpstr>Типология урока (традиционная система)</vt:lpstr>
      <vt:lpstr>Презентация PowerPoint</vt:lpstr>
      <vt:lpstr>Типология урока по целеполаганию (деятельностный подход)</vt:lpstr>
      <vt:lpstr>Сравнение этапов урока  в рамках традиционной системы и деятельностного подхода </vt:lpstr>
      <vt:lpstr>Презентация PowerPoint</vt:lpstr>
      <vt:lpstr>Требования к современному уроку</vt:lpstr>
      <vt:lpstr>Специфические особенности построения современного урока иностранного языка: </vt:lpstr>
      <vt:lpstr>Критерии результативности урока в рамках ФГОС ii поколения</vt:lpstr>
      <vt:lpstr>SWOT-анализ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современного урока в соответствии с требованиями ФГОС ООО</dc:title>
  <dc:creator>Юля</dc:creator>
  <cp:lastModifiedBy>Юля</cp:lastModifiedBy>
  <cp:revision>51</cp:revision>
  <dcterms:created xsi:type="dcterms:W3CDTF">2014-10-28T19:56:07Z</dcterms:created>
  <dcterms:modified xsi:type="dcterms:W3CDTF">2015-03-01T19:30:03Z</dcterms:modified>
</cp:coreProperties>
</file>