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5" r:id="rId2"/>
    <p:sldId id="260" r:id="rId3"/>
    <p:sldId id="257" r:id="rId4"/>
    <p:sldId id="269" r:id="rId5"/>
    <p:sldId id="267" r:id="rId6"/>
    <p:sldId id="256" r:id="rId7"/>
    <p:sldId id="259" r:id="rId8"/>
    <p:sldId id="270" r:id="rId9"/>
    <p:sldId id="271" r:id="rId10"/>
    <p:sldId id="272" r:id="rId11"/>
    <p:sldId id="258" r:id="rId12"/>
    <p:sldId id="261" r:id="rId13"/>
    <p:sldId id="262" r:id="rId14"/>
    <p:sldId id="263" r:id="rId15"/>
    <p:sldId id="264" r:id="rId16"/>
    <p:sldId id="274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82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ЦИФРА 9"/>
          <p:cNvPicPr>
            <a:picLocks noChangeAspect="1" noChangeArrowheads="1"/>
          </p:cNvPicPr>
          <p:nvPr/>
        </p:nvPicPr>
        <p:blipFill>
          <a:blip r:embed="rId2"/>
          <a:srcRect l="23438" r="24999"/>
          <a:stretch>
            <a:fillRect/>
          </a:stretch>
        </p:blipFill>
        <p:spPr bwMode="auto">
          <a:xfrm>
            <a:off x="714348" y="500042"/>
            <a:ext cx="2357454" cy="3429001"/>
          </a:xfrm>
          <a:prstGeom prst="rect">
            <a:avLst/>
          </a:prstGeom>
          <a:noFill/>
        </p:spPr>
      </p:pic>
      <p:pic>
        <p:nvPicPr>
          <p:cNvPr id="3" name="Picture 2" descr="Картинки по запросу ЦИФРА 9"/>
          <p:cNvPicPr>
            <a:picLocks noChangeAspect="1" noChangeArrowheads="1"/>
          </p:cNvPicPr>
          <p:nvPr/>
        </p:nvPicPr>
        <p:blipFill>
          <a:blip r:embed="rId2"/>
          <a:srcRect l="23438" r="24999"/>
          <a:stretch>
            <a:fillRect/>
          </a:stretch>
        </p:blipFill>
        <p:spPr bwMode="auto">
          <a:xfrm rot="10800000">
            <a:off x="5214942" y="3000372"/>
            <a:ext cx="2357454" cy="342900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429124" y="500042"/>
            <a:ext cx="4071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гости к  нам пришла девятка </a:t>
            </a:r>
          </a:p>
          <a:p>
            <a:r>
              <a:rPr lang="ru-RU" dirty="0" smtClean="0"/>
              <a:t>Цифровая акробатка-</a:t>
            </a:r>
          </a:p>
          <a:p>
            <a:r>
              <a:rPr lang="ru-RU" dirty="0" smtClean="0"/>
              <a:t>Если на голову  встанет-</a:t>
            </a:r>
          </a:p>
          <a:p>
            <a:r>
              <a:rPr lang="ru-RU" dirty="0" smtClean="0"/>
              <a:t>Цифрой шесть девятка станет.</a:t>
            </a:r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1397000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2428860" y="2285992"/>
            <a:ext cx="142876" cy="1428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3571868" y="228599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4786314" y="228599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428604"/>
            <a:ext cx="807249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Конспект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непрерывной образовательной деятельности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«Формирование элементарных математических представлений»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подготовительной группы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образовательная  область  «Познавательное развитие»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Дата проведения: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3.12.2017 г.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НОД № __</a:t>
            </a: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остав числа 9. Счёт в пределах 20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Автор конспекта: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Купчинская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Елена Васильевна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 приоритетной образовательной области: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Познавательное развитие: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формировать умение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составлять число 9 из двух меньших чисел,</a:t>
            </a:r>
            <a:r>
              <a:rPr kumimoji="0" lang="ru-RU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раскладывать на 2 меньших числа,; закреплять представления о смысле сложения и вычитания, тренировать умение составлять задачи по картинкам и решать их, 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совершенствовать навык устного счёта в пределах 20,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Задачи ОО в интеграции: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Социально-коммуникативное развитие: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развитие общения и взаимодействия ребенка со взрослыми и сверстниками.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Физическое развитие: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формирование ежедневной двигательной деятельности, 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Предпосылки учебной деятельности: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умения слушать и слышать, выполнять инструкции взрослого, следовать правилам.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Оборудование для педагога: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ноутбук, проектор, демонстрационный экран, презентация «20 мышат», карточки с цифрами от 0 до 9,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кубы большие, рулетка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Оборудование для детей: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счётные палочки,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таблица с кругами.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Вводная часть (мотивационный, подготовительный этап)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"/>
            <a:ext cx="9144000" cy="7032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Содержание НОД.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демонстрационном экране </a:t>
            </a:r>
            <a:r>
              <a:rPr kumimoji="0" lang="ru-RU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слайд № 1.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(звук колокольчика 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Педагог: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Прозвенел звоночек!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Все готовы? Всё готово?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Начинаем заниматься!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Ты сиди за партой стройно и веди себя достойно.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        - Парта – это не кровать и на ней нельзя лежать.</a:t>
            </a:r>
          </a:p>
          <a:p>
            <a:pPr algn="ctr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        - Ответить хочешь – не шуми, а только руку подними</a:t>
            </a:r>
            <a:r>
              <a:rPr lang="ru-RU" sz="800" dirty="0" smtClean="0"/>
              <a:t>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 читает стихотворение: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Бег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прекрасная игра.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Ускоритель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номера.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Приготовились. На старт!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Первым номером гепард!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Номер два. Ну и ну!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Скачет антилопа гну!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Страус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третий. Он в галопе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уступит антилопе.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за ним быстрее ветра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четвёртой скачет зебра.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Номер пятый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лев бежит.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Шесть. Жираф за ним бежит.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Семь легко бежит гиена.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Есть характер у спортсмена.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Номер восемь. Лошадь мчится.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девятая 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волчица.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на этом кончим счёт.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Победителям почёт!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А.Усачёв.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Ребята, сколько всего кругов? (Ответы детей)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Слайд 2</a:t>
            </a:r>
            <a:endParaRPr lang="ru-RU" sz="8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11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экране изображена таблица. Нам необходимо перечислить варианты раскладывания числа 9 на 2 меньших числа.</a:t>
            </a: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  разделить девять спортсменов на две команды? (Ответы детей)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экране проводится работа с таблицей. У детей на столах счётные палочки, они выполняют подсчёты соответственно с работой в таблицей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Вывод: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Число девять можно составить по разному (8 вариантов: 1+8, 7+2, 2+7, 5+4, 4+5,6+3, 3+6, 8+1 )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16658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 rot="10800000" flipV="1">
            <a:off x="0" y="117693"/>
            <a:ext cx="914400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Слайды 3-4.  Игровое упражнение.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экране появляются  изображения мышат, на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маечках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стоят номерки от 1 до 15, с 16 до 20 проставляются номера совместно с детьми.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Стихотворение.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Двадцать спортсменов бегут на зарядку.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не желают бежать по порядку.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Последний, случается первым придет-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Такой вот бывает неправильный счёт.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Пересчитывают мышат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Физкультминутка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«На зарядку становись!»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 читает стихотворение, показывая карточку с цифрой. Дети выполняют движения столько раз, какая цифра изображена на карточке.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зайчиков у нас? (5)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Столько и подпрыгнем раз.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палочек до точки (4)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Столько встанем на носочки.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точек будет в круге? (9)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Столько раз поднимем руки.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Ребята на соревнованиях спортсменам разрешено использовать кубы определенной высоты.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-у нас кубы разных размеров. Кто скажет чем можно измерить высоту  куба? (Ответы детей. Специальным измерительным прибором – линейкой, рулеткой, метром…)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нашим спортсменам разрешено использовать кубы высотой не более 20 см, у меня есть рулетка, на которой отмечены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стандарные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значении длины, сейчас мы измерим все кубы и узнаем, какой из них разрешено использовать на соревнованиях.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Проводятся измерения кубов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Игра с мячом на звать соседа цифру</a:t>
            </a:r>
          </a:p>
          <a:p>
            <a:r>
              <a:rPr lang="ru-RU" sz="1200" b="1" i="1" dirty="0" smtClean="0"/>
              <a:t>Задание с палочками»</a:t>
            </a:r>
            <a:endParaRPr lang="ru-RU" sz="1200" dirty="0" smtClean="0"/>
          </a:p>
          <a:p>
            <a:r>
              <a:rPr lang="ru-RU" sz="1200" dirty="0" smtClean="0"/>
              <a:t>— Ребята, отсчитайте 4 палочки и сложите из них квадрат.</a:t>
            </a:r>
            <a:br>
              <a:rPr lang="ru-RU" sz="1200" dirty="0" smtClean="0"/>
            </a:br>
            <a:r>
              <a:rPr lang="ru-RU" sz="1200" dirty="0" smtClean="0"/>
              <a:t>— А теперь, подумайте, какую палочку надо переложить на другое место, чтобы получить стульчик?</a:t>
            </a:r>
            <a:br>
              <a:rPr lang="ru-RU" sz="1200" dirty="0" smtClean="0"/>
            </a:br>
            <a:r>
              <a:rPr lang="ru-RU" sz="1200" dirty="0" smtClean="0"/>
              <a:t>— Отсчитайте 6 палочек и сложите из них домик. Подумайте, какие 2 палочки надо переложить, чтобы получился флажок. Когда вы решите, как переложите палочки, и представите, что флажок получится, выполняйте задание.</a:t>
            </a:r>
            <a:br>
              <a:rPr lang="ru-RU" sz="1200" dirty="0" smtClean="0"/>
            </a:br>
            <a:r>
              <a:rPr lang="ru-RU" sz="1200" dirty="0" smtClean="0"/>
              <a:t>— Ребята, скажите флажок, который получился у вас, похож с этими флажками.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Игровое упражнение «Рисуем план расположения кубов»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Детям раздаются листы в клетку, на экран выводится лист с отмеченными точками.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На экране демонстрируется образец задания.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вас  на столах плен расположения кубов на соревновании. Вам необходимо продолжить до конца ряд, соблюдая последовательность точек через одну клеточку.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71540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Физкультминутка: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«Найди себе пару»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воспитатель раздаёт детям цифры от 1 до 9.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команде «Раз, два, три – пару себе найди!»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дети должны найти себе пару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чтобы в сумма цифр получилась 9.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проводится 2 раза,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дети меняются карточками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Целое, части  (по слайду)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всего плодов у ёжика? (5)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сколько частей мы их </a:t>
            </a:r>
            <a:r>
              <a:rPr lang="ru-RU" sz="12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ражделить</a:t>
            </a: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можем – на 2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Одна часть – яблоки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Другая груши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предметов в первой части?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во второй?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Педагог: - Давайте вспомним, из каких частей состоит задача?  Задача состоит из четырёх частей. Условие, вопрос, решение, ответ.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Условие, это то, что  уже известно.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Вопрос, это то, что нам неизвестно, и то,  что  нужно найти.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Решение, это то, что можно сложить или вычесть.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Ответ задачи, это то, что получилось, и известно нам.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-  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На столе лежало 5 яблок и 2 груши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 Сколько всего фруктов лежало на столе?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 Назовите мне условие этой задачи?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Дети: - На столе лежало 5 яблок и 2 груши.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Педагог: - Назовите вопрос в задаче?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Дети: - Сколько всего фруктов лежало на столе?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Педагог: - Какое решение задачи?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Дети: - Нужно сложить: 5 + 2 = 7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Педагог: - Теперь можно ответить на вопрос задачи? Давайте проговорим ответ задачи полным предложением.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Дети: - На столе лежало 7 фруктов. </a:t>
            </a:r>
          </a:p>
          <a:p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1. Яблоки в саду поспели,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Мы отведать их успели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Пять румяных, наливных,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Один с кислинкой,</a:t>
            </a:r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Сколько их? (5+1=6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Заключительная  часть (рефлексивный этап)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Состав какого числа мы сегодня изучали? (ответы детей)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Сколько мышат – спортсменов на соревнования готовились?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Чем можно измерить высоту предмета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Сколько вариантов составления цифры 9 возможно использовать ?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Домашнее задание: найти дома одинаковые 9 предметов.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357166"/>
            <a:ext cx="73735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Составим команду спортсменов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2536811" y="3107529"/>
            <a:ext cx="3356792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Блок-схема: узел 4"/>
          <p:cNvSpPr/>
          <p:nvPr/>
        </p:nvSpPr>
        <p:spPr>
          <a:xfrm>
            <a:off x="3786182" y="5143512"/>
            <a:ext cx="642942" cy="642942"/>
          </a:xfrm>
          <a:prstGeom prst="flowChartConnector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3071802" y="3929066"/>
            <a:ext cx="571504" cy="57150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3071802" y="3143248"/>
            <a:ext cx="571504" cy="57150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3071802" y="2285992"/>
            <a:ext cx="571504" cy="57150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3071802" y="1500174"/>
            <a:ext cx="571504" cy="571504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4714876" y="4000504"/>
            <a:ext cx="571504" cy="5715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4714876" y="3143248"/>
            <a:ext cx="571504" cy="5715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4714876" y="2285992"/>
            <a:ext cx="571504" cy="5715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4714876" y="1500174"/>
            <a:ext cx="571504" cy="57150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142976" y="3703290"/>
            <a:ext cx="785818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19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9</a:t>
            </a:r>
            <a:endParaRPr lang="ru-RU" sz="19900" b="1" cap="none" spc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857752" y="1142984"/>
            <a:ext cx="4572000" cy="387798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Бег – прекрасная игра.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Ускоритель – номера.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Приготовились. На старт!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Первым номером гепард!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Номер два. Ну и ну!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Скачет антилопа гну!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Страус – третий. Он в галопе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 уступит антилопе.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за ним быстрее ветра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четвёртой скачет зебра.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Номер пятый – лев бежит.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Шесть. Жираф за ним бежит.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Семь легко бежит гиена.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Есть характер у спортсмена.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Номер восемь. Лошадь мчится.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 девятая – волчица.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на этом кончим счёт.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Победителям почёт!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357291" y="142855"/>
          <a:ext cx="6715172" cy="67151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94302"/>
                <a:gridCol w="3520870"/>
              </a:tblGrid>
              <a:tr h="679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79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79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79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6790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95068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8450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84505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6790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4" name="Блок-схема: узел 3"/>
          <p:cNvSpPr/>
          <p:nvPr/>
        </p:nvSpPr>
        <p:spPr>
          <a:xfrm>
            <a:off x="3286116" y="357166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узел 4"/>
          <p:cNvSpPr/>
          <p:nvPr/>
        </p:nvSpPr>
        <p:spPr>
          <a:xfrm>
            <a:off x="4857752" y="100010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узел 5"/>
          <p:cNvSpPr/>
          <p:nvPr/>
        </p:nvSpPr>
        <p:spPr>
          <a:xfrm>
            <a:off x="6286512" y="100010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узел 6"/>
          <p:cNvSpPr/>
          <p:nvPr/>
        </p:nvSpPr>
        <p:spPr>
          <a:xfrm>
            <a:off x="6786578" y="100010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узел 7"/>
          <p:cNvSpPr/>
          <p:nvPr/>
        </p:nvSpPr>
        <p:spPr>
          <a:xfrm>
            <a:off x="7286644" y="100010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узел 8"/>
          <p:cNvSpPr/>
          <p:nvPr/>
        </p:nvSpPr>
        <p:spPr>
          <a:xfrm>
            <a:off x="7643834" y="100010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узел 9"/>
          <p:cNvSpPr/>
          <p:nvPr/>
        </p:nvSpPr>
        <p:spPr>
          <a:xfrm>
            <a:off x="5357818" y="100010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узел 10"/>
          <p:cNvSpPr/>
          <p:nvPr/>
        </p:nvSpPr>
        <p:spPr>
          <a:xfrm>
            <a:off x="5786446" y="100010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3786182" y="171448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узел 12"/>
          <p:cNvSpPr/>
          <p:nvPr/>
        </p:nvSpPr>
        <p:spPr>
          <a:xfrm>
            <a:off x="3357554" y="171448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узел 13"/>
          <p:cNvSpPr/>
          <p:nvPr/>
        </p:nvSpPr>
        <p:spPr>
          <a:xfrm>
            <a:off x="2928926" y="171448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5929322" y="235743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узел 15"/>
          <p:cNvSpPr/>
          <p:nvPr/>
        </p:nvSpPr>
        <p:spPr>
          <a:xfrm>
            <a:off x="5429256" y="235743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7572396" y="235743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7000892" y="235743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6429388" y="235743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3214678" y="307181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узел 20"/>
          <p:cNvSpPr/>
          <p:nvPr/>
        </p:nvSpPr>
        <p:spPr>
          <a:xfrm>
            <a:off x="2357422" y="307181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2857488" y="307181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3643306" y="307181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1857356" y="307181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/>
          <p:cNvSpPr/>
          <p:nvPr/>
        </p:nvSpPr>
        <p:spPr>
          <a:xfrm>
            <a:off x="7072330" y="385762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>
            <a:off x="6643702" y="385762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Блок-схема: узел 26"/>
          <p:cNvSpPr/>
          <p:nvPr/>
        </p:nvSpPr>
        <p:spPr>
          <a:xfrm>
            <a:off x="6000760" y="3857628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Блок-схема: узел 27"/>
          <p:cNvSpPr/>
          <p:nvPr/>
        </p:nvSpPr>
        <p:spPr>
          <a:xfrm>
            <a:off x="2928926" y="4714884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Блок-схема: узел 28"/>
          <p:cNvSpPr/>
          <p:nvPr/>
        </p:nvSpPr>
        <p:spPr>
          <a:xfrm>
            <a:off x="3714744" y="4714884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Блок-схема: узел 29"/>
          <p:cNvSpPr/>
          <p:nvPr/>
        </p:nvSpPr>
        <p:spPr>
          <a:xfrm>
            <a:off x="2571736" y="4714884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Блок-схема: узел 30"/>
          <p:cNvSpPr/>
          <p:nvPr/>
        </p:nvSpPr>
        <p:spPr>
          <a:xfrm>
            <a:off x="4143372" y="4714884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Блок-схема: узел 31"/>
          <p:cNvSpPr/>
          <p:nvPr/>
        </p:nvSpPr>
        <p:spPr>
          <a:xfrm>
            <a:off x="1643042" y="4714884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Блок-схема: узел 32"/>
          <p:cNvSpPr/>
          <p:nvPr/>
        </p:nvSpPr>
        <p:spPr>
          <a:xfrm>
            <a:off x="2143108" y="4714884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Блок-схема: узел 33"/>
          <p:cNvSpPr/>
          <p:nvPr/>
        </p:nvSpPr>
        <p:spPr>
          <a:xfrm>
            <a:off x="3357554" y="4714884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Блок-схема: узел 34"/>
          <p:cNvSpPr/>
          <p:nvPr/>
        </p:nvSpPr>
        <p:spPr>
          <a:xfrm>
            <a:off x="7072330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узел 35"/>
          <p:cNvSpPr/>
          <p:nvPr/>
        </p:nvSpPr>
        <p:spPr>
          <a:xfrm>
            <a:off x="6715140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узел 36"/>
          <p:cNvSpPr/>
          <p:nvPr/>
        </p:nvSpPr>
        <p:spPr>
          <a:xfrm>
            <a:off x="5572132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Блок-схема: узел 37"/>
          <p:cNvSpPr/>
          <p:nvPr/>
        </p:nvSpPr>
        <p:spPr>
          <a:xfrm>
            <a:off x="5143504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Блок-схема: узел 38"/>
          <p:cNvSpPr/>
          <p:nvPr/>
        </p:nvSpPr>
        <p:spPr>
          <a:xfrm>
            <a:off x="7500958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Блок-схема: узел 39"/>
          <p:cNvSpPr/>
          <p:nvPr/>
        </p:nvSpPr>
        <p:spPr>
          <a:xfrm>
            <a:off x="6286512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Блок-схема: узел 40"/>
          <p:cNvSpPr/>
          <p:nvPr/>
        </p:nvSpPr>
        <p:spPr>
          <a:xfrm>
            <a:off x="5929322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Блок-схема: узел 41"/>
          <p:cNvSpPr/>
          <p:nvPr/>
        </p:nvSpPr>
        <p:spPr>
          <a:xfrm>
            <a:off x="4714876" y="5572140"/>
            <a:ext cx="285752" cy="285752"/>
          </a:xfrm>
          <a:prstGeom prst="flowChartConnector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Блок-схема: узел 42"/>
          <p:cNvSpPr/>
          <p:nvPr/>
        </p:nvSpPr>
        <p:spPr>
          <a:xfrm>
            <a:off x="4643438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Блок-схема: узел 43"/>
          <p:cNvSpPr/>
          <p:nvPr/>
        </p:nvSpPr>
        <p:spPr>
          <a:xfrm>
            <a:off x="5072066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Блок-схема: узел 44"/>
          <p:cNvSpPr/>
          <p:nvPr/>
        </p:nvSpPr>
        <p:spPr>
          <a:xfrm>
            <a:off x="5500694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Блок-схема: узел 45"/>
          <p:cNvSpPr/>
          <p:nvPr/>
        </p:nvSpPr>
        <p:spPr>
          <a:xfrm>
            <a:off x="5857884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6286512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Блок-схема: узел 47"/>
          <p:cNvSpPr/>
          <p:nvPr/>
        </p:nvSpPr>
        <p:spPr>
          <a:xfrm>
            <a:off x="6715140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Блок-схема: узел 48"/>
          <p:cNvSpPr/>
          <p:nvPr/>
        </p:nvSpPr>
        <p:spPr>
          <a:xfrm>
            <a:off x="7143768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Блок-схема: узел 49"/>
          <p:cNvSpPr/>
          <p:nvPr/>
        </p:nvSpPr>
        <p:spPr>
          <a:xfrm>
            <a:off x="7572396" y="2857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Блок-схема: узел 50"/>
          <p:cNvSpPr/>
          <p:nvPr/>
        </p:nvSpPr>
        <p:spPr>
          <a:xfrm>
            <a:off x="3000364" y="100010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Блок-схема: узел 51"/>
          <p:cNvSpPr/>
          <p:nvPr/>
        </p:nvSpPr>
        <p:spPr>
          <a:xfrm>
            <a:off x="3571868" y="100010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Блок-схема: узел 52"/>
          <p:cNvSpPr/>
          <p:nvPr/>
        </p:nvSpPr>
        <p:spPr>
          <a:xfrm>
            <a:off x="5143504" y="171448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Блок-схема: узел 53"/>
          <p:cNvSpPr/>
          <p:nvPr/>
        </p:nvSpPr>
        <p:spPr>
          <a:xfrm>
            <a:off x="5643570" y="171448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Блок-схема: узел 54"/>
          <p:cNvSpPr/>
          <p:nvPr/>
        </p:nvSpPr>
        <p:spPr>
          <a:xfrm>
            <a:off x="6072198" y="171448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Блок-схема: узел 55"/>
          <p:cNvSpPr/>
          <p:nvPr/>
        </p:nvSpPr>
        <p:spPr>
          <a:xfrm>
            <a:off x="6500826" y="171448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Блок-схема: узел 56"/>
          <p:cNvSpPr/>
          <p:nvPr/>
        </p:nvSpPr>
        <p:spPr>
          <a:xfrm>
            <a:off x="6929454" y="171448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Блок-схема: узел 57"/>
          <p:cNvSpPr/>
          <p:nvPr/>
        </p:nvSpPr>
        <p:spPr>
          <a:xfrm>
            <a:off x="7500958" y="171448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Блок-схема: узел 58"/>
          <p:cNvSpPr/>
          <p:nvPr/>
        </p:nvSpPr>
        <p:spPr>
          <a:xfrm>
            <a:off x="3929058" y="242886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Блок-схема: узел 59"/>
          <p:cNvSpPr/>
          <p:nvPr/>
        </p:nvSpPr>
        <p:spPr>
          <a:xfrm>
            <a:off x="2786050" y="242886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Блок-схема: узел 60"/>
          <p:cNvSpPr/>
          <p:nvPr/>
        </p:nvSpPr>
        <p:spPr>
          <a:xfrm>
            <a:off x="3143240" y="242886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Блок-схема: узел 61"/>
          <p:cNvSpPr/>
          <p:nvPr/>
        </p:nvSpPr>
        <p:spPr>
          <a:xfrm>
            <a:off x="3500430" y="242886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Блок-схема: узел 62"/>
          <p:cNvSpPr/>
          <p:nvPr/>
        </p:nvSpPr>
        <p:spPr>
          <a:xfrm>
            <a:off x="4714876" y="3071810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Блок-схема: узел 63"/>
          <p:cNvSpPr/>
          <p:nvPr/>
        </p:nvSpPr>
        <p:spPr>
          <a:xfrm>
            <a:off x="5143504" y="3071810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Блок-схема: узел 64"/>
          <p:cNvSpPr/>
          <p:nvPr/>
        </p:nvSpPr>
        <p:spPr>
          <a:xfrm>
            <a:off x="5500694" y="3071810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Блок-схема: узел 65"/>
          <p:cNvSpPr/>
          <p:nvPr/>
        </p:nvSpPr>
        <p:spPr>
          <a:xfrm>
            <a:off x="5857884" y="3071810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Блок-схема: узел 66"/>
          <p:cNvSpPr/>
          <p:nvPr/>
        </p:nvSpPr>
        <p:spPr>
          <a:xfrm>
            <a:off x="3929058" y="38576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Блок-схема: узел 67"/>
          <p:cNvSpPr/>
          <p:nvPr/>
        </p:nvSpPr>
        <p:spPr>
          <a:xfrm>
            <a:off x="3500430" y="38576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Блок-схема: узел 68"/>
          <p:cNvSpPr/>
          <p:nvPr/>
        </p:nvSpPr>
        <p:spPr>
          <a:xfrm>
            <a:off x="3000364" y="38576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Блок-схема: узел 69"/>
          <p:cNvSpPr/>
          <p:nvPr/>
        </p:nvSpPr>
        <p:spPr>
          <a:xfrm>
            <a:off x="2500298" y="38576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Блок-схема: узел 70"/>
          <p:cNvSpPr/>
          <p:nvPr/>
        </p:nvSpPr>
        <p:spPr>
          <a:xfrm>
            <a:off x="2071670" y="38576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Блок-схема: узел 71"/>
          <p:cNvSpPr/>
          <p:nvPr/>
        </p:nvSpPr>
        <p:spPr>
          <a:xfrm>
            <a:off x="1571604" y="3857628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Блок-схема: узел 72"/>
          <p:cNvSpPr/>
          <p:nvPr/>
        </p:nvSpPr>
        <p:spPr>
          <a:xfrm>
            <a:off x="4786314" y="4714884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Блок-схема: узел 73"/>
          <p:cNvSpPr/>
          <p:nvPr/>
        </p:nvSpPr>
        <p:spPr>
          <a:xfrm>
            <a:off x="5214942" y="4714884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Блок-схема: узел 74"/>
          <p:cNvSpPr/>
          <p:nvPr/>
        </p:nvSpPr>
        <p:spPr>
          <a:xfrm>
            <a:off x="3571868" y="5572140"/>
            <a:ext cx="285752" cy="285752"/>
          </a:xfrm>
          <a:prstGeom prst="flowChartConnecto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ик 75"/>
          <p:cNvSpPr/>
          <p:nvPr/>
        </p:nvSpPr>
        <p:spPr>
          <a:xfrm>
            <a:off x="2000232" y="0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6" fill="hold">
                      <p:stCondLst>
                        <p:cond delay="indefinite"/>
                      </p:stCondLst>
                      <p:childTnLst>
                        <p:par>
                          <p:cTn id="407" fill="hold">
                            <p:stCondLst>
                              <p:cond delay="0"/>
                            </p:stCondLst>
                            <p:childTnLst>
                              <p:par>
                                <p:cTn id="4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4" fill="hold">
                      <p:stCondLst>
                        <p:cond delay="indefinite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6" fill="hold">
                      <p:stCondLst>
                        <p:cond delay="indefinite"/>
                      </p:stCondLst>
                      <p:childTnLst>
                        <p:par>
                          <p:cTn id="497" fill="hold">
                            <p:stCondLst>
                              <p:cond delay="0"/>
                            </p:stCondLst>
                            <p:childTnLst>
                              <p:par>
                                <p:cTn id="4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1" fill="hold">
                      <p:stCondLst>
                        <p:cond delay="indefinite"/>
                      </p:stCondLst>
                      <p:childTnLst>
                        <p:par>
                          <p:cTn id="522" fill="hold">
                            <p:stCondLst>
                              <p:cond delay="0"/>
                            </p:stCondLst>
                            <p:childTnLst>
                              <p:par>
                                <p:cTn id="5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>
                      <p:stCondLst>
                        <p:cond delay="indefinite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5" fill="hold">
                      <p:stCondLst>
                        <p:cond delay="indefinite"/>
                      </p:stCondLst>
                      <p:childTnLst>
                        <p:par>
                          <p:cTn id="576" fill="hold">
                            <p:stCondLst>
                              <p:cond delay="0"/>
                            </p:stCondLst>
                            <p:childTnLst>
                              <p:par>
                                <p:cTn id="5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3" fill="hold">
                      <p:stCondLst>
                        <p:cond delay="indefinite"/>
                      </p:stCondLst>
                      <p:childTnLst>
                        <p:par>
                          <p:cTn id="594" fill="hold">
                            <p:stCondLst>
                              <p:cond delay="0"/>
                            </p:stCondLst>
                            <p:childTnLst>
                              <p:par>
                                <p:cTn id="5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9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0" fill="hold">
                      <p:stCondLst>
                        <p:cond delay="indefinite"/>
                      </p:stCondLst>
                      <p:childTnLst>
                        <p:par>
                          <p:cTn id="601" fill="hold">
                            <p:stCondLst>
                              <p:cond delay="0"/>
                            </p:stCondLst>
                            <p:childTnLst>
                              <p:par>
                                <p:cTn id="6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6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3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5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7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2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5" fill="hold">
                      <p:stCondLst>
                        <p:cond delay="indefinite"/>
                      </p:stCondLst>
                      <p:childTnLst>
                        <p:par>
                          <p:cTn id="636" fill="hold">
                            <p:stCondLst>
                              <p:cond delay="0"/>
                            </p:stCondLst>
                            <p:childTnLst>
                              <p:par>
                                <p:cTn id="6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2" fill="hold">
                      <p:stCondLst>
                        <p:cond delay="indefinite"/>
                      </p:stCondLst>
                      <p:childTnLst>
                        <p:par>
                          <p:cTn id="643" fill="hold">
                            <p:stCondLst>
                              <p:cond delay="0"/>
                            </p:stCondLst>
                            <p:childTnLst>
                              <p:par>
                                <p:cTn id="6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9" fill="hold">
                      <p:stCondLst>
                        <p:cond delay="indefinite"/>
                      </p:stCondLst>
                      <p:childTnLst>
                        <p:par>
                          <p:cTn id="650" fill="hold">
                            <p:stCondLst>
                              <p:cond delay="0"/>
                            </p:stCondLst>
                            <p:childTnLst>
                              <p:par>
                                <p:cTn id="6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6" fill="hold">
                      <p:stCondLst>
                        <p:cond delay="indefinite"/>
                      </p:stCondLst>
                      <p:childTnLst>
                        <p:par>
                          <p:cTn id="657" fill="hold">
                            <p:stCondLst>
                              <p:cond delay="0"/>
                            </p:stCondLst>
                            <p:childTnLst>
                              <p:par>
                                <p:cTn id="6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3" fill="hold">
                      <p:stCondLst>
                        <p:cond delay="indefinite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1" fill="hold">
                      <p:stCondLst>
                        <p:cond delay="indefinite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9" fill="hold">
                      <p:stCondLst>
                        <p:cond delay="indefinite"/>
                      </p:stCondLst>
                      <p:childTnLst>
                        <p:par>
                          <p:cTn id="700" fill="hold">
                            <p:stCondLst>
                              <p:cond delay="0"/>
                            </p:stCondLst>
                            <p:childTnLst>
                              <p:par>
                                <p:cTn id="70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6" fill="hold">
                      <p:stCondLst>
                        <p:cond delay="indefinite"/>
                      </p:stCondLst>
                      <p:childTnLst>
                        <p:par>
                          <p:cTn id="707" fill="hold">
                            <p:stCondLst>
                              <p:cond delay="0"/>
                            </p:stCondLst>
                            <p:childTnLst>
                              <p:par>
                                <p:cTn id="7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3" fill="hold">
                      <p:stCondLst>
                        <p:cond delay="indefinite"/>
                      </p:stCondLst>
                      <p:childTnLst>
                        <p:par>
                          <p:cTn id="714" fill="hold">
                            <p:stCondLst>
                              <p:cond delay="0"/>
                            </p:stCondLst>
                            <p:childTnLst>
                              <p:par>
                                <p:cTn id="7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0" fill="hold">
                      <p:stCondLst>
                        <p:cond delay="indefinite"/>
                      </p:stCondLst>
                      <p:childTnLst>
                        <p:par>
                          <p:cTn id="721" fill="hold">
                            <p:stCondLst>
                              <p:cond delay="0"/>
                            </p:stCondLst>
                            <p:childTnLst>
                              <p:par>
                                <p:cTn id="7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7" fill="hold">
                      <p:stCondLst>
                        <p:cond delay="indefinite"/>
                      </p:stCondLst>
                      <p:childTnLst>
                        <p:par>
                          <p:cTn id="728" fill="hold">
                            <p:stCondLst>
                              <p:cond delay="0"/>
                            </p:stCondLst>
                            <p:childTnLst>
                              <p:par>
                                <p:cTn id="7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3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4" fill="hold">
                      <p:stCondLst>
                        <p:cond delay="indefinite"/>
                      </p:stCondLst>
                      <p:childTnLst>
                        <p:par>
                          <p:cTn id="735" fill="hold">
                            <p:stCondLst>
                              <p:cond delay="0"/>
                            </p:stCondLst>
                            <p:childTnLst>
                              <p:par>
                                <p:cTn id="7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0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1" fill="hold">
                      <p:stCondLst>
                        <p:cond delay="indefinite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8" fill="hold">
                      <p:stCondLst>
                        <p:cond delay="indefinite"/>
                      </p:stCondLst>
                      <p:childTnLst>
                        <p:par>
                          <p:cTn id="749" fill="hold">
                            <p:stCondLst>
                              <p:cond delay="0"/>
                            </p:stCondLst>
                            <p:childTnLst>
                              <p:par>
                                <p:cTn id="7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hold">
                      <p:stCondLst>
                        <p:cond delay="indefinite"/>
                      </p:stCondLst>
                      <p:childTnLst>
                        <p:par>
                          <p:cTn id="756" fill="hold">
                            <p:stCondLst>
                              <p:cond delay="0"/>
                            </p:stCondLst>
                            <p:childTnLst>
                              <p:par>
                                <p:cTn id="7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3" fill="hold">
                      <p:stCondLst>
                        <p:cond delay="indefinite"/>
                      </p:stCondLst>
                      <p:childTnLst>
                        <p:par>
                          <p:cTn id="774" fill="hold">
                            <p:stCondLst>
                              <p:cond delay="0"/>
                            </p:stCondLst>
                            <p:childTnLst>
                              <p:par>
                                <p:cTn id="7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1" fill="hold">
                      <p:stCondLst>
                        <p:cond delay="indefinite"/>
                      </p:stCondLst>
                      <p:childTnLst>
                        <p:par>
                          <p:cTn id="792" fill="hold">
                            <p:stCondLst>
                              <p:cond delay="0"/>
                            </p:stCondLst>
                            <p:childTnLst>
                              <p:par>
                                <p:cTn id="7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9" fill="hold">
                      <p:stCondLst>
                        <p:cond delay="indefinite"/>
                      </p:stCondLst>
                      <p:childTnLst>
                        <p:par>
                          <p:cTn id="810" fill="hold">
                            <p:stCondLst>
                              <p:cond delay="0"/>
                            </p:stCondLst>
                            <p:childTnLst>
                              <p:par>
                                <p:cTn id="8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7" fill="hold">
                      <p:stCondLst>
                        <p:cond delay="indefinite"/>
                      </p:stCondLst>
                      <p:childTnLst>
                        <p:par>
                          <p:cTn id="828" fill="hold">
                            <p:stCondLst>
                              <p:cond delay="0"/>
                            </p:stCondLst>
                            <p:childTnLst>
                              <p:par>
                                <p:cTn id="82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3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2" fill="hold">
                      <p:stCondLst>
                        <p:cond delay="indefinite"/>
                      </p:stCondLst>
                      <p:childTnLst>
                        <p:par>
                          <p:cTn id="833" fill="hold">
                            <p:stCondLst>
                              <p:cond delay="0"/>
                            </p:stCondLst>
                            <p:childTnLst>
                              <p:par>
                                <p:cTn id="8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0" fill="hold">
                      <p:stCondLst>
                        <p:cond delay="indefinite"/>
                      </p:stCondLst>
                      <p:childTnLst>
                        <p:par>
                          <p:cTn id="851" fill="hold">
                            <p:stCondLst>
                              <p:cond delay="0"/>
                            </p:stCondLst>
                            <p:childTnLst>
                              <p:par>
                                <p:cTn id="8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2643174" y="0"/>
            <a:ext cx="3214710" cy="1714488"/>
          </a:xfrm>
          <a:prstGeom prst="triangle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9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714612" y="1857364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714612" y="2428868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2714612" y="3000372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714612" y="3571876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714612" y="4143380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2714612" y="4714884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2714612" y="5286388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2714612" y="5786454"/>
          <a:ext cx="3071834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35917"/>
                <a:gridCol w="1535917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6" y="1714488"/>
          <a:ext cx="3476628" cy="48577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8314"/>
                <a:gridCol w="1738314"/>
              </a:tblGrid>
              <a:tr h="6939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Равнобедренный треугольник 4"/>
          <p:cNvSpPr/>
          <p:nvPr/>
        </p:nvSpPr>
        <p:spPr>
          <a:xfrm>
            <a:off x="428596" y="0"/>
            <a:ext cx="3500462" cy="1714488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9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628" y="1714488"/>
          <a:ext cx="3476628" cy="48577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8314"/>
                <a:gridCol w="1738314"/>
              </a:tblGrid>
              <a:tr h="6939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96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Равнобедренный треугольник 6"/>
          <p:cNvSpPr/>
          <p:nvPr/>
        </p:nvSpPr>
        <p:spPr>
          <a:xfrm>
            <a:off x="5000628" y="0"/>
            <a:ext cx="3500462" cy="1714488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600" b="1" dirty="0" smtClean="0">
                <a:ln w="18000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9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3"/>
            <a:ext cx="2357454" cy="1874348"/>
          </a:xfrm>
          <a:prstGeom prst="rect">
            <a:avLst/>
          </a:prstGeom>
          <a:noFill/>
        </p:spPr>
      </p:pic>
      <p:pic>
        <p:nvPicPr>
          <p:cNvPr id="3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642918"/>
            <a:ext cx="2357454" cy="1874348"/>
          </a:xfrm>
          <a:prstGeom prst="rect">
            <a:avLst/>
          </a:prstGeom>
          <a:noFill/>
        </p:spPr>
      </p:pic>
      <p:pic>
        <p:nvPicPr>
          <p:cNvPr id="4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714356"/>
            <a:ext cx="2357454" cy="1874348"/>
          </a:xfrm>
          <a:prstGeom prst="rect">
            <a:avLst/>
          </a:prstGeom>
          <a:noFill/>
        </p:spPr>
      </p:pic>
      <p:pic>
        <p:nvPicPr>
          <p:cNvPr id="5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714356"/>
            <a:ext cx="2357454" cy="1874348"/>
          </a:xfrm>
          <a:prstGeom prst="rect">
            <a:avLst/>
          </a:prstGeom>
          <a:noFill/>
        </p:spPr>
      </p:pic>
      <p:pic>
        <p:nvPicPr>
          <p:cNvPr id="6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14620"/>
            <a:ext cx="2357454" cy="1874348"/>
          </a:xfrm>
          <a:prstGeom prst="rect">
            <a:avLst/>
          </a:prstGeom>
          <a:noFill/>
        </p:spPr>
      </p:pic>
      <p:pic>
        <p:nvPicPr>
          <p:cNvPr id="7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643182"/>
            <a:ext cx="2357454" cy="1874348"/>
          </a:xfrm>
          <a:prstGeom prst="rect">
            <a:avLst/>
          </a:prstGeom>
          <a:noFill/>
        </p:spPr>
      </p:pic>
      <p:pic>
        <p:nvPicPr>
          <p:cNvPr id="8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2714620"/>
            <a:ext cx="2357454" cy="1874348"/>
          </a:xfrm>
          <a:prstGeom prst="rect">
            <a:avLst/>
          </a:prstGeom>
          <a:noFill/>
        </p:spPr>
      </p:pic>
      <p:pic>
        <p:nvPicPr>
          <p:cNvPr id="9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2643182"/>
            <a:ext cx="2357454" cy="1874348"/>
          </a:xfrm>
          <a:prstGeom prst="rect">
            <a:avLst/>
          </a:prstGeom>
          <a:noFill/>
        </p:spPr>
      </p:pic>
      <p:pic>
        <p:nvPicPr>
          <p:cNvPr id="10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643446"/>
            <a:ext cx="2357454" cy="1874348"/>
          </a:xfrm>
          <a:prstGeom prst="rect">
            <a:avLst/>
          </a:prstGeom>
          <a:noFill/>
        </p:spPr>
      </p:pic>
      <p:pic>
        <p:nvPicPr>
          <p:cNvPr id="11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4572008"/>
            <a:ext cx="2357454" cy="1874348"/>
          </a:xfrm>
          <a:prstGeom prst="rect">
            <a:avLst/>
          </a:prstGeom>
          <a:noFill/>
        </p:spPr>
      </p:pic>
      <p:pic>
        <p:nvPicPr>
          <p:cNvPr id="12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4876" y="4500570"/>
            <a:ext cx="2357454" cy="1874348"/>
          </a:xfrm>
          <a:prstGeom prst="rect">
            <a:avLst/>
          </a:prstGeom>
          <a:noFill/>
        </p:spPr>
      </p:pic>
      <p:pic>
        <p:nvPicPr>
          <p:cNvPr id="13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4500570"/>
            <a:ext cx="2357454" cy="18743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357290" y="128586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57554" y="1428736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86380" y="1428736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3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358082" y="150017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4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57290" y="3500438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5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428992" y="342900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6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500694" y="3500438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7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286644" y="3429000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8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571604" y="5429264"/>
            <a:ext cx="5357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9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500430" y="5500702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10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72132" y="5357826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11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7429520" y="5357826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12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00043"/>
            <a:ext cx="2357454" cy="1874348"/>
          </a:xfrm>
          <a:prstGeom prst="rect">
            <a:avLst/>
          </a:prstGeom>
          <a:noFill/>
        </p:spPr>
      </p:pic>
      <p:pic>
        <p:nvPicPr>
          <p:cNvPr id="3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642918"/>
            <a:ext cx="2357454" cy="1874348"/>
          </a:xfrm>
          <a:prstGeom prst="rect">
            <a:avLst/>
          </a:prstGeom>
          <a:noFill/>
        </p:spPr>
      </p:pic>
      <p:pic>
        <p:nvPicPr>
          <p:cNvPr id="4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714356"/>
            <a:ext cx="2357454" cy="1874348"/>
          </a:xfrm>
          <a:prstGeom prst="rect">
            <a:avLst/>
          </a:prstGeom>
          <a:noFill/>
        </p:spPr>
      </p:pic>
      <p:pic>
        <p:nvPicPr>
          <p:cNvPr id="5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714356"/>
            <a:ext cx="2357454" cy="1874348"/>
          </a:xfrm>
          <a:prstGeom prst="rect">
            <a:avLst/>
          </a:prstGeom>
          <a:noFill/>
        </p:spPr>
      </p:pic>
      <p:pic>
        <p:nvPicPr>
          <p:cNvPr id="6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14620"/>
            <a:ext cx="2357454" cy="1874348"/>
          </a:xfrm>
          <a:prstGeom prst="rect">
            <a:avLst/>
          </a:prstGeom>
          <a:noFill/>
        </p:spPr>
      </p:pic>
      <p:pic>
        <p:nvPicPr>
          <p:cNvPr id="7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714620"/>
            <a:ext cx="2357454" cy="1874348"/>
          </a:xfrm>
          <a:prstGeom prst="rect">
            <a:avLst/>
          </a:prstGeom>
          <a:noFill/>
        </p:spPr>
      </p:pic>
      <p:pic>
        <p:nvPicPr>
          <p:cNvPr id="8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48" y="2714620"/>
            <a:ext cx="2357454" cy="1874348"/>
          </a:xfrm>
          <a:prstGeom prst="rect">
            <a:avLst/>
          </a:prstGeom>
          <a:noFill/>
        </p:spPr>
      </p:pic>
      <p:pic>
        <p:nvPicPr>
          <p:cNvPr id="9" name="Picture 2" descr="Картинки по запросу раскраски мышк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2571744"/>
            <a:ext cx="2357454" cy="1874348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285852" y="1357298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13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14678" y="1571612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14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14942" y="1643050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15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15206" y="1571612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16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214414" y="3643314"/>
            <a:ext cx="75533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17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357554" y="3643314"/>
            <a:ext cx="704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18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143504" y="3643314"/>
            <a:ext cx="704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19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215206" y="3500438"/>
            <a:ext cx="70403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20</a:t>
            </a:r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642918"/>
            <a:ext cx="1737976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39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</a:t>
            </a:r>
            <a:endParaRPr lang="ru-RU" sz="239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488" y="357166"/>
            <a:ext cx="2050561" cy="45089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87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4</a:t>
            </a:r>
            <a:endParaRPr lang="ru-RU" sz="287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14942" y="-285776"/>
            <a:ext cx="2420856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4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6</a:t>
            </a:r>
            <a:endParaRPr lang="ru-RU" sz="34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857356" y="214290"/>
            <a:ext cx="4857784" cy="5072098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38100">
                <a:solidFill>
                  <a:schemeClr val="tx1"/>
                </a:solidFill>
              </a:ln>
            </a:endParaRPr>
          </a:p>
        </p:txBody>
      </p:sp>
      <p:pic>
        <p:nvPicPr>
          <p:cNvPr id="25602" name="Picture 2" descr="Картинки по запросу счетный материал картинки"/>
          <p:cNvPicPr>
            <a:picLocks noChangeAspect="1" noChangeArrowheads="1"/>
          </p:cNvPicPr>
          <p:nvPr/>
        </p:nvPicPr>
        <p:blipFill>
          <a:blip r:embed="rId2"/>
          <a:srcRect l="16639" t="4411" r="69842" b="75001"/>
          <a:stretch>
            <a:fillRect/>
          </a:stretch>
        </p:blipFill>
        <p:spPr bwMode="auto">
          <a:xfrm>
            <a:off x="4214810" y="3714752"/>
            <a:ext cx="928694" cy="1000132"/>
          </a:xfrm>
          <a:prstGeom prst="rect">
            <a:avLst/>
          </a:prstGeom>
          <a:noFill/>
        </p:spPr>
      </p:pic>
      <p:pic>
        <p:nvPicPr>
          <p:cNvPr id="5" name="Picture 2" descr="Картинки по запросу счетный материал картинки"/>
          <p:cNvPicPr>
            <a:picLocks noChangeAspect="1" noChangeArrowheads="1"/>
          </p:cNvPicPr>
          <p:nvPr/>
        </p:nvPicPr>
        <p:blipFill>
          <a:blip r:embed="rId2"/>
          <a:srcRect l="5200" t="4412" r="83361" b="77941"/>
          <a:stretch>
            <a:fillRect/>
          </a:stretch>
        </p:blipFill>
        <p:spPr bwMode="auto">
          <a:xfrm>
            <a:off x="2571736" y="2000240"/>
            <a:ext cx="785818" cy="857256"/>
          </a:xfrm>
          <a:prstGeom prst="rect">
            <a:avLst/>
          </a:prstGeom>
          <a:noFill/>
        </p:spPr>
      </p:pic>
      <p:pic>
        <p:nvPicPr>
          <p:cNvPr id="7" name="Picture 2" descr="Картинки по запросу счетный материал картинки"/>
          <p:cNvPicPr>
            <a:picLocks noChangeAspect="1" noChangeArrowheads="1"/>
          </p:cNvPicPr>
          <p:nvPr/>
        </p:nvPicPr>
        <p:blipFill>
          <a:blip r:embed="rId2"/>
          <a:srcRect l="16639" t="4411" r="69842" b="75001"/>
          <a:stretch>
            <a:fillRect/>
          </a:stretch>
        </p:blipFill>
        <p:spPr bwMode="auto">
          <a:xfrm>
            <a:off x="4929190" y="2857496"/>
            <a:ext cx="928694" cy="1000132"/>
          </a:xfrm>
          <a:prstGeom prst="rect">
            <a:avLst/>
          </a:prstGeom>
          <a:noFill/>
        </p:spPr>
      </p:pic>
      <p:pic>
        <p:nvPicPr>
          <p:cNvPr id="8" name="Picture 2" descr="Картинки по запросу счетный материал картинки"/>
          <p:cNvPicPr>
            <a:picLocks noChangeAspect="1" noChangeArrowheads="1"/>
          </p:cNvPicPr>
          <p:nvPr/>
        </p:nvPicPr>
        <p:blipFill>
          <a:blip r:embed="rId2"/>
          <a:srcRect l="5200" t="4412" r="83361" b="77941"/>
          <a:stretch>
            <a:fillRect/>
          </a:stretch>
        </p:blipFill>
        <p:spPr bwMode="auto">
          <a:xfrm>
            <a:off x="2714612" y="3071810"/>
            <a:ext cx="785818" cy="857256"/>
          </a:xfrm>
          <a:prstGeom prst="rect">
            <a:avLst/>
          </a:prstGeom>
          <a:noFill/>
        </p:spPr>
      </p:pic>
      <p:pic>
        <p:nvPicPr>
          <p:cNvPr id="9" name="Picture 2" descr="Картинки по запросу счетный материал картинки"/>
          <p:cNvPicPr>
            <a:picLocks noChangeAspect="1" noChangeArrowheads="1"/>
          </p:cNvPicPr>
          <p:nvPr/>
        </p:nvPicPr>
        <p:blipFill>
          <a:blip r:embed="rId2"/>
          <a:srcRect l="5200" t="4412" r="83361" b="77941"/>
          <a:stretch>
            <a:fillRect/>
          </a:stretch>
        </p:blipFill>
        <p:spPr bwMode="auto">
          <a:xfrm>
            <a:off x="3428992" y="1428736"/>
            <a:ext cx="785818" cy="857256"/>
          </a:xfrm>
          <a:prstGeom prst="rect">
            <a:avLst/>
          </a:prstGeom>
          <a:noFill/>
        </p:spPr>
      </p:pic>
      <p:sp>
        <p:nvSpPr>
          <p:cNvPr id="10" name="Овал 9"/>
          <p:cNvSpPr/>
          <p:nvPr/>
        </p:nvSpPr>
        <p:spPr>
          <a:xfrm rot="2530354">
            <a:off x="4419433" y="2473592"/>
            <a:ext cx="1357322" cy="26226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 rot="1701629">
            <a:off x="2443066" y="947001"/>
            <a:ext cx="1793096" cy="321990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2000232" y="5286388"/>
            <a:ext cx="750161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</a:t>
            </a:r>
            <a:endParaRPr lang="ru-RU" sz="8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00166" y="5357826"/>
            <a:ext cx="56778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+</a:t>
            </a:r>
            <a:endParaRPr lang="ru-RU" sz="6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57224" y="5214950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3</a:t>
            </a:r>
            <a:endParaRPr lang="ru-RU" sz="8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86050" y="5357826"/>
            <a:ext cx="567784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=</a:t>
            </a:r>
            <a:endParaRPr lang="ru-RU" sz="6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428992" y="5214950"/>
            <a:ext cx="7040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0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5</a:t>
            </a:r>
            <a:endParaRPr lang="ru-RU" sz="8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790</Words>
  <PresentationFormat>Экран (4:3)</PresentationFormat>
  <Paragraphs>206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11</cp:revision>
  <dcterms:created xsi:type="dcterms:W3CDTF">2017-11-20T17:24:06Z</dcterms:created>
  <dcterms:modified xsi:type="dcterms:W3CDTF">2018-01-26T05:43:38Z</dcterms:modified>
</cp:coreProperties>
</file>