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дмин" initials="А" lastIdx="0" clrIdx="0"/>
  <p:cmAuthor id="1" name="тамара шишкина" initials="тш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BCA1-34BC-4701-BFFD-4682FF4B09E7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F2EF-0465-4FBE-9321-28F9941950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BCA1-34BC-4701-BFFD-4682FF4B09E7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F2EF-0465-4FBE-9321-28F9941950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BCA1-34BC-4701-BFFD-4682FF4B09E7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F2EF-0465-4FBE-9321-28F9941950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BCA1-34BC-4701-BFFD-4682FF4B09E7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F2EF-0465-4FBE-9321-28F9941950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BCA1-34BC-4701-BFFD-4682FF4B09E7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F2EF-0465-4FBE-9321-28F9941950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BCA1-34BC-4701-BFFD-4682FF4B09E7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F2EF-0465-4FBE-9321-28F9941950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BCA1-34BC-4701-BFFD-4682FF4B09E7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F2EF-0465-4FBE-9321-28F9941950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BCA1-34BC-4701-BFFD-4682FF4B09E7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F2EF-0465-4FBE-9321-28F9941950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BCA1-34BC-4701-BFFD-4682FF4B09E7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F2EF-0465-4FBE-9321-28F9941950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BCA1-34BC-4701-BFFD-4682FF4B09E7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F2EF-0465-4FBE-9321-28F9941950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BCA1-34BC-4701-BFFD-4682FF4B09E7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F2EF-0465-4FBE-9321-28F9941950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FBCA1-34BC-4701-BFFD-4682FF4B09E7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FF2EF-0465-4FBE-9321-28F9941950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0202.jpg"/>
          <p:cNvPicPr>
            <a:picLocks noChangeAspect="1"/>
          </p:cNvPicPr>
          <p:nvPr/>
        </p:nvPicPr>
        <p:blipFill>
          <a:blip r:embed="rId2" cstate="print">
            <a:lum bright="-20000" contrast="-56000"/>
          </a:blip>
          <a:stretch>
            <a:fillRect/>
          </a:stretch>
        </p:blipFill>
        <p:spPr>
          <a:xfrm>
            <a:off x="0" y="-714404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-500090"/>
            <a:ext cx="8352928" cy="38164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Презентация на тему: «Легированные стали на железной дороге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1500166" y="3786190"/>
            <a:ext cx="6786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 высшей категории Тамбовского железнодорожного техникума – филиала МИИТ</a:t>
            </a:r>
          </a:p>
          <a:p>
            <a:pPr algn="ctr"/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Шишкина Тамара Владимировна </a:t>
            </a:r>
            <a:endParaRPr lang="ru-RU" sz="2400" b="1" i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519016446_a81f7a7c98_b.jpg"/>
          <p:cNvPicPr>
            <a:picLocks noChangeAspect="1"/>
          </p:cNvPicPr>
          <p:nvPr/>
        </p:nvPicPr>
        <p:blipFill>
          <a:blip r:embed="rId2" cstate="print">
            <a:lum bright="28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0"/>
            <a:ext cx="2314600" cy="778098"/>
          </a:xfrm>
        </p:spPr>
        <p:txBody>
          <a:bodyPr/>
          <a:lstStyle/>
          <a:p>
            <a:r>
              <a:rPr lang="ru-RU" b="1" i="1" dirty="0" smtClean="0"/>
              <a:t>09Г2Д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3923928" cy="59046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Сталь легированная, конструкционная, содержание углерода 0,09%, марганца 2%, меди 1% для изготовления сварных конструкций- смотровая крышка.</a:t>
            </a:r>
            <a:endParaRPr lang="ru-RU" b="1" dirty="0"/>
          </a:p>
        </p:txBody>
      </p:sp>
      <p:pic>
        <p:nvPicPr>
          <p:cNvPr id="4" name="Рисунок 3" descr="2759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60648"/>
            <a:ext cx="3594639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652120" y="27809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Смотровая крышка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5500.jpg"/>
          <p:cNvPicPr>
            <a:picLocks noChangeAspect="1"/>
          </p:cNvPicPr>
          <p:nvPr/>
        </p:nvPicPr>
        <p:blipFill>
          <a:blip r:embed="rId2" cstate="print">
            <a:lum bright="32000" contrast="-24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260648"/>
            <a:ext cx="4330824" cy="5040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20ФТЛ-</a:t>
            </a:r>
            <a:r>
              <a:rPr lang="ru-RU" sz="2400" b="1" dirty="0" smtClean="0"/>
              <a:t>Сталь легированная, конструкционная, низколегированная, содержание углерода 0,2%, ванадия и титана до 1%, литейная боковые рамы ответственных деталей автосцепки и тележек грузового вагона.</a:t>
            </a:r>
            <a:endParaRPr lang="ru-RU" sz="2400" b="1" dirty="0"/>
          </a:p>
        </p:txBody>
      </p:sp>
      <p:pic>
        <p:nvPicPr>
          <p:cNvPr id="4" name="Рисунок 3" descr="527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632"/>
            <a:ext cx="458088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263691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Замок автосцепки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J ROLL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8068" y="0"/>
            <a:ext cx="69359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211960" cy="63813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ШХ15СГ-Сталь легированная, подшипниковая, хром 15%, дополнительно легированная кремнием и марганцем до 1,5% для изготовления колец и роликовых подшипников.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20272" y="908720"/>
            <a:ext cx="169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Кольца и роликовые подшипники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8864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55С2-Сталь легированная, кремнистая, содержание углерода 0,55%, кремния 2% для изготовления рессоров, пружин.</a:t>
            </a:r>
            <a:endParaRPr lang="ru-RU" b="1" dirty="0"/>
          </a:p>
        </p:txBody>
      </p:sp>
      <p:pic>
        <p:nvPicPr>
          <p:cNvPr id="4" name="Рисунок 3" descr="page_13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276872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03648" y="537321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пружины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age_14_3.jpg"/>
          <p:cNvPicPr>
            <a:picLocks noChangeAspect="1"/>
          </p:cNvPicPr>
          <p:nvPr/>
        </p:nvPicPr>
        <p:blipFill>
          <a:blip r:embed="rId2" cstate="print">
            <a:lum bright="2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789040"/>
            <a:ext cx="7920880" cy="2708919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55С2А-Сталь легированная, кремнистая, содержание углерода 0,55%, кремния 2%, высококачественная для изготовления рессоров, пружин.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18864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Рессоры Балахова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202.jpg"/>
          <p:cNvPicPr>
            <a:picLocks noChangeAspect="1"/>
          </p:cNvPicPr>
          <p:nvPr/>
        </p:nvPicPr>
        <p:blipFill>
          <a:blip r:embed="rId2" cstate="print">
            <a:lum bright="30000" contrast="-47000"/>
          </a:blip>
          <a:stretch>
            <a:fillRect/>
          </a:stretch>
        </p:blipFill>
        <p:spPr>
          <a:xfrm>
            <a:off x="0" y="0"/>
            <a:ext cx="917051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4978896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30ХГСА-Сталь легированная, сложнолегированная, углерода 0,3%, хрома, марганца, кремния менее 1,5%, высококачественная для изготовления фрикционных планок в грузовых тележках вагонов.</a:t>
            </a:r>
            <a:endParaRPr lang="ru-RU" b="1" dirty="0"/>
          </a:p>
        </p:txBody>
      </p:sp>
      <p:pic>
        <p:nvPicPr>
          <p:cNvPr id="4" name="Рисунок 3" descr="planka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573016"/>
            <a:ext cx="3286305" cy="27112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0072" y="6165304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Фрикционная планка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8229600" cy="134076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10ХНДП</a:t>
            </a:r>
            <a:r>
              <a:rPr lang="ru-RU" dirty="0" smtClean="0"/>
              <a:t>-Сталь легированная, сложнолегированная, углерода 0,1%, хрома, никеля, меди менее 1,5%, проката для изготовления балок рамы кузова, для сварных конструкций.</a:t>
            </a:r>
            <a:endParaRPr lang="ru-RU" dirty="0"/>
          </a:p>
        </p:txBody>
      </p:sp>
      <p:pic>
        <p:nvPicPr>
          <p:cNvPr id="4" name="Рисунок 3" descr="rama_vagonnay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57680"/>
            <a:ext cx="5990685" cy="280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067944" y="63093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Рама кузова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16216" cy="242088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АМГ6</a:t>
            </a:r>
            <a:r>
              <a:rPr lang="ru-RU" dirty="0" smtClean="0"/>
              <a:t>-Алюминиевый деформируемый сплав, магний — 6% для изготовления корпуса буксы.</a:t>
            </a:r>
            <a:endParaRPr lang="ru-RU" dirty="0"/>
          </a:p>
        </p:txBody>
      </p:sp>
      <p:pic>
        <p:nvPicPr>
          <p:cNvPr id="4" name="Содержимое 3" descr="ads_167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780928"/>
            <a:ext cx="3943295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6357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404664"/>
            <a:ext cx="7494359" cy="92333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e5399f3e40c778a0fa2c2a8e91c54f_XL.jpg"/>
          <p:cNvPicPr>
            <a:picLocks noChangeAspect="1"/>
          </p:cNvPicPr>
          <p:nvPr/>
        </p:nvPicPr>
        <p:blipFill>
          <a:blip r:embed="rId2" cstate="print">
            <a:lum bright="-3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lum bright="-34000"/>
            </a:blip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>
                <a:alpha val="4000"/>
              </a:srgbClr>
            </a:outerShdw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4788024" cy="367240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Легированная сталь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—</a:t>
            </a:r>
            <a:r>
              <a:rPr lang="ru-RU" sz="3000" dirty="0" smtClean="0">
                <a:solidFill>
                  <a:schemeClr val="bg1">
                    <a:lumMod val="95000"/>
                  </a:schemeClr>
                </a:solidFill>
              </a:rPr>
              <a:t>сталь, в которой кроме углерода и железа имеются специально вводимые добавки(легирующие элементы) для получения заданных свойств</a:t>
            </a:r>
            <a:r>
              <a:rPr lang="ru-RU" sz="3000" dirty="0" smtClean="0"/>
              <a:t>.</a:t>
            </a:r>
            <a:endParaRPr lang="ru-RU" sz="3000" dirty="0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5076056" y="593683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Легирующие добавки повышают прочность, коррозийную стойкость стали, снижают опасность хрупкого разрушения. В качестве легирующих добавок применяют хром, никель, медь, азот (в химически связанном состоянии), ванадий и др.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4365104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Легированную сталь по степени легирования разделяют на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:</a:t>
            </a:r>
          </a:p>
          <a:p>
            <a:pPr algn="just"/>
            <a:endParaRPr lang="ru-RU" dirty="0">
              <a:solidFill>
                <a:schemeClr val="bg1">
                  <a:lumMod val="9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низколегированную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(легирующих элементов до 2,5 %),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среднелегированную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(от 2,5 до 10 %),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высоколегированную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(от 10 до 50 %).</a:t>
            </a:r>
          </a:p>
          <a:p>
            <a:pPr algn="just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367752_0.jpg"/>
          <p:cNvPicPr>
            <a:picLocks noChangeAspect="1"/>
          </p:cNvPicPr>
          <p:nvPr/>
        </p:nvPicPr>
        <p:blipFill>
          <a:blip r:embed="rId2" cstate="print">
            <a:lum bright="32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60648"/>
            <a:ext cx="2952328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Маркировка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3563888" cy="12961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600" b="1" i="1" u="sng" dirty="0"/>
              <a:t>Легированные стали </a:t>
            </a:r>
            <a:r>
              <a:rPr lang="ru-RU" sz="1600" b="1" dirty="0"/>
              <a:t>маркируются цифрами и буквами, указывающими примерный состав стали. Буква показывает, какой легирующий элемент входит в состав </a:t>
            </a:r>
            <a:r>
              <a:rPr lang="ru-RU" sz="1600" b="1" dirty="0" smtClean="0"/>
              <a:t>стали.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44824"/>
            <a:ext cx="34563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/>
              <a:t>Стоящая за буквой цифра обозначает среднее содержание элемента в процентах. Если элемента содержится менее 1 %, то цифры за буквой не ставятся. Первые две цифры указывают среднее содержание углерода в сотых долях процента, если цифра одна, то содержание углерода в десятых долях процента.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23928" y="692696"/>
          <a:ext cx="5087888" cy="2926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43944"/>
                <a:gridCol w="2543944"/>
              </a:tblGrid>
              <a:tr h="315035">
                <a:tc>
                  <a:txBody>
                    <a:bodyPr/>
                    <a:lstStyle/>
                    <a:p>
                      <a:r>
                        <a:rPr lang="ru-RU" dirty="0" smtClean="0"/>
                        <a:t>А-</a:t>
                      </a:r>
                      <a:r>
                        <a:rPr lang="ru-RU" baseline="0" dirty="0" smtClean="0"/>
                        <a:t> А</a:t>
                      </a:r>
                      <a:r>
                        <a:rPr lang="ru-RU" dirty="0" smtClean="0"/>
                        <a:t>зот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Н-</a:t>
                      </a:r>
                      <a:r>
                        <a:rPr lang="ru-RU" baseline="0" dirty="0" smtClean="0"/>
                        <a:t> Никель</a:t>
                      </a:r>
                      <a:endParaRPr lang="ru-RU" dirty="0" smtClean="0"/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ru-RU" dirty="0" smtClean="0"/>
                        <a:t>Б- Ниобий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П-</a:t>
                      </a:r>
                      <a:r>
                        <a:rPr lang="ru-RU" baseline="0" dirty="0" smtClean="0"/>
                        <a:t> Фосфор</a:t>
                      </a:r>
                      <a:endParaRPr lang="ru-RU" dirty="0"/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ru-RU" dirty="0" smtClean="0"/>
                        <a:t>В- Вольфрам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Р- Бор</a:t>
                      </a:r>
                      <a:endParaRPr lang="ru-RU" dirty="0"/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ru-RU" dirty="0" smtClean="0"/>
                        <a:t>Г- Марганец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С- Кремний</a:t>
                      </a:r>
                      <a:endParaRPr lang="ru-RU" dirty="0"/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ru-RU" dirty="0" smtClean="0"/>
                        <a:t>Д- Медь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Т- Титан</a:t>
                      </a:r>
                      <a:endParaRPr lang="ru-RU" dirty="0"/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ru-RU" dirty="0" smtClean="0"/>
                        <a:t>Е- Селен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Ф- Ванадий</a:t>
                      </a:r>
                      <a:endParaRPr lang="ru-RU" dirty="0"/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ru-RU" dirty="0" smtClean="0"/>
                        <a:t>К-</a:t>
                      </a:r>
                      <a:r>
                        <a:rPr lang="ru-RU" baseline="0" dirty="0" smtClean="0"/>
                        <a:t> Кобальт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Х-</a:t>
                      </a:r>
                      <a:r>
                        <a:rPr lang="ru-RU" baseline="0" dirty="0" smtClean="0"/>
                        <a:t> Хром</a:t>
                      </a:r>
                      <a:endParaRPr lang="ru-RU" dirty="0"/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ru-RU" dirty="0" smtClean="0"/>
                        <a:t>Л- Бериллий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Ц- Цирконий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23928" y="3645024"/>
          <a:ext cx="5112568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56284"/>
                <a:gridCol w="2556284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М- Молибден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Ю- Алюминий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4149080"/>
            <a:ext cx="8712968" cy="26776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endParaRPr lang="ru-RU" sz="1600" i="1" dirty="0" smtClean="0"/>
          </a:p>
          <a:p>
            <a:r>
              <a:rPr lang="ru-RU" sz="1600" b="1" i="1" dirty="0" smtClean="0"/>
              <a:t>Исключения:</a:t>
            </a:r>
          </a:p>
          <a:p>
            <a:endParaRPr lang="ru-RU" sz="1600" b="1" i="1" dirty="0" smtClean="0"/>
          </a:p>
          <a:p>
            <a:r>
              <a:rPr lang="ru-RU" sz="1500" b="1" dirty="0" smtClean="0"/>
              <a:t>содержание </a:t>
            </a:r>
            <a:r>
              <a:rPr lang="ru-RU" sz="1500" b="1" dirty="0"/>
              <a:t>в шарикоподшипниковых сталях хрома в десятых долях процента (например, ШХ4 — Cr 0,4 %);</a:t>
            </a:r>
          </a:p>
          <a:p>
            <a:r>
              <a:rPr lang="ru-RU" sz="1500" b="1" dirty="0"/>
              <a:t>в марке быстрорежущей стали, цифра после «Р» — содержание вольфрама в %, и во всех быстрорежущих сталях содержание хрома 4 %.</a:t>
            </a:r>
          </a:p>
          <a:p>
            <a:r>
              <a:rPr lang="ru-RU" sz="1500" b="1" dirty="0"/>
              <a:t>Буква А в </a:t>
            </a:r>
            <a:r>
              <a:rPr lang="ru-RU" sz="1500" b="1" dirty="0" smtClean="0"/>
              <a:t>середине </a:t>
            </a:r>
            <a:r>
              <a:rPr lang="ru-RU" sz="1500" b="1" dirty="0"/>
              <a:t>марки стали показывает содержание азота, а в конце — что сталь чистая по сере и фосфору (содержание фосфора и серы в такой стали не превышает 0,03 %).</a:t>
            </a:r>
            <a:br>
              <a:rPr lang="ru-RU" sz="1500" b="1" dirty="0"/>
            </a:br>
            <a:r>
              <a:rPr lang="ru-RU" sz="1500" b="1" dirty="0"/>
              <a:t>Две буквы А в конце — «АА» — означают, что сталь особо чистая (ещё более чистая по сере и фосфору).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-12_1-11_-_27__2014_760_-.jpg"/>
          <p:cNvPicPr>
            <a:picLocks noChangeAspect="1"/>
          </p:cNvPicPr>
          <p:nvPr/>
        </p:nvPicPr>
        <p:blipFill>
          <a:blip r:embed="rId2" cstate="print">
            <a:lum bright="23000" contrast="-5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807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/>
              <a:t> </a:t>
            </a:r>
            <a:r>
              <a:rPr lang="ru-RU" sz="2800" b="1" i="1" dirty="0" smtClean="0"/>
              <a:t>По структуре: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solidFill>
                  <a:srgbClr val="C00000"/>
                </a:solidFill>
              </a:rPr>
              <a:t>Доэвтектоидная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solidFill>
                  <a:srgbClr val="C00000"/>
                </a:solidFill>
              </a:rPr>
              <a:t>Эвтектоидная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solidFill>
                  <a:srgbClr val="C00000"/>
                </a:solidFill>
              </a:rPr>
              <a:t>Заэвтектоидная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3000" b="1" i="1" dirty="0" smtClean="0"/>
              <a:t>По </a:t>
            </a:r>
            <a:r>
              <a:rPr lang="ru-RU" sz="3000" b="1" i="1" dirty="0"/>
              <a:t>назначению: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400" dirty="0" smtClean="0">
                <a:solidFill>
                  <a:srgbClr val="C00000"/>
                </a:solidFill>
              </a:rPr>
              <a:t>Конструкционные стали общего назначения </a:t>
            </a:r>
            <a:r>
              <a:rPr lang="ru-RU" sz="2400" dirty="0" smtClean="0"/>
              <a:t>(Изготавливают: шестерни тяговых зубчатых передач сварных конструкций);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Конструкционные стали специального </a:t>
            </a:r>
            <a:r>
              <a:rPr lang="ru-RU" sz="2400" dirty="0" smtClean="0"/>
              <a:t>назначения(Изготавливают: шарикоподшипниковые, рессорнопружинные, корпусные стали для судостроения);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400" dirty="0" smtClean="0">
                <a:solidFill>
                  <a:srgbClr val="C00000"/>
                </a:solidFill>
              </a:rPr>
              <a:t>Инструментальные стали.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800" b="1" i="1" dirty="0" smtClean="0"/>
              <a:t>По качеству: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400" dirty="0" smtClean="0">
                <a:solidFill>
                  <a:srgbClr val="C00000"/>
                </a:solidFill>
              </a:rPr>
              <a:t>Качественные </a:t>
            </a:r>
            <a:r>
              <a:rPr lang="ru-RU" sz="2400" dirty="0" smtClean="0"/>
              <a:t>(сера и фосфор не более 0,035% каждого);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400" dirty="0" smtClean="0">
                <a:solidFill>
                  <a:srgbClr val="C00000"/>
                </a:solidFill>
              </a:rPr>
              <a:t>Высококачественные </a:t>
            </a:r>
            <a:r>
              <a:rPr lang="ru-RU" sz="2400" dirty="0" smtClean="0"/>
              <a:t>(сера и фосфор не более 0,025% каждого);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400" dirty="0" smtClean="0">
                <a:solidFill>
                  <a:srgbClr val="C00000"/>
                </a:solidFill>
              </a:rPr>
              <a:t>Особо высококачественные </a:t>
            </a:r>
            <a:r>
              <a:rPr lang="ru-RU" sz="2400" dirty="0" smtClean="0"/>
              <a:t>(не более 0,015% серы и 0,025% фосфора).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1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3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9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25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1" dur="25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250" autoRev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7" dur="250" autoRev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2" dur="250" autoRev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3" dur="250" autoRev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-12_1-11_-_27__2014_760_-.jpg"/>
          <p:cNvPicPr>
            <a:picLocks noChangeAspect="1"/>
          </p:cNvPicPr>
          <p:nvPr/>
        </p:nvPicPr>
        <p:blipFill>
          <a:blip r:embed="rId2" cstate="print">
            <a:lum bright="23000" contrast="-5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0"/>
            <a:ext cx="3888432" cy="6206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Классификация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507288" cy="543346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b="1" i="1" dirty="0" smtClean="0"/>
              <a:t>По числу введенных легирующих элементов: 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solidFill>
                  <a:srgbClr val="C00000"/>
                </a:solidFill>
              </a:rPr>
              <a:t>Тройная</a:t>
            </a:r>
            <a:r>
              <a:rPr lang="ru-RU" sz="2800" dirty="0" smtClean="0"/>
              <a:t> </a:t>
            </a:r>
            <a:r>
              <a:rPr lang="ru-RU" sz="2400" dirty="0" smtClean="0"/>
              <a:t>(железо; углерод; один легирующий элемент)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solidFill>
                  <a:srgbClr val="C00000"/>
                </a:solidFill>
              </a:rPr>
              <a:t>Сложнолегированная</a:t>
            </a:r>
            <a:r>
              <a:rPr lang="ru-RU" sz="2400" dirty="0" smtClean="0"/>
              <a:t> (железо; углерод; два и более легирующих элементов)</a:t>
            </a:r>
          </a:p>
          <a:p>
            <a:pPr marL="514350" indent="-514350">
              <a:buNone/>
            </a:pPr>
            <a:endParaRPr lang="ru-RU" sz="2400" dirty="0" smtClean="0"/>
          </a:p>
          <a:p>
            <a:pPr marL="514350" indent="-514350">
              <a:buFont typeface="Wingdings" pitchFamily="2" charset="2"/>
              <a:buChar char="Ø"/>
            </a:pPr>
            <a:r>
              <a:rPr lang="ru-RU" sz="2800" b="1" i="1" dirty="0" smtClean="0"/>
              <a:t>По суммарному массовому содержанию легирующих элементов: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solidFill>
                  <a:srgbClr val="C00000"/>
                </a:solidFill>
              </a:rPr>
              <a:t>низколегированные </a:t>
            </a:r>
            <a:r>
              <a:rPr lang="ru-RU" sz="2400" dirty="0"/>
              <a:t>– 2,5…5 </a:t>
            </a:r>
            <a:r>
              <a:rPr lang="ru-RU" sz="2400" dirty="0" smtClean="0"/>
              <a:t>%;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solidFill>
                  <a:srgbClr val="C00000"/>
                </a:solidFill>
              </a:rPr>
              <a:t>среднелегированные</a:t>
            </a:r>
            <a:r>
              <a:rPr lang="ru-RU" sz="2400" dirty="0" smtClean="0"/>
              <a:t> </a:t>
            </a:r>
            <a:r>
              <a:rPr lang="ru-RU" sz="2400" dirty="0"/>
              <a:t>– до 10 </a:t>
            </a:r>
            <a:r>
              <a:rPr lang="ru-RU" sz="2400" dirty="0" smtClean="0"/>
              <a:t>%;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solidFill>
                  <a:srgbClr val="C00000"/>
                </a:solidFill>
              </a:rPr>
              <a:t>высоколегированные</a:t>
            </a:r>
            <a:r>
              <a:rPr lang="ru-RU" sz="2400" dirty="0" smtClean="0"/>
              <a:t> </a:t>
            </a:r>
            <a:r>
              <a:rPr lang="ru-RU" sz="2400" dirty="0"/>
              <a:t>– более 10%.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ambov.jpg"/>
          <p:cNvPicPr>
            <a:picLocks noChangeAspect="1"/>
          </p:cNvPicPr>
          <p:nvPr/>
        </p:nvPicPr>
        <p:blipFill>
          <a:blip r:embed="rId2" cstate="print">
            <a:lum bright="-14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2708920"/>
            <a:ext cx="860921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Применение</a:t>
            </a:r>
          </a:p>
          <a:p>
            <a:pPr algn="ctr"/>
            <a:r>
              <a:rPr lang="ru-RU" sz="54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Легированных сталей</a:t>
            </a:r>
          </a:p>
          <a:p>
            <a:pPr algn="ctr"/>
            <a:r>
              <a:rPr lang="ru-RU" sz="54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На железной</a:t>
            </a:r>
          </a:p>
          <a:p>
            <a:pPr algn="ctr"/>
            <a:r>
              <a:rPr lang="ru-RU" sz="54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дороге </a:t>
            </a:r>
            <a:endParaRPr lang="ru-RU" sz="54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573016"/>
          </a:xfrm>
          <a:blipFill dpi="0" rotWithShape="1">
            <a:blip r:embed="rId2" cstate="print">
              <a:alphaModFix amt="86000"/>
              <a:lum bright="16000" contrast="-77000"/>
            </a:blip>
            <a:srcRect/>
            <a:stretch>
              <a:fillRect/>
            </a:stretch>
          </a:blip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  <a:alpha val="32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20ФЛ</a:t>
            </a:r>
            <a:r>
              <a:rPr lang="en-US" dirty="0" smtClean="0"/>
              <a:t>-</a:t>
            </a:r>
            <a:r>
              <a:rPr lang="ru-RU" sz="2400" dirty="0" smtClean="0"/>
              <a:t>Сталь легированная, конструкционная, низколегированная, содержание углерода 0,2%, ванадий до 1%, литейная. Для изготовления крупногабаритных деталей грузовых вагонов: корпус автосцепки, тяговый хомут и т.д.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2276872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Корпус автосцепки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2132856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Тяговый хомут</a:t>
            </a:r>
            <a:endParaRPr lang="ru-RU" sz="1600" b="1" dirty="0"/>
          </a:p>
        </p:txBody>
      </p:sp>
      <p:pic>
        <p:nvPicPr>
          <p:cNvPr id="5" name="Рисунок 4" descr="homut_660_4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420887"/>
            <a:ext cx="5585121" cy="455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38-sprzeg-samoczynny-staliwo-stopowe-165k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2564904"/>
            <a:ext cx="5040560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алка надрессорная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4980" y="2780928"/>
            <a:ext cx="7649020" cy="4077072"/>
          </a:xfrm>
          <a:prstGeom prst="rect">
            <a:avLst/>
          </a:prstGeom>
        </p:spPr>
      </p:pic>
      <p:pic>
        <p:nvPicPr>
          <p:cNvPr id="4" name="Рисунок 3" descr="Рама боков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1"/>
            <a:ext cx="6372201" cy="3546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3212976"/>
            <a:ext cx="2555776" cy="2031325"/>
          </a:xfrm>
          <a:prstGeom prst="rect">
            <a:avLst/>
          </a:prstGeom>
          <a:gradFill flip="none" rotWithShape="1">
            <a:gsLst>
              <a:gs pos="78000">
                <a:srgbClr val="FFFFFF">
                  <a:alpha val="10000"/>
                </a:srgb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perspectiveBelow"/>
            <a:lightRig rig="soft" dir="t"/>
          </a:scene3d>
          <a:sp3d prstMaterial="flat">
            <a:bevelT w="101600" prst="riblet"/>
            <a:bevelB prst="angle"/>
          </a:sp3d>
        </p:spPr>
        <p:txBody>
          <a:bodyPr wrap="square">
            <a:spAutoFit/>
          </a:bodyPr>
          <a:lstStyle/>
          <a:p>
            <a:r>
              <a:rPr lang="ru-RU" b="1" i="1" dirty="0" smtClean="0"/>
              <a:t>20Г1ФЛ</a:t>
            </a:r>
            <a:r>
              <a:rPr lang="ru-RU" dirty="0" smtClean="0"/>
              <a:t>-Сталь легированная, конструкционная, низколегированная , содержание углерода 0,2%, марганца 1%, ванадия до 1%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5733256"/>
            <a:ext cx="2069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Надрессорная балка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Боковая рама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17032"/>
          </a:xfrm>
          <a:blipFill>
            <a:blip r:embed="rId2" cstate="print">
              <a:lum bright="16000" contrast="-55000"/>
            </a:blip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ru-RU" sz="3800" b="1" i="1" dirty="0" smtClean="0"/>
              <a:t>20ГЛ</a:t>
            </a:r>
            <a:r>
              <a:rPr lang="ru-RU" dirty="0" smtClean="0"/>
              <a:t>-Сталь легированная, конструкционная, низколегированная, двойная, содержание углерода 0,2%, марганца до 1%, литейная. Для изготовления боковой рамы тележки модели 18-100.</a:t>
            </a:r>
            <a:endParaRPr lang="ru-RU" dirty="0"/>
          </a:p>
        </p:txBody>
      </p:sp>
      <p:pic>
        <p:nvPicPr>
          <p:cNvPr id="4" name="Рисунок 3" descr="bok_ram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2708920"/>
            <a:ext cx="9361040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71600" y="306896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Боковая рама тележки 18-100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575</Words>
  <Application>Microsoft Office PowerPoint</Application>
  <PresentationFormat>Экран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Маркировка </vt:lpstr>
      <vt:lpstr>Слайд 4</vt:lpstr>
      <vt:lpstr>Классификация</vt:lpstr>
      <vt:lpstr>Слайд 6</vt:lpstr>
      <vt:lpstr>Слайд 7</vt:lpstr>
      <vt:lpstr>Слайд 8</vt:lpstr>
      <vt:lpstr>Слайд 9</vt:lpstr>
      <vt:lpstr>09Г2Д</vt:lpstr>
      <vt:lpstr>Слайд 11</vt:lpstr>
      <vt:lpstr>Слайд 12</vt:lpstr>
      <vt:lpstr>Слайд 13</vt:lpstr>
      <vt:lpstr>Слайд 14</vt:lpstr>
      <vt:lpstr>Слайд 15</vt:lpstr>
      <vt:lpstr>Слайд 16</vt:lpstr>
      <vt:lpstr>АМГ6-Алюминиевый деформируемый сплав, магний — 6% для изготовления корпуса буксы.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тамара шишкина</cp:lastModifiedBy>
  <cp:revision>53</cp:revision>
  <dcterms:created xsi:type="dcterms:W3CDTF">2015-11-28T14:19:46Z</dcterms:created>
  <dcterms:modified xsi:type="dcterms:W3CDTF">2016-01-22T16:49:44Z</dcterms:modified>
</cp:coreProperties>
</file>