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57" r:id="rId13"/>
    <p:sldId id="269" r:id="rId14"/>
    <p:sldId id="270" r:id="rId15"/>
    <p:sldId id="271" r:id="rId16"/>
    <p:sldId id="272" r:id="rId17"/>
    <p:sldId id="273" r:id="rId18"/>
    <p:sldId id="256" r:id="rId19"/>
    <p:sldId id="274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660"/>
  </p:normalViewPr>
  <p:slideViewPr>
    <p:cSldViewPr>
      <p:cViewPr varScale="1">
        <p:scale>
          <a:sx n="63" d="100"/>
          <a:sy n="63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6D6EC-C9EB-4BFF-8E88-CB63CE199BB9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FEFE-EFE1-4B29-99FD-4EF297DD7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09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64152C8-C399-4FE8-B8D9-B1DA0ADD421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76304E-1C27-442D-BA0B-AE1D559EF94E}" type="datetimeFigureOut">
              <a:rPr lang="ru-RU" smtClean="0"/>
              <a:t>15.01.2018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slide" Target="slide13.xm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hyperlink" Target="file:///C:\Users\Acer\Desktop\&#1090;&#1077;&#1089;&#1090;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90;&#1077;&#1089;&#1090;%20&#1082;&#1086;&#1088;&#1079;&#1080;&#1085;&#1072;%20&#1089;%20&#1077;&#1083;&#1086;&#1074;&#1099;&#1084;&#1080;%20&#1096;&#1080;&#1096;&#1082;&#1072;&#1084;&#1080;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772400" cy="4248472"/>
          </a:xfrm>
        </p:spPr>
        <p:txBody>
          <a:bodyPr/>
          <a:lstStyle/>
          <a:p>
            <a:pPr algn="ctr"/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 литературного чтения</a:t>
            </a:r>
            <a:b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4 классе</a:t>
            </a:r>
            <a:b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Тема:   </a:t>
            </a:r>
            <a:r>
              <a:rPr lang="ru-RU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К. Паустовский </a:t>
            </a:r>
            <a:br>
              <a:rPr lang="ru-RU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«Корзина с еловыми шишками»</a:t>
            </a:r>
            <a:br>
              <a:rPr lang="ru-RU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 1</a:t>
            </a:r>
            <a:b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Автор: </a:t>
            </a:r>
            <a:r>
              <a:rPr lang="ru-RU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Першина Лариса Валерьевна</a:t>
            </a:r>
            <a:br>
              <a:rPr lang="ru-RU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8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учитель начальных классов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Acer\AppData\Local\Microsoft\Windows\Temporary Internet Files\Content.IE5\Y5LDGZQK\MM9003544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13183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6471"/>
            <a:ext cx="78488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Маломаяченская</a:t>
            </a:r>
            <a:r>
              <a:rPr lang="ru-RU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средняя общеобразовательная школа</a:t>
            </a:r>
          </a:p>
          <a:p>
            <a:pPr algn="ctr"/>
            <a:r>
              <a:rPr lang="ru-RU" sz="20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Прохоровского</a:t>
            </a:r>
            <a:r>
              <a:rPr lang="ru-RU" sz="2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района </a:t>
            </a:r>
            <a:r>
              <a:rPr lang="ru-RU" sz="2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Белгородской области»</a:t>
            </a:r>
            <a:endParaRPr lang="ru-RU" sz="2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7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cer\Desktop\Документы\Материалы к урокам\поэты и писатли\паустовский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548680"/>
            <a:ext cx="4392488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44824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Константин Паустовский</a:t>
            </a: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Родился 19 мая 1882 года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187624" y="4725144"/>
            <a:ext cx="108012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>
            <a:hlinkClick r:id="rId2" action="ppaction://hlinksldjump"/>
          </p:cNvPr>
          <p:cNvSpPr/>
          <p:nvPr/>
        </p:nvSpPr>
        <p:spPr>
          <a:xfrm>
            <a:off x="7916207" y="5656419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822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Назовите произведения Константина Паустовского  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 животных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11560" y="1268760"/>
            <a:ext cx="7470814" cy="5483436"/>
            <a:chOff x="611560" y="1268760"/>
            <a:chExt cx="7470814" cy="548343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11560" y="1268760"/>
              <a:ext cx="7470814" cy="2327251"/>
              <a:chOff x="827584" y="404664"/>
              <a:chExt cx="7470814" cy="2327251"/>
            </a:xfrm>
          </p:grpSpPr>
          <p:pic>
            <p:nvPicPr>
              <p:cNvPr id="2" name="Рисунок 1" descr="http://img-fotki.yandex.ru/get/6620/18672106.118/0_8ff7c_1212194_XL">
                <a:hlinkClick r:id="rId3" action="ppaction://hlinksldjump"/>
              </p:cNvPr>
              <p:cNvPicPr/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04664"/>
                <a:ext cx="1919238" cy="22997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Рисунок 3" descr="http://900igr.net/datas/literatura/Rasskaz-Telegramma/0011-011-Zajachi-lapy.jpg">
                <a:hlinkClick r:id="rId5" action="ppaction://hlinksldjump"/>
              </p:cNvPr>
              <p:cNvPicPr/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491880" y="425099"/>
                <a:ext cx="1944429" cy="228548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5" name="Рисунок 4" descr="http://www.libex.ru/dimg/55beb.jpg">
                <a:hlinkClick r:id="rId7" action="ppaction://hlinksldjump"/>
              </p:cNvPr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425099"/>
                <a:ext cx="1854190" cy="23068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Рисунок 5" descr="http://images.rusbook.net/prds/%D0%A0%D1%83%D1%81%D1%81%D0%BA%D0%B8%D0%B5-%D0%BF%D0%B8%D1%81%D0%B0%D1%82%D0%B5%D0%BB%D0%B8-%D0%B4%D0%BB%D1%8F-%D0%B4%D0%B5%D1%82%D0%B5%D0%B9-6292/575122/575122-14-261646.jpg.ashx?w=290&amp;h=370&amp;c=3479&amp;pid=575122&amp;sc=">
              <a:hlinkClick r:id="rId9" action="ppaction://hlinksldjump"/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015" y="3850484"/>
              <a:ext cx="2319451" cy="29017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 descr="http://www.slovobook.ru/newversion/books/64381.jpg">
              <a:hlinkClick r:id="rId9" action="ppaction://hlinksldjump"/>
            </p:cNvPr>
            <p:cNvPicPr/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48070" y="4149080"/>
              <a:ext cx="2196138" cy="23781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61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Проверка понимания текста</a:t>
            </a:r>
            <a:endParaRPr lang="ru-RU" dirty="0"/>
          </a:p>
        </p:txBody>
      </p:sp>
      <p:pic>
        <p:nvPicPr>
          <p:cNvPr id="4" name="Рисунок 3" descr="http://img-fotki.yandex.ru/get/6620/18672106.118/0_8ff7c_1212194_XL">
            <a:hlinkClick r:id="rId3" action="ppaction://hlinksldjump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25658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1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literatura/Rasskaz-Telegramma/0011-011-Zajachi-lapy.jpg">
            <a:hlinkClick r:id="rId2" action="ppaction://hlinksldjump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438735"/>
            <a:ext cx="5040560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34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ibex.ru/dimg/55beb.jpg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552659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2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00262"/>
            <a:ext cx="4464496" cy="437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641" y="36273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50756"/>
                </a:solidFill>
                <a:latin typeface="Arial Black" panose="020B0A04020102020204" pitchFamily="34" charset="0"/>
              </a:rPr>
              <a:t>Словарно-лексическая работа</a:t>
            </a:r>
            <a:endParaRPr lang="ru-RU" sz="2800" dirty="0">
              <a:solidFill>
                <a:srgbClr val="A5075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184" y="104327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– сочетание музыкальных звуков разной высоты, воспринимаемое как звуковое единство.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197624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– от слова «симфония» – большое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 музыкальное произведение для оркестра.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7735" y="2940168"/>
            <a:ext cx="520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– высокие кавалерийские сапоги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2611" y="3630612"/>
            <a:ext cx="6441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– плотная узорчатая шёлковая ткань с переплетающимися золотыми, серебряными нитями.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9215" y="4932362"/>
            <a:ext cx="610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– фетр – плотный валяный материал из высококачественных сортов шерсти.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722" y="10569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Аккорд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8522" y="1979548"/>
            <a:ext cx="249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Симфонический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2478" y="2940168"/>
            <a:ext cx="1516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D5B6B"/>
                </a:solidFill>
              </a:rPr>
              <a:t>Ботфорты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0668" y="3645186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D5B6B"/>
                </a:solidFill>
              </a:rPr>
              <a:t>Парча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668" y="4932362"/>
            <a:ext cx="1558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D5B6B"/>
                </a:solidFill>
              </a:rPr>
              <a:t>Фетровая шляпа </a:t>
            </a:r>
            <a:endParaRPr lang="ru-RU" dirty="0"/>
          </a:p>
        </p:txBody>
      </p:sp>
      <p:sp>
        <p:nvSpPr>
          <p:cNvPr id="15" name="Стрелка вправо 14">
            <a:hlinkClick r:id="rId2" action="ppaction://hlinksldjump"/>
          </p:cNvPr>
          <p:cNvSpPr/>
          <p:nvPr/>
        </p:nvSpPr>
        <p:spPr>
          <a:xfrm>
            <a:off x="7884368" y="5588829"/>
            <a:ext cx="864096" cy="689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606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Подберите синонимы к словам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895" y="1127270"/>
            <a:ext cx="2451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швырнуть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3895" y="218883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смущаться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21297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волноваться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17176" y="1124744"/>
            <a:ext cx="253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0756"/>
                </a:solidFill>
              </a:rPr>
              <a:t>стесняться</a:t>
            </a:r>
            <a:endParaRPr lang="ru-RU" sz="4000" b="1" dirty="0">
              <a:solidFill>
                <a:srgbClr val="A5075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7681" y="2188834"/>
            <a:ext cx="263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0756"/>
                </a:solidFill>
              </a:rPr>
              <a:t>горячиться</a:t>
            </a:r>
            <a:endParaRPr lang="ru-RU" sz="4000" b="1" dirty="0">
              <a:solidFill>
                <a:srgbClr val="A5075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091" y="3212976"/>
            <a:ext cx="198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0756"/>
                </a:solidFill>
              </a:rPr>
              <a:t>бросить</a:t>
            </a:r>
            <a:endParaRPr lang="ru-RU" sz="4000" b="1" dirty="0">
              <a:solidFill>
                <a:srgbClr val="A50756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416183" y="1481213"/>
            <a:ext cx="2379953" cy="1947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563888" y="1628800"/>
            <a:ext cx="1853793" cy="913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851920" y="2780928"/>
            <a:ext cx="1440160" cy="785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>
            <a:hlinkClick r:id="rId2" action="ppaction://hlinksldjump"/>
          </p:cNvPr>
          <p:cNvSpPr/>
          <p:nvPr/>
        </p:nvSpPr>
        <p:spPr>
          <a:xfrm>
            <a:off x="7596336" y="5589240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нцертный зал Григ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460976" cy="292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ig-Edvard-club13333245-Fortepiannyy-koncert-1-1ch(muzbar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2877349"/>
            <a:ext cx="609600" cy="609600"/>
          </a:xfrm>
          <a:prstGeom prst="rect">
            <a:avLst/>
          </a:prstGeom>
        </p:spPr>
      </p:pic>
      <p:pic>
        <p:nvPicPr>
          <p:cNvPr id="6" name="Рисунок 5" descr="http://s001.radikal.ru/i194/1104/6c/e87214ea3ca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364" y="4077072"/>
            <a:ext cx="3466612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.travelnetplanet.com/thumb/large/users/82180/reviews/2015/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121" y="128647"/>
            <a:ext cx="3177536" cy="268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zagony.ru/admin_new/foto/2009-7-9/1247149148/prosto_krasivye_snimki_15_foto_1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25" y="128647"/>
            <a:ext cx="2978693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krasfun.ru/images/2011/4/819c9_1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3240360" cy="2688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403648" y="548679"/>
            <a:ext cx="6939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Фортепианный концерт Эдварда Грига</a:t>
            </a:r>
            <a:endParaRPr lang="ru-RU" sz="2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12474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cs typeface="Aharoni" panose="02010803020104030203" pitchFamily="2" charset="-79"/>
                <a:hlinkClick r:id="rId2" action="ppaction://hlinkfile"/>
              </a:rPr>
              <a:t>О ком и о чём прочли на уроке ?</a:t>
            </a:r>
            <a:endParaRPr lang="ru-RU" sz="32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33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881" y="476672"/>
            <a:ext cx="6337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Что узнаем на уроке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809" y="1700807"/>
            <a:ext cx="69099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A50756"/>
                  </a:solidFill>
                  <a:prstDash val="solid"/>
                </a:ln>
                <a:solidFill>
                  <a:srgbClr val="002060"/>
                </a:solidFill>
                <a:hlinkClick r:id="rId2" action="ppaction://hlinksldjump"/>
              </a:rPr>
              <a:t>Познакомимся с композитором Эдвардом Григом</a:t>
            </a:r>
            <a:endParaRPr lang="ru-RU" sz="2400" b="1" dirty="0" smtClean="0">
              <a:ln w="10541" cmpd="sng">
                <a:solidFill>
                  <a:srgbClr val="A50756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8271" y="2348880"/>
            <a:ext cx="56862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A50756"/>
                  </a:solidFill>
                  <a:prstDash val="solid"/>
                </a:ln>
                <a:solidFill>
                  <a:srgbClr val="002060"/>
                </a:solidFill>
                <a:hlinkClick r:id="rId3" action="ppaction://hlinksldjump"/>
              </a:rPr>
              <a:t>Продолжим знакомство с Константином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A50756"/>
                  </a:solidFill>
                  <a:prstDash val="solid"/>
                </a:ln>
                <a:solidFill>
                  <a:srgbClr val="002060"/>
                </a:solidFill>
                <a:hlinkClick r:id="rId3" action="ppaction://hlinksldjump"/>
              </a:rPr>
              <a:t>Паустовским и его творчеством</a:t>
            </a:r>
            <a:endParaRPr lang="ru-RU" sz="2400" b="1" dirty="0">
              <a:ln w="10541" cmpd="sng">
                <a:solidFill>
                  <a:srgbClr val="A50756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9999" y="3356992"/>
            <a:ext cx="40840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A5075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hlinkClick r:id="rId4" action="ppaction://hlinksldjump"/>
              </a:rPr>
              <a:t>Узнаем значение новых слов</a:t>
            </a:r>
            <a:endParaRPr lang="ru-RU" sz="2400" b="1" dirty="0">
              <a:ln w="10541" cmpd="sng">
                <a:solidFill>
                  <a:srgbClr val="A50756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8271" y="4333746"/>
            <a:ext cx="58525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A50756"/>
                  </a:solidFill>
                  <a:prstDash val="solid"/>
                </a:ln>
                <a:solidFill>
                  <a:srgbClr val="002060"/>
                </a:solidFill>
              </a:rPr>
              <a:t>Будем учиться использовать в своей речи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A50756"/>
                  </a:solidFill>
                  <a:prstDash val="solid"/>
                </a:ln>
                <a:solidFill>
                  <a:srgbClr val="002060"/>
                </a:solidFill>
              </a:rPr>
              <a:t>олицетворение и сравнение</a:t>
            </a:r>
            <a:endParaRPr lang="ru-RU" sz="2400" b="1" dirty="0">
              <a:ln w="10541" cmpd="sng">
                <a:solidFill>
                  <a:srgbClr val="A50756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7596336" y="5445224"/>
            <a:ext cx="129614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4149080"/>
            <a:ext cx="547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5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58455" y="620688"/>
            <a:ext cx="7056784" cy="2058111"/>
            <a:chOff x="971600" y="620686"/>
            <a:chExt cx="7056784" cy="2058111"/>
          </a:xfrm>
        </p:grpSpPr>
        <p:pic>
          <p:nvPicPr>
            <p:cNvPr id="2" name="Рисунок 1" descr="http://www.sefon.ru/preview/m/c/7/6/c765469b9ba0794380e8bd255fd93f92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20688"/>
              <a:ext cx="1485969" cy="2058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Рисунок 2" descr="http://www.svali.ru/pic/pictures/68/r_m_4d44f34f73cf304a7c33a8504f5350f3.jpg">
              <a:hlinkClick r:id="rId3" action="ppaction://hlinksldjump"/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20686"/>
              <a:ext cx="1440160" cy="2058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Рисунок 3" descr="http://s46.radikal.ru/i114/1012/6b/72b28d211c1f.jpg">
              <a:hlinkClick r:id="rId5" action="ppaction://hlinksldjump"/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620687"/>
              <a:ext cx="2448272" cy="20581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992057" y="3192183"/>
            <a:ext cx="7776864" cy="2209091"/>
            <a:chOff x="971600" y="3789040"/>
            <a:chExt cx="7776864" cy="2209091"/>
          </a:xfrm>
        </p:grpSpPr>
        <p:pic>
          <p:nvPicPr>
            <p:cNvPr id="6" name="Рисунок 5" descr="http://baby-scool.narod.ru/media/book/skazki/andersen/img/andersen_g._h.-p001..jpg">
              <a:hlinkClick r:id="rId7" action="ppaction://hlinksldjump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789040"/>
              <a:ext cx="1800200" cy="2209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 descr="http://www.norge.ru/file/mod_news/2010_10/bilde_Hoem.jpg">
              <a:hlinkClick r:id="rId9" action="ppaction://hlinksldjump"/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152" y="3809835"/>
              <a:ext cx="2592288" cy="2188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http://img1.advisor.travel/f654x654px-4e147fa3c05d4bb8c78b39a22ad24aa2.jpg">
              <a:hlinkClick r:id="rId11" action="ppaction://hlinksldjump"/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789042"/>
              <a:ext cx="2952328" cy="2188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Стрелка вправо 9">
            <a:hlinkClick r:id="rId13" action="ppaction://hlinksldjump"/>
          </p:cNvPr>
          <p:cNvSpPr/>
          <p:nvPr/>
        </p:nvSpPr>
        <p:spPr>
          <a:xfrm>
            <a:off x="7458708" y="5401274"/>
            <a:ext cx="1310213" cy="1016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efon.ru/preview/m/c/7/6/c765469b9ba0794380e8bd255fd93f92.jpg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176464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33843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A50756"/>
                </a:solidFill>
              </a:rPr>
              <a:t>Эдвард Григ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великий норвежский композитор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Родился  15 июня 1843 года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г. Бергене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vali.ru/pic/pictures/68/r_m_4d44f34f73cf304a7c33a8504f5350f3.jpg">
            <a:hlinkClick r:id="rId2" action="ppaction://hlinksldjump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608512" cy="58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473727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Норвегия</a:t>
            </a:r>
            <a:r>
              <a:rPr lang="ru-RU" sz="4800" b="1" i="1" dirty="0" smtClean="0"/>
              <a:t> </a:t>
            </a:r>
            <a:r>
              <a:rPr lang="ru-RU" sz="4800" dirty="0" smtClean="0"/>
              <a:t>– </a:t>
            </a:r>
            <a:r>
              <a:rPr lang="ru-RU" sz="3200" b="1" dirty="0" smtClean="0"/>
              <a:t>северная европейская страна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816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6.radikal.ru/i114/1012/6b/72b28d211c1f.jpg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620687"/>
            <a:ext cx="5760640" cy="57606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141277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Берген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aby-scool.narod.ru/media/book/skazki/andersen/img/andersen_g._h.-p001..jpg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536504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3528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</a:rPr>
              <a:t>Ганс-Христиан Андерсен –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знаменитый датский сказочник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orge.ru/file/mod_news/2010_10/bilde_Hoem.jpg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6225689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836712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Бьёрнсон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– выдающийся норвежский драматург и поэт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advisor.travel/f654x654px-4e147fa3c05d4bb8c78b39a22ad24aa2.jpg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6264696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340768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Музыкальная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академия имени Эдварда Грига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574</TotalTime>
  <Words>189</Words>
  <Application>Microsoft Office PowerPoint</Application>
  <PresentationFormat>Экран (4:3)</PresentationFormat>
  <Paragraphs>47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Thermal</vt:lpstr>
      <vt:lpstr>Урок литературного чтения в 4 классе  Тема:   К. Паустовский  «Корзина с еловыми шишками» Урок 1 Автор: Першина Лариса Валерьевна            учитель начальных классов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45</cp:revision>
  <cp:lastPrinted>2016-02-12T19:01:39Z</cp:lastPrinted>
  <dcterms:created xsi:type="dcterms:W3CDTF">2014-02-10T08:57:36Z</dcterms:created>
  <dcterms:modified xsi:type="dcterms:W3CDTF">2018-01-15T18:49:09Z</dcterms:modified>
</cp:coreProperties>
</file>