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A8FFF-C42B-491C-B179-E399376AD86B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C0284-A0E2-44BF-85A3-3E38F3E9C9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A8FFF-C42B-491C-B179-E399376AD86B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C0284-A0E2-44BF-85A3-3E38F3E9C9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A8FFF-C42B-491C-B179-E399376AD86B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C0284-A0E2-44BF-85A3-3E38F3E9C9EE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A8FFF-C42B-491C-B179-E399376AD86B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C0284-A0E2-44BF-85A3-3E38F3E9C9E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A8FFF-C42B-491C-B179-E399376AD86B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C0284-A0E2-44BF-85A3-3E38F3E9C9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A8FFF-C42B-491C-B179-E399376AD86B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C0284-A0E2-44BF-85A3-3E38F3E9C9E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A8FFF-C42B-491C-B179-E399376AD86B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C0284-A0E2-44BF-85A3-3E38F3E9C9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A8FFF-C42B-491C-B179-E399376AD86B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C0284-A0E2-44BF-85A3-3E38F3E9C9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A8FFF-C42B-491C-B179-E399376AD86B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C0284-A0E2-44BF-85A3-3E38F3E9C9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A8FFF-C42B-491C-B179-E399376AD86B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C0284-A0E2-44BF-85A3-3E38F3E9C9EE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A8FFF-C42B-491C-B179-E399376AD86B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C0284-A0E2-44BF-85A3-3E38F3E9C9E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FBA8FFF-C42B-491C-B179-E399376AD86B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26C0284-A0E2-44BF-85A3-3E38F3E9C9E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581128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1"/>
                </a:solidFill>
              </a:rPr>
              <a:t>Подходы к проектированию </a:t>
            </a:r>
            <a:r>
              <a:rPr lang="ru-RU" dirty="0" err="1" smtClean="0">
                <a:solidFill>
                  <a:schemeClr val="tx1"/>
                </a:solidFill>
              </a:rPr>
              <a:t>воспитательно</a:t>
            </a:r>
            <a:r>
              <a:rPr lang="ru-RU" dirty="0" smtClean="0">
                <a:solidFill>
                  <a:schemeClr val="tx1"/>
                </a:solidFill>
              </a:rPr>
              <a:t>-образовательного процесса в условиях организации режимных моментов.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</a:t>
            </a:r>
            <a:r>
              <a:rPr lang="ru-RU" sz="2000" dirty="0" smtClean="0">
                <a:solidFill>
                  <a:schemeClr val="tx1"/>
                </a:solidFill>
              </a:rPr>
              <a:t>Воспитатель: </a:t>
            </a:r>
            <a:r>
              <a:rPr lang="ru-RU" sz="2000" dirty="0" err="1" smtClean="0">
                <a:solidFill>
                  <a:schemeClr val="tx1"/>
                </a:solidFill>
              </a:rPr>
              <a:t>Коляденкова</a:t>
            </a:r>
            <a:r>
              <a:rPr lang="ru-RU" sz="2000" dirty="0" smtClean="0">
                <a:solidFill>
                  <a:schemeClr val="tx1"/>
                </a:solidFill>
              </a:rPr>
              <a:t> О.Ю</a:t>
            </a:r>
            <a:r>
              <a:rPr lang="ru-RU" sz="2000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420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sz="2000" b="1" i="1" dirty="0">
                <a:solidFill>
                  <a:srgbClr val="FF0000"/>
                </a:solidFill>
              </a:rPr>
              <a:t>Формы, методы, приёмы:</a:t>
            </a:r>
            <a:endParaRPr lang="ru-RU" sz="2000" b="1" i="1" dirty="0">
              <a:solidFill>
                <a:prstClr val="black">
                  <a:lumMod val="95000"/>
                  <a:lumOff val="5000"/>
                </a:prstClr>
              </a:solidFill>
            </a:endParaRPr>
          </a:p>
          <a:p>
            <a:pPr marL="0" lvl="0" indent="0" algn="ctr">
              <a:buNone/>
            </a:pPr>
            <a:endParaRPr lang="ru-RU" sz="2000" b="1" i="1" dirty="0">
              <a:solidFill>
                <a:prstClr val="black">
                  <a:lumMod val="95000"/>
                  <a:lumOff val="5000"/>
                </a:prstClr>
              </a:solidFill>
            </a:endParaRPr>
          </a:p>
          <a:p>
            <a:pPr marL="0" lvl="0" indent="0" algn="ctr">
              <a:buNone/>
            </a:pPr>
            <a:r>
              <a:rPr lang="ru-RU" sz="2000" b="1" i="1" dirty="0">
                <a:solidFill>
                  <a:prstClr val="black">
                    <a:lumMod val="95000"/>
                    <a:lumOff val="5000"/>
                  </a:prstClr>
                </a:solidFill>
              </a:rPr>
              <a:t>Напоминание, разговор, поддержка, положительная оценка, поощрение, обращение с просьбой, образец поведения по отношению друг другу, похвала-одобрение, опрятность, аккуратность, стремления помочь, рассказ, проговаривание </a:t>
            </a:r>
            <a:r>
              <a:rPr lang="ru-RU" sz="2000" b="1" i="1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потешек</a:t>
            </a:r>
            <a:r>
              <a:rPr lang="ru-RU" sz="2000" b="1" i="1" dirty="0">
                <a:solidFill>
                  <a:prstClr val="black">
                    <a:lumMod val="95000"/>
                    <a:lumOff val="5000"/>
                  </a:prstClr>
                </a:solidFill>
              </a:rPr>
              <a:t>,  стихов, загадок. </a:t>
            </a:r>
          </a:p>
          <a:p>
            <a:pPr marL="0" lvl="0" indent="0" algn="ctr">
              <a:buNone/>
            </a:pPr>
            <a:endParaRPr lang="ru-RU" sz="2000" b="1" i="1" dirty="0">
              <a:solidFill>
                <a:prstClr val="black">
                  <a:lumMod val="95000"/>
                  <a:lumOff val="5000"/>
                </a:prstClr>
              </a:solidFill>
            </a:endParaRPr>
          </a:p>
          <a:p>
            <a:pPr marL="0" lvl="0" indent="0" algn="ctr">
              <a:buNone/>
            </a:pPr>
            <a:r>
              <a:rPr lang="ru-RU" sz="2000" b="1" i="1" dirty="0">
                <a:solidFill>
                  <a:srgbClr val="FF0000"/>
                </a:solidFill>
              </a:rPr>
              <a:t>Результаты:</a:t>
            </a:r>
            <a:endParaRPr lang="ru-RU" sz="2000" b="1" i="1" dirty="0">
              <a:solidFill>
                <a:prstClr val="black">
                  <a:lumMod val="95000"/>
                  <a:lumOff val="5000"/>
                </a:prstClr>
              </a:solidFill>
            </a:endParaRPr>
          </a:p>
          <a:p>
            <a:pPr marL="0" lvl="0" indent="0">
              <a:buNone/>
            </a:pPr>
            <a:endParaRPr lang="ru-RU" sz="20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sz="2000" dirty="0">
                <a:solidFill>
                  <a:prstClr val="black"/>
                </a:solidFill>
              </a:rPr>
              <a:t>Ребенок опрятен, аккуратен, внимателен, соблюдает порядок в шкафчике и раздевальной, способен приветливой доброжелательной форме обратиться к сверстникам с просьбой о помощи, доброжелательно ответить на просьбу.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93137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784976" cy="6336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/>
              <a:t>Структурный компонент режимного момента (  организация питания )</a:t>
            </a:r>
          </a:p>
          <a:p>
            <a:pPr marL="0" indent="0" algn="ctr">
              <a:buNone/>
            </a:pPr>
            <a:endParaRPr lang="ru-RU" sz="2000" dirty="0"/>
          </a:p>
          <a:p>
            <a:pPr marL="0" indent="0" algn="ctr">
              <a:buNone/>
            </a:pP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640960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085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856984" cy="648072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000" b="1" i="1" dirty="0" smtClean="0">
                <a:solidFill>
                  <a:srgbClr val="FF0000"/>
                </a:solidFill>
              </a:rPr>
              <a:t>Цель:</a:t>
            </a:r>
          </a:p>
          <a:p>
            <a:pPr>
              <a:buFontTx/>
              <a:buChar char="-"/>
            </a:pPr>
            <a:endParaRPr lang="ru-RU" sz="2000" dirty="0" smtClean="0"/>
          </a:p>
          <a:p>
            <a:pPr>
              <a:buFontTx/>
              <a:buChar char="-"/>
            </a:pPr>
            <a:r>
              <a:rPr lang="ru-RU" sz="2000" dirty="0"/>
              <a:t>ф</a:t>
            </a:r>
            <a:r>
              <a:rPr lang="ru-RU" sz="2000" dirty="0" smtClean="0"/>
              <a:t>ормирование культуры питания</a:t>
            </a:r>
          </a:p>
          <a:p>
            <a:pPr>
              <a:buFontTx/>
              <a:buChar char="-"/>
            </a:pPr>
            <a:endParaRPr lang="ru-RU" sz="2000" dirty="0"/>
          </a:p>
          <a:p>
            <a:pPr marL="0" indent="0" algn="ctr">
              <a:buNone/>
            </a:pPr>
            <a:r>
              <a:rPr lang="ru-RU" sz="2000" b="1" i="1" dirty="0" smtClean="0">
                <a:solidFill>
                  <a:srgbClr val="FF0000"/>
                </a:solidFill>
              </a:rPr>
              <a:t>     Задачи: </a:t>
            </a:r>
          </a:p>
          <a:p>
            <a:pPr>
              <a:buFontTx/>
              <a:buChar char="-"/>
            </a:pPr>
            <a:endParaRPr lang="ru-RU" sz="2000" dirty="0"/>
          </a:p>
          <a:p>
            <a:pPr>
              <a:buFontTx/>
              <a:buChar char="-"/>
            </a:pPr>
            <a:r>
              <a:rPr lang="ru-RU" sz="2000" dirty="0"/>
              <a:t>ф</a:t>
            </a:r>
            <a:r>
              <a:rPr lang="ru-RU" sz="2000" dirty="0" smtClean="0"/>
              <a:t>ормировать представления детей о необходимости спокойного, неторопливого приёма пищи;</a:t>
            </a:r>
          </a:p>
          <a:p>
            <a:pPr>
              <a:buFontTx/>
              <a:buChar char="-"/>
            </a:pPr>
            <a:endParaRPr lang="ru-RU" sz="2000" dirty="0" smtClean="0"/>
          </a:p>
          <a:p>
            <a:pPr>
              <a:buFontTx/>
              <a:buChar char="-"/>
            </a:pPr>
            <a:r>
              <a:rPr lang="ru-RU" sz="2000" dirty="0"/>
              <a:t>р</a:t>
            </a:r>
            <a:r>
              <a:rPr lang="ru-RU" sz="2000" dirty="0" smtClean="0"/>
              <a:t>азвивать представления о полезности блюд, технологии их приготовления,</a:t>
            </a:r>
          </a:p>
          <a:p>
            <a:pPr>
              <a:buFontTx/>
              <a:buChar char="-"/>
            </a:pPr>
            <a:endParaRPr lang="ru-RU" sz="2000" dirty="0" smtClean="0"/>
          </a:p>
          <a:p>
            <a:pPr>
              <a:buFontTx/>
              <a:buChar char="-"/>
            </a:pPr>
            <a:r>
              <a:rPr lang="ru-RU" sz="2000" dirty="0" smtClean="0"/>
              <a:t>формировать навыки безопасного и культурного поведения во время приёма пищи;</a:t>
            </a:r>
          </a:p>
          <a:p>
            <a:pPr>
              <a:buFontTx/>
              <a:buChar char="-"/>
            </a:pPr>
            <a:endParaRPr lang="ru-RU" sz="2000" dirty="0" smtClean="0"/>
          </a:p>
          <a:p>
            <a:pPr>
              <a:buFontTx/>
              <a:buChar char="-"/>
            </a:pPr>
            <a:r>
              <a:rPr lang="ru-RU" sz="2000" dirty="0" smtClean="0"/>
              <a:t>развивать умения замечать красоту сервировки стола;</a:t>
            </a:r>
          </a:p>
          <a:p>
            <a:pPr>
              <a:buFontTx/>
              <a:buChar char="-"/>
            </a:pPr>
            <a:endParaRPr lang="ru-RU" sz="2000" dirty="0" smtClean="0"/>
          </a:p>
          <a:p>
            <a:pPr>
              <a:buFontTx/>
              <a:buChar char="-"/>
            </a:pPr>
            <a:r>
              <a:rPr lang="ru-RU" sz="2000" dirty="0"/>
              <a:t>р</a:t>
            </a:r>
            <a:r>
              <a:rPr lang="ru-RU" sz="2000" dirty="0" smtClean="0"/>
              <a:t>азвивать умения поддерживать порядок на столе;</a:t>
            </a:r>
          </a:p>
          <a:p>
            <a:pPr>
              <a:buFontTx/>
              <a:buChar char="-"/>
            </a:pPr>
            <a:endParaRPr lang="ru-RU" sz="2000" dirty="0" smtClean="0"/>
          </a:p>
          <a:p>
            <a:pPr>
              <a:buFontTx/>
              <a:buChar char="-"/>
            </a:pPr>
            <a:r>
              <a:rPr lang="ru-RU" sz="2000" dirty="0"/>
              <a:t>ф</a:t>
            </a:r>
            <a:r>
              <a:rPr lang="ru-RU" sz="2000" dirty="0" smtClean="0"/>
              <a:t>ормировать чувство благодарности.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70565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712968" cy="6192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i="1" dirty="0" smtClean="0">
                <a:solidFill>
                  <a:srgbClr val="FF0000"/>
                </a:solidFill>
              </a:rPr>
              <a:t>Формы методы приема,</a:t>
            </a:r>
          </a:p>
          <a:p>
            <a:pPr marL="0" indent="0" algn="ctr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Действия по словестному указанию, образец, поручение и задание, презентация меню, сообщение, ситуативный разговор.</a:t>
            </a:r>
          </a:p>
          <a:p>
            <a:pPr marL="0" indent="0">
              <a:buNone/>
            </a:pPr>
            <a:endParaRPr lang="ru-RU" sz="2000" dirty="0"/>
          </a:p>
          <a:p>
            <a:pPr marL="0" indent="0" algn="ctr">
              <a:buNone/>
            </a:pPr>
            <a:r>
              <a:rPr lang="ru-RU" sz="2000" b="1" i="1" dirty="0" smtClean="0">
                <a:solidFill>
                  <a:srgbClr val="FF0000"/>
                </a:solidFill>
              </a:rPr>
              <a:t>Результаты: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Ребенок выполняет культурно-гигиенические процедуры, самообслуживания, навыки культурного поведения, чувство благодарности и признательности за труд сверстников и взрослых.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3077" name="Picture 5" descr="C:\Users\Иван\AppData\Local\Microsoft\Windows\Temporary Internet Files\Content.IE5\L25OSGSI\MC900429815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149080"/>
            <a:ext cx="252028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023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336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/>
              <a:t>Структурный компонент режимного момента (организация сна)</a:t>
            </a:r>
          </a:p>
          <a:p>
            <a:pPr marL="0" indent="0" algn="ctr">
              <a:buNone/>
            </a:pPr>
            <a:endParaRPr lang="ru-RU" sz="2000" dirty="0"/>
          </a:p>
          <a:p>
            <a:pPr marL="0" indent="0" algn="ctr">
              <a:buNone/>
            </a:pPr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8712968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77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408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i="1" dirty="0" smtClean="0">
                <a:solidFill>
                  <a:srgbClr val="FF0000"/>
                </a:solidFill>
              </a:rPr>
              <a:t>Цель:</a:t>
            </a:r>
          </a:p>
          <a:p>
            <a:pPr marL="0" indent="0" algn="ctr">
              <a:buNone/>
            </a:pPr>
            <a:endParaRPr lang="ru-RU" sz="2000" dirty="0"/>
          </a:p>
          <a:p>
            <a:pPr>
              <a:buFontTx/>
              <a:buChar char="-"/>
            </a:pPr>
            <a:r>
              <a:rPr lang="ru-RU" sz="2000" dirty="0" smtClean="0"/>
              <a:t>Создание детям индивидуального комфорта в постели, проявлении заботы об их эмоциональном благополучии в процессе сна.</a:t>
            </a:r>
          </a:p>
          <a:p>
            <a:pPr>
              <a:buFontTx/>
              <a:buChar char="-"/>
            </a:pPr>
            <a:endParaRPr lang="ru-RU" sz="2000" dirty="0"/>
          </a:p>
          <a:p>
            <a:pPr marL="0" indent="0" algn="ctr">
              <a:buNone/>
            </a:pPr>
            <a:r>
              <a:rPr lang="ru-RU" sz="2000" b="1" i="1" dirty="0" smtClean="0">
                <a:solidFill>
                  <a:srgbClr val="FF0000"/>
                </a:solidFill>
              </a:rPr>
              <a:t>Задачи:</a:t>
            </a:r>
          </a:p>
          <a:p>
            <a:pPr>
              <a:buFontTx/>
              <a:buChar char="-"/>
            </a:pPr>
            <a:endParaRPr lang="ru-RU" sz="2000" dirty="0" smtClean="0"/>
          </a:p>
          <a:p>
            <a:pPr>
              <a:buFontTx/>
              <a:buChar char="-"/>
            </a:pPr>
            <a:r>
              <a:rPr lang="ru-RU" sz="2000" dirty="0" smtClean="0"/>
              <a:t>Формировать умение принимать удобную позу;</a:t>
            </a:r>
          </a:p>
          <a:p>
            <a:pPr>
              <a:buFontTx/>
              <a:buChar char="-"/>
            </a:pPr>
            <a:endParaRPr lang="ru-RU" sz="2000" dirty="0" smtClean="0"/>
          </a:p>
          <a:p>
            <a:pPr>
              <a:buFontTx/>
              <a:buChar char="-"/>
            </a:pPr>
            <a:r>
              <a:rPr lang="ru-RU" sz="2000" dirty="0" smtClean="0"/>
              <a:t>Развивать представление о возможных причинах пробуждения;</a:t>
            </a:r>
          </a:p>
          <a:p>
            <a:pPr>
              <a:buFontTx/>
              <a:buChar char="-"/>
            </a:pPr>
            <a:endParaRPr lang="ru-RU" sz="2000" dirty="0" smtClean="0"/>
          </a:p>
          <a:p>
            <a:pPr>
              <a:buFontTx/>
              <a:buChar char="-"/>
            </a:pPr>
            <a:r>
              <a:rPr lang="ru-RU" sz="2000" dirty="0" smtClean="0"/>
              <a:t>Развивать умение тихо вести себя, проявляя бережное отношение ко сну сверстников;</a:t>
            </a:r>
          </a:p>
          <a:p>
            <a:pPr>
              <a:buFontTx/>
              <a:buChar char="-"/>
            </a:pPr>
            <a:endParaRPr lang="ru-RU" sz="2000" dirty="0" smtClean="0"/>
          </a:p>
          <a:p>
            <a:pPr>
              <a:buFontTx/>
              <a:buChar char="-"/>
            </a:pPr>
            <a:r>
              <a:rPr lang="ru-RU" sz="2000" dirty="0" smtClean="0"/>
              <a:t>Формировать представления о правилах поведения при внезапном пробуждении.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52140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336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i="1" dirty="0" smtClean="0">
                <a:solidFill>
                  <a:srgbClr val="FF0000"/>
                </a:solidFill>
              </a:rPr>
              <a:t>Формы, методы, приёмы: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Музыкотерапия, </a:t>
            </a:r>
            <a:r>
              <a:rPr lang="ru-RU" sz="2000" dirty="0" err="1" smtClean="0"/>
              <a:t>сказко</a:t>
            </a:r>
            <a:r>
              <a:rPr lang="ru-RU" sz="2000" dirty="0" smtClean="0"/>
              <a:t>-терапия, чтение художественной литературы, вопросы- предложения, проговаривание действий, положительная оценка.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 algn="ctr">
              <a:buNone/>
            </a:pPr>
            <a:r>
              <a:rPr lang="ru-RU" sz="2000" b="1" i="1" dirty="0" smtClean="0">
                <a:solidFill>
                  <a:srgbClr val="FF0000"/>
                </a:solidFill>
              </a:rPr>
              <a:t>Результаты: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Ребенок тихо и спокойно ведёт себя в спальной комнате, самостоятельно удовлетворяет свои потребности при внезапном пробуждении.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5123" name="Picture 3" descr="C:\Users\Иван\AppData\Local\Microsoft\Windows\Temporary Internet Files\Content.IE5\DSO92ZJX\MC90031025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437112"/>
            <a:ext cx="5184575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885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6408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000" dirty="0" smtClean="0"/>
          </a:p>
          <a:p>
            <a:pPr marL="0" indent="0" algn="ctr">
              <a:buNone/>
            </a:pPr>
            <a:endParaRPr lang="ru-RU" sz="2000" dirty="0"/>
          </a:p>
          <a:p>
            <a:pPr marL="0" indent="0" algn="ctr">
              <a:buNone/>
            </a:pPr>
            <a:r>
              <a:rPr lang="ru-RU" sz="2000" dirty="0" smtClean="0"/>
              <a:t>«Проектирования </a:t>
            </a:r>
            <a:r>
              <a:rPr lang="ru-RU" sz="2000" dirty="0" err="1" smtClean="0"/>
              <a:t>воспитательно</a:t>
            </a:r>
            <a:r>
              <a:rPr lang="ru-RU" sz="2000" dirty="0" smtClean="0"/>
              <a:t>- образовательного процесса, воспитателю необходимо проанализировать примерную основную образовательную программу дошкольного образования и выявить задачи, которые можно решать в процессе организации режимных моментов.  Основой проектирования режимных моментов будут формы, методы, приёмы их решения и планируемые результаты определяются воспитателем в зависимости от возраста и индивидуальных особенностей детей дошкольного возраста»  </a:t>
            </a:r>
          </a:p>
          <a:p>
            <a:pPr marL="0" indent="0" algn="ctr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                                                                                                        </a:t>
            </a:r>
            <a:r>
              <a:rPr lang="ru-RU" sz="2000" dirty="0" err="1" smtClean="0"/>
              <a:t>Гатченко</a:t>
            </a:r>
            <a:r>
              <a:rPr lang="ru-RU" sz="2000" dirty="0" smtClean="0"/>
              <a:t> Т. Г.  </a:t>
            </a:r>
          </a:p>
          <a:p>
            <a:pPr marL="0" indent="0" algn="ctr">
              <a:buNone/>
            </a:pPr>
            <a:endParaRPr lang="ru-RU" sz="2000" dirty="0"/>
          </a:p>
        </p:txBody>
      </p:sp>
      <p:pic>
        <p:nvPicPr>
          <p:cNvPr id="6146" name="Picture 2" descr="C:\Users\Иван\AppData\Local\Microsoft\Windows\Temporary Internet Files\Content.IE5\L25OSGSI\dglxasset[1].asp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21088"/>
            <a:ext cx="1962150" cy="187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46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i="1" dirty="0" smtClean="0">
                <a:solidFill>
                  <a:srgbClr val="FF0000"/>
                </a:solidFill>
              </a:rPr>
              <a:t>Цель:</a:t>
            </a:r>
          </a:p>
          <a:p>
            <a:pPr marL="0" indent="0" algn="ctr">
              <a:buNone/>
            </a:pPr>
            <a:r>
              <a:rPr lang="ru-RU" sz="2000" dirty="0" smtClean="0"/>
              <a:t>формирования знаний, умений и навыков в организации режимных моментов.</a:t>
            </a:r>
          </a:p>
          <a:p>
            <a:pPr algn="ctr"/>
            <a:endParaRPr lang="ru-RU" sz="2000" dirty="0" smtClean="0"/>
          </a:p>
          <a:p>
            <a:pPr marL="0" indent="0" algn="ctr">
              <a:buNone/>
            </a:pPr>
            <a:r>
              <a:rPr lang="ru-RU" sz="2000" b="1" i="1" dirty="0" smtClean="0">
                <a:solidFill>
                  <a:srgbClr val="FF0000"/>
                </a:solidFill>
              </a:rPr>
              <a:t>Задачи: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1  формирования общей культуры и развития личностных качеств ребёнка дошкольного возраста в процессе организации режимных моментов.</a:t>
            </a:r>
          </a:p>
          <a:p>
            <a:pPr marL="0" indent="0" algn="ctr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2  развитие физических, интеллектуальных и личностных качеств.</a:t>
            </a:r>
          </a:p>
          <a:p>
            <a:pPr marL="0" indent="0" algn="ctr">
              <a:buNone/>
            </a:pPr>
            <a:r>
              <a:rPr lang="ru-RU" sz="2000" dirty="0" smtClean="0"/>
              <a:t>       </a:t>
            </a:r>
          </a:p>
          <a:p>
            <a:pPr marL="0" indent="0">
              <a:buNone/>
            </a:pPr>
            <a:r>
              <a:rPr lang="ru-RU" sz="2000" dirty="0" smtClean="0"/>
              <a:t> 3  формирование предпосылок учебной деятельности,          обеспечивающих социальную успешность, сохранение и укрепление                   здоровья детей дошкольного возраста.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11544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517632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i="1" dirty="0" smtClean="0">
                <a:solidFill>
                  <a:srgbClr val="FF0000"/>
                </a:solidFill>
              </a:rPr>
              <a:t>         Основные подходы к проектированию режимных моментов: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1. Организация режимных моментов должна быть направлена на формирование общей культуры и развития личностных качеств ребенка.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2. Организация каждого из режимных моментов должна обеспечивать всестороннее развитие ребёнка.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3 В ходе организации режимных моментов должно обеспечиваться единство воспитательных, развивающих и обучающих целей и задач процесса образования детей дошкольного возраста.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4 Организация режимных моментов должна «строится с учетом принципа интеграции образовательных областей в соответствии с возрастными возможностями и особенностями воспитанников»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35694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6192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i="1" dirty="0" smtClean="0">
                <a:solidFill>
                  <a:srgbClr val="FF0000"/>
                </a:solidFill>
              </a:rPr>
              <a:t>ФГОС  ДО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Требования к структуре основной общеобразовательной программы дошкольного образования устанавливается не планирование, а «проектирование </a:t>
            </a:r>
            <a:r>
              <a:rPr lang="ru-RU" sz="2000" dirty="0" err="1" smtClean="0"/>
              <a:t>воспитательно</a:t>
            </a:r>
            <a:r>
              <a:rPr lang="ru-RU" sz="2000" dirty="0" smtClean="0"/>
              <a:t>-образовательного процесса в соответствии с контингентом воспитанников, их индивидуальными и возрастными особенностями»</a:t>
            </a:r>
          </a:p>
          <a:p>
            <a:pPr marL="0" indent="0" algn="ctr">
              <a:buNone/>
            </a:pPr>
            <a:r>
              <a:rPr lang="ru-RU" sz="2000" b="1" i="1" dirty="0">
                <a:solidFill>
                  <a:srgbClr val="FF0000"/>
                </a:solidFill>
              </a:rPr>
              <a:t> </a:t>
            </a:r>
            <a:r>
              <a:rPr lang="ru-RU" sz="2000" b="1" i="1" dirty="0" smtClean="0">
                <a:solidFill>
                  <a:srgbClr val="FF0000"/>
                </a:solidFill>
              </a:rPr>
              <a:t>              </a:t>
            </a:r>
          </a:p>
          <a:p>
            <a:pPr marL="0" indent="0" algn="ctr">
              <a:buNone/>
            </a:pPr>
            <a:r>
              <a:rPr lang="ru-RU" sz="2000" b="1" i="1" dirty="0" smtClean="0">
                <a:solidFill>
                  <a:srgbClr val="FF0000"/>
                </a:solidFill>
              </a:rPr>
              <a:t>  Задачи:</a:t>
            </a:r>
          </a:p>
          <a:p>
            <a:pPr>
              <a:buFontTx/>
              <a:buChar char="-"/>
            </a:pPr>
            <a:endParaRPr lang="ru-RU" sz="2000" dirty="0" smtClean="0"/>
          </a:p>
          <a:p>
            <a:pPr>
              <a:buFontTx/>
              <a:buChar char="-"/>
            </a:pPr>
            <a:r>
              <a:rPr lang="ru-RU" sz="2000" dirty="0" smtClean="0"/>
              <a:t>в организации питания. </a:t>
            </a:r>
          </a:p>
          <a:p>
            <a:pPr>
              <a:buFontTx/>
              <a:buChar char="-"/>
            </a:pPr>
            <a:endParaRPr lang="ru-RU" sz="2000" dirty="0" smtClean="0"/>
          </a:p>
          <a:p>
            <a:pPr>
              <a:buFontTx/>
              <a:buChar char="-"/>
            </a:pPr>
            <a:r>
              <a:rPr lang="ru-RU" sz="2000" dirty="0" smtClean="0"/>
              <a:t>подготовки и завершения прогулки.</a:t>
            </a:r>
          </a:p>
          <a:p>
            <a:pPr>
              <a:buFontTx/>
              <a:buChar char="-"/>
            </a:pPr>
            <a:r>
              <a:rPr lang="ru-RU" sz="2000" dirty="0" smtClean="0"/>
              <a:t> </a:t>
            </a:r>
          </a:p>
          <a:p>
            <a:pPr>
              <a:buFontTx/>
              <a:buChar char="-"/>
            </a:pPr>
            <a:r>
              <a:rPr lang="ru-RU" sz="2000" dirty="0" smtClean="0"/>
              <a:t>подготовки и завершения сна.</a:t>
            </a:r>
          </a:p>
          <a:p>
            <a:pPr>
              <a:buFontTx/>
              <a:buChar char="-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42058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i="1" dirty="0" smtClean="0">
                <a:solidFill>
                  <a:srgbClr val="FF0000"/>
                </a:solidFill>
              </a:rPr>
              <a:t>Режимные моменты: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 Утренний приём.</a:t>
            </a:r>
          </a:p>
          <a:p>
            <a:pPr marL="0" indent="0">
              <a:buNone/>
            </a:pP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 Утренняя гимнастика.</a:t>
            </a:r>
          </a:p>
          <a:p>
            <a:pPr marL="0" indent="0">
              <a:buNone/>
            </a:pP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 Организация питания (завтрак, обед, полдник)</a:t>
            </a:r>
          </a:p>
          <a:p>
            <a:pPr marL="0" indent="0">
              <a:buNone/>
            </a:pP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 Организация непосредственно образовательной деятельности.</a:t>
            </a:r>
          </a:p>
          <a:p>
            <a:pPr marL="0" indent="0">
              <a:buNone/>
            </a:pP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 Организация прогулки.</a:t>
            </a:r>
          </a:p>
          <a:p>
            <a:pPr marL="0" indent="0">
              <a:buNone/>
            </a:pP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 Организация сна.</a:t>
            </a:r>
          </a:p>
          <a:p>
            <a:pPr marL="0" indent="0">
              <a:buNone/>
            </a:pP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7 Уход домой.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627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640960" cy="6264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i="1" dirty="0" smtClean="0">
                <a:solidFill>
                  <a:srgbClr val="FF0000"/>
                </a:solidFill>
              </a:rPr>
              <a:t>Система проектирования режимных моментов:</a:t>
            </a:r>
          </a:p>
          <a:p>
            <a:pPr>
              <a:buFontTx/>
              <a:buChar char="-"/>
            </a:pP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особенности организации режимного момента ( с учетом санитарных правил и норм действующих системе дошкольного образования);</a:t>
            </a:r>
          </a:p>
          <a:p>
            <a:pPr>
              <a:buFontTx/>
              <a:buChar char="-"/>
            </a:pP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организационные моменты ( структурные компоненты), которые можно выделить в структуре каждого режимного момента;</a:t>
            </a:r>
          </a:p>
          <a:p>
            <a:pPr>
              <a:buFontTx/>
              <a:buChar char="-"/>
            </a:pP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основные направления деятельности в каждом организационном моменте;</a:t>
            </a:r>
          </a:p>
          <a:p>
            <a:pPr>
              <a:buFontTx/>
              <a:buChar char="-"/>
            </a:pP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задачи, решаемые в каждом организационном моменте (с учетом принципа интеграции в образовательных областей);</a:t>
            </a:r>
          </a:p>
          <a:p>
            <a:pPr>
              <a:buFontTx/>
              <a:buChar char="-"/>
            </a:pP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формы, методы, приёмы, решения задач;</a:t>
            </a:r>
          </a:p>
          <a:p>
            <a:pPr>
              <a:buFontTx/>
              <a:buChar char="-"/>
            </a:pP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планируемые результаты (достижения ребёнка).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938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856984" cy="6264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i="1" dirty="0" smtClean="0">
                <a:solidFill>
                  <a:srgbClr val="FF0000"/>
                </a:solidFill>
              </a:rPr>
              <a:t>Организационные моменты режимных моментов:</a:t>
            </a:r>
          </a:p>
          <a:p>
            <a:pPr>
              <a:buFontTx/>
              <a:buChar char="-"/>
            </a:pPr>
            <a:endParaRPr lang="ru-RU" sz="2000" dirty="0" smtClean="0"/>
          </a:p>
          <a:p>
            <a:pPr>
              <a:buFontTx/>
              <a:buChar char="-"/>
            </a:pPr>
            <a:r>
              <a:rPr lang="ru-RU" sz="2000" dirty="0" smtClean="0"/>
              <a:t>подготовка к режимному моменту ( подготовка к прогулке, подготовка к приёму пищи, подготовка ко сну);</a:t>
            </a:r>
          </a:p>
          <a:p>
            <a:pPr>
              <a:buFontTx/>
              <a:buChar char="-"/>
            </a:pPr>
            <a:endParaRPr lang="ru-RU" sz="2000" dirty="0" smtClean="0"/>
          </a:p>
          <a:p>
            <a:pPr>
              <a:buFontTx/>
              <a:buChar char="-"/>
            </a:pPr>
            <a:r>
              <a:rPr lang="ru-RU" sz="2000" dirty="0" smtClean="0"/>
              <a:t>сам режимный момент (прогулка, приём пищи, сон);</a:t>
            </a:r>
          </a:p>
          <a:p>
            <a:pPr>
              <a:buFontTx/>
              <a:buChar char="-"/>
            </a:pPr>
            <a:endParaRPr lang="ru-RU" sz="2000" dirty="0" smtClean="0"/>
          </a:p>
          <a:p>
            <a:pPr>
              <a:buFontTx/>
              <a:buChar char="-"/>
            </a:pPr>
            <a:r>
              <a:rPr lang="ru-RU" sz="2000" dirty="0" smtClean="0"/>
              <a:t>завершение режимного момента( возвращение с  прогулки, завершение приёма пищи, постепенный подъём);</a:t>
            </a:r>
          </a:p>
          <a:p>
            <a:pPr>
              <a:buFontTx/>
              <a:buChar char="-"/>
            </a:pPr>
            <a:endParaRPr lang="ru-RU" sz="2000" dirty="0" smtClean="0"/>
          </a:p>
          <a:p>
            <a:pPr>
              <a:buFontTx/>
              <a:buChar char="-"/>
            </a:pPr>
            <a:r>
              <a:rPr lang="ru-RU" sz="2000" dirty="0" smtClean="0"/>
              <a:t>дополнительные организационные формы( дежурство, взаимодействие с родителями, встреча  детей, осмотр, опрос, переодевание).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56481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435280" cy="6264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/>
              <a:t>Структурные компоненты режимного момента (организации прогулки)</a:t>
            </a:r>
          </a:p>
          <a:p>
            <a:pPr marL="0" indent="0" algn="ctr">
              <a:buNone/>
            </a:pPr>
            <a:endParaRPr lang="ru-RU" sz="2000" dirty="0" smtClean="0"/>
          </a:p>
          <a:p>
            <a:pPr marL="0" indent="0" algn="ctr">
              <a:buNone/>
            </a:pPr>
            <a:endParaRPr lang="ru-RU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712968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852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4807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i="1" dirty="0" smtClean="0">
                <a:solidFill>
                  <a:srgbClr val="FF0000"/>
                </a:solidFill>
              </a:rPr>
              <a:t> Цель:</a:t>
            </a:r>
          </a:p>
          <a:p>
            <a:pPr>
              <a:buFontTx/>
              <a:buChar char="-"/>
            </a:pPr>
            <a:r>
              <a:rPr lang="ru-RU" sz="2000" b="1" i="1" dirty="0" smtClean="0"/>
              <a:t>развитие самостоятельности детей в выполнения правил сбора на прогулку.</a:t>
            </a:r>
          </a:p>
          <a:p>
            <a:pPr marL="0" indent="0" algn="ctr">
              <a:buNone/>
            </a:pPr>
            <a:r>
              <a:rPr lang="ru-RU" sz="2000" b="1" i="1" dirty="0" smtClean="0"/>
              <a:t>               </a:t>
            </a:r>
          </a:p>
          <a:p>
            <a:pPr marL="0" indent="0" algn="ctr">
              <a:buNone/>
            </a:pPr>
            <a:r>
              <a:rPr lang="ru-RU" sz="2000" b="1" i="1" dirty="0" smtClean="0"/>
              <a:t>   </a:t>
            </a:r>
            <a:r>
              <a:rPr lang="ru-RU" sz="2000" b="1" i="1" dirty="0" smtClean="0">
                <a:solidFill>
                  <a:srgbClr val="FF0000"/>
                </a:solidFill>
              </a:rPr>
              <a:t>Задачи:</a:t>
            </a:r>
          </a:p>
          <a:p>
            <a:pPr>
              <a:buFontTx/>
              <a:buChar char="-"/>
            </a:pPr>
            <a:r>
              <a:rPr lang="ru-RU" sz="2000" b="1" i="1" dirty="0" smtClean="0"/>
              <a:t> формировать представление о правилах сбора на прогулку</a:t>
            </a:r>
          </a:p>
          <a:p>
            <a:pPr>
              <a:buFontTx/>
              <a:buChar char="-"/>
            </a:pPr>
            <a:r>
              <a:rPr lang="ru-RU" sz="2000" b="1" i="1" dirty="0" smtClean="0"/>
              <a:t>наводить порядок в группе и развивающих центрах перед прогулкой</a:t>
            </a:r>
          </a:p>
          <a:p>
            <a:pPr>
              <a:buFontTx/>
              <a:buChar char="-"/>
            </a:pPr>
            <a:r>
              <a:rPr lang="ru-RU" sz="2000" b="1" i="1" dirty="0" smtClean="0"/>
              <a:t>одеваться по погоде, в определённой последовательности.</a:t>
            </a:r>
          </a:p>
          <a:p>
            <a:pPr>
              <a:buFontTx/>
              <a:buChar char="-"/>
            </a:pPr>
            <a:r>
              <a:rPr lang="ru-RU" sz="2000" b="1" i="1" dirty="0" smtClean="0"/>
              <a:t>при необходимости обращаться с просьбой о  помощи.</a:t>
            </a:r>
          </a:p>
          <a:p>
            <a:pPr>
              <a:buFontTx/>
              <a:buChar char="-"/>
            </a:pPr>
            <a:r>
              <a:rPr lang="ru-RU" sz="2000" b="1" i="1" dirty="0" smtClean="0"/>
              <a:t>по окончании одевания аккуратно закрывать дверцу шкафчика.</a:t>
            </a:r>
          </a:p>
          <a:p>
            <a:pPr>
              <a:buFontTx/>
              <a:buChar char="-"/>
            </a:pPr>
            <a:r>
              <a:rPr lang="ru-RU" sz="2000" b="1" i="1" dirty="0" smtClean="0"/>
              <a:t>участвовать в подготовке  и выносе материала  для прогулки.</a:t>
            </a:r>
          </a:p>
          <a:p>
            <a:pPr>
              <a:buFontTx/>
              <a:buChar char="-"/>
            </a:pPr>
            <a:r>
              <a:rPr lang="ru-RU" sz="2000" b="1" i="1" dirty="0" smtClean="0"/>
              <a:t>спокойно выходить на прогулку.</a:t>
            </a:r>
          </a:p>
          <a:p>
            <a:pPr>
              <a:buFontTx/>
              <a:buChar char="-"/>
            </a:pPr>
            <a:r>
              <a:rPr lang="ru-RU" sz="2000" b="1" i="1" dirty="0" smtClean="0"/>
              <a:t>заботиться о безопасности сверстников.   </a:t>
            </a:r>
          </a:p>
          <a:p>
            <a:pPr>
              <a:buFontTx/>
              <a:buChar char="-"/>
            </a:pPr>
            <a:r>
              <a:rPr lang="ru-RU" sz="2000" b="1" i="1" dirty="0" smtClean="0"/>
              <a:t>мыть руки после прогулки.                                    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71460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186</TotalTime>
  <Words>828</Words>
  <Application>Microsoft Office PowerPoint</Application>
  <PresentationFormat>Экран (4:3)</PresentationFormat>
  <Paragraphs>140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   Подходы к проектированию воспитательно-образовательного процесса в условиях организации режимных моментов.                                          Воспитатель: Коляденкова О.Ю.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Подходы к проектированию воспитательно-образовательного процесса в условиях организации режимных моментов.                                          Воспитатель: Коляденкова О.Ю.</dc:title>
  <dc:creator>Иван</dc:creator>
  <cp:lastModifiedBy>Иван</cp:lastModifiedBy>
  <cp:revision>19</cp:revision>
  <dcterms:created xsi:type="dcterms:W3CDTF">2014-03-23T02:11:21Z</dcterms:created>
  <dcterms:modified xsi:type="dcterms:W3CDTF">2014-03-23T05:18:19Z</dcterms:modified>
</cp:coreProperties>
</file>