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7" r:id="rId6"/>
    <p:sldId id="288" r:id="rId7"/>
    <p:sldId id="266" r:id="rId8"/>
    <p:sldId id="289" r:id="rId9"/>
    <p:sldId id="265" r:id="rId10"/>
    <p:sldId id="263" r:id="rId11"/>
    <p:sldId id="262" r:id="rId12"/>
    <p:sldId id="264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99"/>
    <a:srgbClr val="F1F0E7"/>
    <a:srgbClr val="EBEADD"/>
    <a:srgbClr val="DEE1A9"/>
    <a:srgbClr val="EFF0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BA0F-EB03-42BE-9968-B31C6D616A11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3439-9AC9-4409-86FC-20E477CEED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1063-8521-4BE1-95DB-0F79182B9376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D2DD-1C3C-4923-932B-89F10B5DC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FE08-F43C-4D85-AE27-3B8CCB52DE2C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8D1D-CE18-4898-AC20-9467AABAD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1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72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313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165D-5C16-4CEA-8730-29F80C364891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30B5-5779-4147-8C83-848634726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147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143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4CD3-4E08-40E3-98C1-E4A363374892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6880-07F7-4A00-A76D-2960B9C6AD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72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25" y="6642100"/>
            <a:ext cx="12049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CD99-AEF5-4440-9EB4-49AA7A726769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8CBA-A2A5-4280-B758-630211B3E2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38" y="6642100"/>
            <a:ext cx="1204912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DD93-D975-44AC-9BCB-82790A05670F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F6FE-8650-4F9F-989C-C8A8C37AF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AAE8B-B02C-44F1-BEE6-DDE0DE2F98D6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D9F0-A108-4821-AE0F-618235175A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55FA-B9E5-47EE-8053-D5215D2A765C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F51D-C51D-40A3-A6F2-23B121328D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68975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6642100"/>
            <a:ext cx="12049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0857-D7EF-47AF-9BF4-09255B414E67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6142-5A99-453A-9A35-4E24E4982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8B47-1B90-49D1-BF0D-CC4B81746AE3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CCAF-60DC-43AE-B8BB-61EFD15436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142875" y="0"/>
            <a:ext cx="8858250" cy="6858000"/>
          </a:xfrm>
          <a:prstGeom prst="wave">
            <a:avLst>
              <a:gd name="adj1" fmla="val 3113"/>
              <a:gd name="adj2" fmla="val 135"/>
            </a:avLst>
          </a:prstGeom>
          <a:solidFill>
            <a:srgbClr val="EBEADD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Рисунок 10" descr="1335519907_755ad610193c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2875" y="4643438"/>
            <a:ext cx="21669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930CD-880C-4DAF-BE3D-D444BCEE1903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6BC179-4535-4D95-BCEC-5E3B2A8407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0250" y="6642100"/>
            <a:ext cx="1500188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B0F0"/>
                </a:solidFill>
                <a:latin typeface="+mn-lt"/>
              </a:rPr>
              <a:t>http://ku4mina.ucoz.ru/</a:t>
            </a:r>
            <a:endParaRPr lang="ru-RU" sz="800" dirty="0">
              <a:solidFill>
                <a:srgbClr val="00B0F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10" r:id="rId3"/>
    <p:sldLayoutId id="2147483717" r:id="rId4"/>
    <p:sldLayoutId id="2147483718" r:id="rId5"/>
    <p:sldLayoutId id="2147483711" r:id="rId6"/>
    <p:sldLayoutId id="2147483712" r:id="rId7"/>
    <p:sldLayoutId id="2147483719" r:id="rId8"/>
    <p:sldLayoutId id="2147483713" r:id="rId9"/>
    <p:sldLayoutId id="2147483714" r:id="rId10"/>
    <p:sldLayoutId id="2147483715" r:id="rId11"/>
  </p:sldLayoutIdLst>
  <p:transition spd="med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979712" y="260649"/>
            <a:ext cx="6478488" cy="1800200"/>
          </a:xfrm>
        </p:spPr>
        <p:txBody>
          <a:bodyPr/>
          <a:lstStyle/>
          <a:p>
            <a:pPr lvl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униципальное автономное бюджетное дошкольное образовательное учреждение детский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 общеразвивающего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 «Антошка»,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Зудилово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 rtlCol="0">
            <a:normAutofit/>
          </a:bodyPr>
          <a:lstStyle/>
          <a:p>
            <a:pPr lvl="0" indent="571500" algn="l">
              <a:spcBef>
                <a:spcPct val="0"/>
              </a:spcBef>
            </a:pPr>
            <a:r>
              <a:rPr lang="ru-RU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ОРГАНИЗАЦИЯ  КНИЖНОГО  </a:t>
            </a:r>
          </a:p>
          <a:p>
            <a:pPr lvl="0" indent="571500" algn="l">
              <a:spcBef>
                <a:spcPct val="0"/>
              </a:spcBef>
            </a:pPr>
            <a:r>
              <a:rPr lang="ru-RU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УГОЛОКА В ДЕТСКОМ САДУ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6" descr="C:\Users\1\Desktop\e775475057b93e84260a17c4aeac6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24203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544522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i="1" dirty="0">
                <a:ln w="12700">
                  <a:solidFill>
                    <a:schemeClr val="tx1"/>
                  </a:solidFill>
                </a:ln>
                <a:solidFill>
                  <a:srgbClr val="3AB818"/>
                </a:solidFill>
                <a:cs typeface="Times New Roman" pitchFamily="18" charset="0"/>
              </a:rPr>
              <a:t>составитель: </a:t>
            </a:r>
            <a:r>
              <a:rPr lang="ru-RU" sz="2800" i="1" dirty="0" smtClean="0">
                <a:ln w="12700">
                  <a:solidFill>
                    <a:schemeClr val="tx1"/>
                  </a:solidFill>
                </a:ln>
                <a:solidFill>
                  <a:srgbClr val="3AB818"/>
                </a:solidFill>
                <a:cs typeface="Times New Roman" pitchFamily="18" charset="0"/>
              </a:rPr>
              <a:t>воспитатель Танкова </a:t>
            </a:r>
            <a:r>
              <a:rPr lang="ru-RU" sz="2800" i="1" dirty="0">
                <a:ln w="12700">
                  <a:solidFill>
                    <a:schemeClr val="tx1"/>
                  </a:solidFill>
                </a:ln>
                <a:solidFill>
                  <a:srgbClr val="3AB818"/>
                </a:solidFill>
                <a:cs typeface="Times New Roman" pitchFamily="18" charset="0"/>
              </a:rPr>
              <a:t>О.Н. 	  </a:t>
            </a:r>
            <a:r>
              <a:rPr lang="ru-RU" dirty="0">
                <a:ln w="12700">
                  <a:solidFill>
                    <a:schemeClr val="tx1"/>
                  </a:solidFill>
                </a:ln>
                <a:solidFill>
                  <a:srgbClr val="3AB818"/>
                </a:solidFill>
                <a:cs typeface="Times New Roman" pitchFamily="18" charset="0"/>
              </a:rPr>
              <a:t>		</a:t>
            </a:r>
          </a:p>
        </p:txBody>
      </p:sp>
      <p:pic>
        <p:nvPicPr>
          <p:cNvPr id="6149" name="Picture 5" descr="C:\Users\1\Desktop\фоны для книг\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6510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 indent="449263" algn="just"/>
            <a:endParaRPr lang="ru-RU" dirty="0" smtClean="0"/>
          </a:p>
          <a:p>
            <a:pPr lvl="0" indent="449263" algn="just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5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ПРАВИЛА ОРГАНИЗАЦИИ КНИЖНОГО УГОЛКА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9"/>
            <a:ext cx="8640960" cy="488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нижный уголок обязателен во всех возрастных группах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одержание книжного уголка зависит от возраста детей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еобходимо соблюдать периодичность книжного обмена 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одбор книг формируется с учетом определенной темы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ельзя смешивать разные по тематике фольклорные и литературные произведения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еобходимо обращать внимание детей на смену книг в книжном уголке</a:t>
            </a:r>
          </a:p>
        </p:txBody>
      </p:sp>
      <p:pic>
        <p:nvPicPr>
          <p:cNvPr id="23553" name="Picture 1" descr="C:\Users\1\Desktop\фоны для книг\85695-109ce-46741291-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301208"/>
            <a:ext cx="2176463" cy="1338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1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ПРИНЦИПЫ ОТБОРА ЛИТЕРАТУРНЫХ</a:t>
            </a:r>
          </a:p>
          <a:p>
            <a:pPr algn="ctr"/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ПРОИЗВЕДЕНИЙ</a:t>
            </a:r>
            <a:r>
              <a:rPr lang="ru-RU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5"/>
            <a:ext cx="864096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итературное произведение должно отвечать задачам воспитания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ри выборе литературного произведения необходимо учитывать возрастные особенности детей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итературное произведение  должно быть занимательным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литературном произведении  должна быть четко выражена позиция автора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итературное произведение должно иметь одну сюжетную линию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КРУГ ДЕТСКОГО ЧТЕНИЯ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64096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роизведения фольклора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роизведения русской и зарубежной классики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произведения современной отечественной литературы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произведения разных жанров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произведения разной тематики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произведения народов других стран</a:t>
            </a:r>
          </a:p>
        </p:txBody>
      </p:sp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687128" cy="255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ОРГАНИЗАЦИЯ КНИЖНОГО УГОЛКА</a:t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  <a:t>1 МЛАДШАЯ ГРУППА</a:t>
            </a:r>
            <a:b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</a:br>
            <a:endParaRPr lang="ru-RU" sz="44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412775" y="495866"/>
            <a:ext cx="2412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9144000" cy="725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0322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Оснащение уголка</a:t>
                      </a:r>
                      <a:endParaRPr lang="ru-RU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Воспитательно-образовательная </a:t>
                      </a:r>
                      <a:endParaRPr lang="ru-RU" sz="1800" b="1" i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 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детьми</a:t>
                      </a:r>
                      <a:endParaRPr lang="ru-RU" sz="14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54471">
                <a:tc>
                  <a:txBody>
                    <a:bodyPr/>
                    <a:lstStyle/>
                    <a:p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книжном уголке должно находиться немного книг – 4-5, но у воспитателя в запасе должны иметься дополнительные экземпляры этих же книг: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 на плотной основе по знакомым программным сказкам, потешкам, объемом не более 5 листов;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 с динамичными элементами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Книжки разного формата: книжки-половинки (в половину альбомного листа), книжки – четвертушки, книжки – малышки;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Книжки-панорамы ( с раскладывающимися декорациями, двигающимися фигурками);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Музыкальные книжки (с голосами животных, песенками сказочных героев и т.п.);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Книжки-раскладушки</a:t>
                      </a:r>
                    </a:p>
                    <a:p>
                      <a:pPr lvl="0"/>
                      <a:r>
                        <a:rPr kumimoji="0"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Предметные картинки с изображением предметов ближайшего окружения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Воспитатель знакомит детей с Уголком книги,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Его устройством и назначением,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Приучает рассматривать книги (картинки) только в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Книжном уголке</a:t>
                      </a:r>
                      <a:endParaRPr kumimoji="0" lang="ru-RU" sz="1800" i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Сообщает правила, которые нужно соблюдать: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брать книги только чистыми руками,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перелистывать осторожно,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рвать, не мять, не использовать для игр.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после того как посмотрел, всегда класть книгу на место и др.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ru-RU" sz="1800" i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ОРГАНИЗАЦИЯ КНИЖНОГО УГОЛКА</a:t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  <a:t>2 МЛАДШАЯ ГРУППА</a:t>
            </a:r>
            <a:b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</a:br>
            <a:endParaRPr lang="ru-RU" sz="44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162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Оснащение уголка</a:t>
                      </a:r>
                      <a:endParaRPr lang="ru-RU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Воспитательно-образовательная </a:t>
                      </a:r>
                      <a:endParaRPr lang="ru-RU" sz="1800" b="1" i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 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детьми</a:t>
                      </a:r>
                      <a:endParaRPr lang="ru-RU" sz="14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41758">
                <a:tc>
                  <a:txBody>
                    <a:bodyPr/>
                    <a:lstStyle/>
                    <a:p>
                      <a:r>
                        <a:rPr kumimoji="0"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уголке должно находиться 4 – 5 наименований книг.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 с твердыми листами, что и в 1 младшей;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 с обычной листовой структурой;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Эстампы на темы русских народных сказок.  </a:t>
                      </a:r>
                    </a:p>
                    <a:p>
                      <a:r>
                        <a:rPr kumimoji="0"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Сюжетные картинки по сказкам, программным произведениям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Воспитатель закрепляет знания об устройстве и назначении книжного уголка;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Учит самостоятельно и аккуратно рассматривать книги.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 второй младшей группе работа продолжается с учетом усложнения задач, поставленных программой ДОУ.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книжном уголке помещаем знакомые литературные произведения, и каждый ребенок может подойти, посмотреть полюбившуюся сказку, поговорить о ней со своим сверстником</a:t>
                      </a:r>
                      <a:endParaRPr lang="ru-RU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ОРГАНИЗАЦИЯ КНИЖНОГО УГОЛКА</a:t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  <a:t>СРЕДНЯЯ ГРУППА</a:t>
            </a:r>
            <a:b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</a:br>
            <a:endParaRPr lang="ru-RU" sz="44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90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509"/>
                <a:gridCol w="4649491"/>
              </a:tblGrid>
              <a:tr h="1186551">
                <a:tc>
                  <a:txBody>
                    <a:bodyPr/>
                    <a:lstStyle/>
                    <a:p>
                      <a:pPr algn="ctr"/>
                      <a:endParaRPr kumimoji="0" lang="ru-RU" sz="1800" b="1" i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Оснащение уголка</a:t>
                      </a:r>
                      <a:endParaRPr lang="ru-RU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Воспитательно-образовательная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 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детьми</a:t>
                      </a:r>
                      <a:endParaRPr lang="ru-RU" sz="14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1594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книжном уголке необходимо помещать знакомые сказки, рассказы о природе, животных и т.п. (4-6 книг, остальные -  в шкафу):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 с одним и тем же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произведением, но иллюстрированные разными художниками;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Альбомы дополняются по темам: «Российская армия»,  «Труд  взрослых», «Цветы», «Времена года»;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Открытки для рассматривания по произведениям;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Портреты писателей: С.Маршак, В.Маяковский, А.Пушкин;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Оформляются тематические выставки (1 раз в квартал);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Закрепляются основные умения самостоятельно и аккуратно рассматривать книги, эти умения должны стать привычкой.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ней.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 время рассматривания картинок в книге воспитатель обращает внимание детей не только на героев и их действия, но и на выразительные подробности  иллюстраций.</a:t>
                      </a:r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ОРГАНИЗАЦИЯ КНИЖНОГО УГОЛКА</a:t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  <a:t>СТАРШАЯ ГРУППА</a:t>
            </a:r>
            <a:b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</a:br>
            <a:endParaRPr lang="ru-RU" sz="44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952328"/>
          </a:xfrm>
        </p:spPr>
        <p:txBody>
          <a:bodyPr/>
          <a:lstStyle/>
          <a:p>
            <a:r>
              <a:rPr lang="ru-RU" sz="2800" dirty="0" smtClean="0"/>
              <a:t>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орошая книга, мой спутник, мой друг, с тобой интересным бывает досуг.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Мы время отлично проводим вдвоем, и наш разговор потихоньку ведем.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Ты мне говоришь про дела смельчаков, про злобных врагов и смешных чудаков.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 тайны земли и движенье планет- с тобой ничего непонятного нет,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Ты учишь правдивым и доблестным быть, природу, людей понимать и любить.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Тобой дорожу я, тебя берегу, без книги хорошей я жить не могу!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20072" y="5884928"/>
            <a:ext cx="36724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hangingPunct="0">
              <a:spcBef>
                <a:spcPct val="0"/>
              </a:spcBef>
              <a:buNone/>
              <a:tabLst>
                <a:tab pos="2219325" algn="l"/>
                <a:tab pos="3105150" algn="ctr"/>
                <a:tab pos="4010025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Н. Найденовой «Мой друг»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  <a:tab pos="3105150" algn="ctr"/>
                <a:tab pos="4010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C:\Users\1\Desktop\фоны для книг\gif5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157192"/>
            <a:ext cx="2281943" cy="126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43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997"/>
                <a:gridCol w="4271003"/>
              </a:tblGrid>
              <a:tr h="75153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Оснащение уголка</a:t>
                      </a:r>
                      <a:endParaRPr lang="ru-RU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Воспитательно-образовательная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 </a:t>
                      </a: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детьми</a:t>
                      </a:r>
                      <a:endParaRPr lang="ru-RU" sz="12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681187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10-12 книг различной тематики и жанров (может быть книги одного наименования, но иллюстрированные разными художниками);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Портреты писателей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художников – иллюстраторов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Книги, рекомендованные программой;</a:t>
                      </a:r>
                      <a:endParaRPr kumimoji="0" lang="ru-RU" sz="180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 – самоделки, состоящие из рассказов детей, записанных взрослыми, иллюстрированные самими детьми;</a:t>
                      </a:r>
                      <a:endParaRPr kumimoji="0" lang="ru-RU" sz="180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Энциклопедии («умные» книжки), словари;</a:t>
                      </a:r>
                      <a:endParaRPr kumimoji="0" lang="ru-RU" sz="180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Альбомы или иллюстрации дополняются о Родине, о технике, космосе;</a:t>
                      </a:r>
                      <a:endParaRPr kumimoji="0" lang="ru-RU" sz="180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наборы открыток, связанных по содержанию с тематикой сказок, литературных произведений, мультфильмов;</a:t>
                      </a:r>
                      <a:endParaRPr kumimoji="0" lang="ru-RU" sz="180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Периодически (1 раз в квартал)  оформляются тематические выставки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Педагогическое руководство становится более корректным, т.к. дети уже достаточно самостоятельны в выборе книг.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Учит самостоятельному сосредоточенному общению с книгой;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Способствует совместному рассматриванию и обсуждению. Общение воспитателя и ребенка носит теплый, доверительный характер;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Формирует умение воспринимать книгу в единстве словесного и изобразительного искусства;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Закрепляет преобладающий интерес дошкольников к сказкам;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Формирует гражданские черты личности, патриотические чувства;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Знакомит с миром природы, ее тайнами </a:t>
                      </a:r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ОРГАНИЗАЦИЯ КНИЖНОГО УГОЛКА</a:t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prstClr val="black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  <a:t>ПОДГОТОВИТЕЛЬНАЯ ГРУППА</a:t>
            </a:r>
            <a:br>
              <a:rPr lang="ru-RU" sz="4400" i="1" dirty="0" smtClean="0">
                <a:ln w="9525">
                  <a:solidFill>
                    <a:prstClr val="black"/>
                  </a:solidFill>
                </a:ln>
                <a:latin typeface="Arial" pitchFamily="34" charset="0"/>
                <a:cs typeface="Arial" pitchFamily="34" charset="0"/>
              </a:rPr>
            </a:br>
            <a:endParaRPr lang="ru-RU" sz="44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21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984"/>
                <a:gridCol w="4417016"/>
              </a:tblGrid>
              <a:tr h="75670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Оснащение уголка</a:t>
                      </a:r>
                      <a:endParaRPr lang="ru-RU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Воспитательно-образовательная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 </a:t>
                      </a: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детьми</a:t>
                      </a:r>
                      <a:endParaRPr lang="ru-RU" sz="1200" b="1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62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книг в уголке не регламентировано.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2-3 сказочных произведения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стихи, рассказы (знакомящие детей с историей нашей родины, с современной жизнью);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2-3 книги о животных и растениях;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книги, с которыми детей знакомят на занятиях;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 для расширения сюжета детских игр;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юмористические книги с яркими смешными картинками ((Михалкова, М. Зощенко, Драгунского, Э. Успенского и др.);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«Толстые» книги;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книги, которые дети приносят из дома.</a:t>
                      </a:r>
                      <a:endParaRPr kumimoji="0" lang="ru-RU" sz="16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Педагогическое руководство становится более корректным, т.к. дети уже достаточно самостоятельны в выборе книг.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-Учит самостоятельному сосредоточенному общению с книгой;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Способствует совместному рассматриванию и обсуждению. Общение воспитателя и ребенка носит теплый, доверительный характер;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Формирует умение воспринимать книгу в единстве словесного и изобразительного искусства;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Закрепляет преобладающий интерес дошкольников к сказкам;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Формирует гражданские черты личности, патриотические чувства;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Знакомит с миром природы, ее тайнами  </a:t>
                      </a:r>
                      <a:endParaRPr kumimoji="0" lang="ru-RU" sz="1800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ОРГАНИЗАЦИЯ ТЕМАТИЧЕСКИХ ВЫСТАВОК</a:t>
            </a:r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64096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:углубление литературных интересов детей</a:t>
            </a:r>
          </a:p>
          <a:p>
            <a:pPr marL="0" indent="0" algn="ctr" eaLnBrk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Примерная тематика:</a:t>
            </a:r>
          </a:p>
          <a:p>
            <a:pPr marL="0" indent="0" eaLnBrk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Важные события и даты: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День флага Российской Федерации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День города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День защитника Отечества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Военные и профессиональные праздники 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День 8 Марта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День космонавтики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День Победы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Народные праздники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Социокультурные связи: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Дни рождения,юбилеи детских писателей и поэтов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Дни детской книги (в каникулярный период)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‏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ТРЕБОВАНИЯ К ОРГАНИЗАЦИИ ВЫСТАВОК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64096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ланирование за месяц до оформления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количество выставок: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i="1" dirty="0" smtClean="0">
                <a:latin typeface="Arial" pitchFamily="34" charset="0"/>
                <a:cs typeface="Arial" pitchFamily="34" charset="0"/>
              </a:rPr>
              <a:t>младшие группы: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1-2 в конце учебного года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i="1" dirty="0" smtClean="0">
                <a:latin typeface="Arial" pitchFamily="34" charset="0"/>
                <a:cs typeface="Arial" pitchFamily="34" charset="0"/>
              </a:rPr>
              <a:t>средние группы: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3-4 в течение учебного года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i="1" dirty="0" smtClean="0">
                <a:latin typeface="Arial" pitchFamily="34" charset="0"/>
                <a:cs typeface="Arial" pitchFamily="34" charset="0"/>
              </a:rPr>
              <a:t>старшие группы: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5-6 и более 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ема выставки должна быть значимой и актуальной для детей  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щательный подбор книг с точки зрения художественного оформления, внешнего состояния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выставка не должна быть длительной по времени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ПРИМЕРЫ ОФОРМЛЕНИЯ КНИЖНЫХ УГОЛКОВ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21506" name="Picture 2" descr="C:\Users\1\Desktop\образцы книжных центров\detsad-1393088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6100836" cy="529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ПРИМЕРЫ ОФОРМЛЕНИЯ КНИЖНЫХ УГОЛКОВ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23554" name="Picture 2" descr="C:\Users\1\Desktop\образцы книжных центров\Книжный угол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95475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ПРИМЕРЫ ОФОРМЛЕНИЯ КНИЖНЫХ УГОЛКОВ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24578" name="Picture 2" descr="C:\Users\1\Desktop\образцы книжных центров\13715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340768"/>
            <a:ext cx="6616509" cy="496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ПРИМЕРЫ ОФОРМЛЕНИЯ КНИЖНЫХ УГОЛКОВ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25602" name="Picture 2" descr="C:\Users\1\Desktop\образцы книжных центров\efb96f95e895ca221a46d1fe969ba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318" y="1412776"/>
            <a:ext cx="489654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1\Desktop\образцы книжных центров\6550b193e37a5fc27985ce81fb71eaa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268760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ПРИМЕРЫ ОФОРМЛЕНИЯ КНИЖНЫХ УГОЛКОВ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26626" name="Picture 2" descr="C:\Users\1\Desktop\образцы книжных центров\books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4684" y="3065736"/>
            <a:ext cx="6489316" cy="3792264"/>
          </a:xfrm>
          <a:prstGeom prst="rect">
            <a:avLst/>
          </a:prstGeom>
          <a:noFill/>
        </p:spPr>
      </p:pic>
      <p:pic>
        <p:nvPicPr>
          <p:cNvPr id="26627" name="Picture 3" descr="C:\Users\1\Desktop\образцы книжных центров\cloud_bookshelf_800_clr_92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64" y="1412776"/>
            <a:ext cx="5103205" cy="31257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32856"/>
            <a:ext cx="8229600" cy="2232249"/>
          </a:xfrm>
        </p:spPr>
        <p:txBody>
          <a:bodyPr/>
          <a:lstStyle/>
          <a:p>
            <a:pPr lvl="0" indent="571500" algn="r"/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«Детские книги пишутся  для воспитания, а воспитание великое дело, им решается участь</a:t>
            </a:r>
            <a:b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человека»</a:t>
            </a:r>
            <a:b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В. Г. Белинский</a:t>
            </a:r>
            <a:b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9592" y="3122844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hangingPunct="0">
              <a:spcBef>
                <a:spcPct val="0"/>
              </a:spcBef>
              <a:buNone/>
              <a:tabLst>
                <a:tab pos="2219325" algn="l"/>
                <a:tab pos="3105150" algn="ctr"/>
                <a:tab pos="4010025" algn="l"/>
              </a:tabLst>
            </a:pPr>
            <a:endParaRPr lang="ru-RU" sz="2400" b="1" i="1" dirty="0" smtClean="0">
              <a:ln w="9525">
                <a:solidFill>
                  <a:schemeClr val="tx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  <a:tabLst>
                <a:tab pos="2219325" algn="l"/>
                <a:tab pos="3105150" algn="ctr"/>
                <a:tab pos="4010025" algn="l"/>
              </a:tabLst>
            </a:pPr>
            <a:endParaRPr lang="ru-RU" sz="2400" b="1" i="1" dirty="0" smtClean="0">
              <a:ln w="9525">
                <a:solidFill>
                  <a:schemeClr val="tx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  <a:tabLst>
                <a:tab pos="2219325" algn="l"/>
                <a:tab pos="3105150" algn="ctr"/>
                <a:tab pos="4010025" algn="l"/>
              </a:tabLst>
            </a:pPr>
            <a:endParaRPr lang="ru-RU" sz="2400" b="1" i="1" dirty="0" smtClean="0">
              <a:ln w="9525">
                <a:solidFill>
                  <a:schemeClr val="tx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  <a:tabLst>
                <a:tab pos="2219325" algn="l"/>
                <a:tab pos="3105150" algn="ctr"/>
                <a:tab pos="4010025" algn="l"/>
              </a:tabLst>
            </a:pPr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«Не само по себе чтение влияет, а переживание ребенка в процессе чтения влияет на его развитие»</a:t>
            </a:r>
          </a:p>
          <a:p>
            <a:pPr marL="0" lvl="0" indent="0" algn="r" eaLnBrk="0" hangingPunct="0">
              <a:spcBef>
                <a:spcPct val="0"/>
              </a:spcBef>
              <a:buNone/>
              <a:tabLst>
                <a:tab pos="2219325" algn="l"/>
                <a:tab pos="3105150" algn="ctr"/>
                <a:tab pos="4010025" algn="l"/>
              </a:tabLst>
            </a:pPr>
            <a:r>
              <a:rPr kumimoji="0" lang="ru-RU" sz="2400" b="1" i="1" u="none" strike="noStrike" cap="none" normalizeH="0" baseline="0" dirty="0" smtClean="0">
                <a:ln w="952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Л. Выготский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ctr"/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«Чтобы подготовить человека духовно к самостоятельной жизни, надо ввести его в мир книг»</a:t>
            </a:r>
          </a:p>
          <a:p>
            <a:pPr lvl="0" indent="571500" algn="r"/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В. А. Сухомлинский</a:t>
            </a:r>
          </a:p>
          <a:p>
            <a:pPr lvl="0" indent="571500" algn="r"/>
            <a:endParaRPr lang="ru-RU" sz="2400" b="1" i="1" dirty="0" smtClean="0">
              <a:ln w="9525">
                <a:solidFill>
                  <a:schemeClr val="tx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фоны для книг\964197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1296144" cy="1217469"/>
          </a:xfrm>
          <a:prstGeom prst="rect">
            <a:avLst/>
          </a:prstGeom>
          <a:noFill/>
        </p:spPr>
      </p:pic>
      <p:pic>
        <p:nvPicPr>
          <p:cNvPr id="2051" name="Picture 3" descr="C:\Users\1\Desktop\фоны для книг\_20140207_19600931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ПРИМЕРЫ ОФОРМЛЕНИЯ КНИЖНЫХ УГОЛКОВ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27650" name="Picture 2" descr="C:\Users\1\Desktop\образцы книжных центров\headline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412776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024336"/>
          </a:xfrm>
        </p:spPr>
        <p:txBody>
          <a:bodyPr/>
          <a:lstStyle/>
          <a:p>
            <a:r>
              <a:rPr lang="ru-RU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  <a:br>
              <a:rPr lang="ru-RU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26" name="Picture 2" descr="C:\Users\1\Desktop\фоны для книг\3087267-ba2049c9e5982a0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1839" y="2636912"/>
            <a:ext cx="4864089" cy="3597399"/>
          </a:xfrm>
          <a:prstGeom prst="rect">
            <a:avLst/>
          </a:prstGeom>
          <a:noFill/>
        </p:spPr>
      </p:pic>
      <p:pic>
        <p:nvPicPr>
          <p:cNvPr id="1027" name="Picture 3" descr="C:\Users\1\Desktop\фоны для книг\964197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5087">
            <a:off x="6948264" y="260648"/>
            <a:ext cx="1656184" cy="1656184"/>
          </a:xfrm>
          <a:prstGeom prst="rect">
            <a:avLst/>
          </a:prstGeom>
          <a:noFill/>
        </p:spPr>
      </p:pic>
      <p:pic>
        <p:nvPicPr>
          <p:cNvPr id="1028" name="Picture 4" descr="C:\Users\1\Desktop\фоны для книг\51470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1728192" cy="1408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-4210580"/>
            <a:ext cx="8640960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Одной из приоритетных задач нашего общества является приобщение детей к чтению. А чтобы воспитать в ребёнке читателя, необходимо приобщать его к книге уже в дошкольном возрасте.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этой проблемы очевидна и своё решение она находит в федеральном государственном образовательном стандарте</a:t>
            </a: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1\Desktop\фоны для книг\_20140207_1960093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6287">
            <a:off x="7564633" y="5008524"/>
            <a:ext cx="1152128" cy="979309"/>
          </a:xfrm>
          <a:prstGeom prst="rect">
            <a:avLst/>
          </a:prstGeom>
          <a:noFill/>
        </p:spPr>
      </p:pic>
      <p:pic>
        <p:nvPicPr>
          <p:cNvPr id="5125" name="Picture 5" descr="C:\Users\1\Desktop\картинки дети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127" y="5013176"/>
            <a:ext cx="2459766" cy="18448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99695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Книжный уголок - необходимый элемент развивающей предметной среды в групповой комнате ДОУ, который является средством формировании у дошкольников интереса и любви к художественной литературе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-2363921"/>
            <a:ext cx="86409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123" name="Picture 3" descr="C:\Users\1\Desktop\фоны для книг\_20140207_1960093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6287">
            <a:off x="7564635" y="904067"/>
            <a:ext cx="1152128" cy="9793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99695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453917"/>
            <a:ext cx="813690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Книжный уголок ДОУ - это особое, специально выделенное и оформленное место в групповой комнате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Уголок книги должен быть уютным, привлекательным, располагающим ребенка к неторопливому сосредоточенному общению с книгой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56490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 этом уголке ребенок должен иметь возможность самостоятельно, по своему вкусу выбрать книгу и спокойно рассмотреть ее </a:t>
            </a:r>
          </a:p>
          <a:p>
            <a:endParaRPr lang="ru-RU" sz="2400" dirty="0" smtClean="0"/>
          </a:p>
          <a:p>
            <a:r>
              <a:rPr lang="ru-RU" sz="2400" dirty="0" smtClean="0"/>
              <a:t>Воспитатель имеет возможность привить навыки культуры общения и обращения с книгой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CEDDC"/>
              </a:clrFrom>
              <a:clrTo>
                <a:srgbClr val="FCED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189504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/>
          <a:lstStyle/>
          <a:p>
            <a:pPr lvl="0" indent="571500"/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ОСНОВНЫЕ ЦЕЛИ ОРГАНИЗАЦИИ КНИЖНОГО УГОЛКА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640960" cy="4889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познавательных и творческих способностей детей средствами детской художественной литературы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инновационных образовательных программ, методик и технологий в воспитании и развитии детей в соответствии с их психофизическими особенностями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психически комфортных условий в соответствии с возрастными и индивидуальными особенностями детей в группе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Обеспечение продуктивного взаимодействия с родителями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решении задач воспитания и развития детей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ЗАДАЧИ ОРГАНИЗАЦИИ КНИЖНОГО УГОЛКА</a:t>
            </a:r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ормирование целостной картины мира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оспитание любви к чтению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азвитие литературной речи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оспитание чувства языка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риобщение к словесному искусству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азвитие эстетического вкуса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накомство с произведениями детской литературы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накомство с различными литературными жанрами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накомство с авторами детской литературы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накомство с художниками-иллюстраторами</a:t>
            </a:r>
          </a:p>
        </p:txBody>
      </p:sp>
      <p:pic>
        <p:nvPicPr>
          <p:cNvPr id="24577" name="Picture 1" descr="C:\Users\1\Desktop\фоны для книг\gif5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621741"/>
            <a:ext cx="3394347" cy="18872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sz="24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ТРЕБОВАНИЯ К УСТРОЙСТВУ КНИЖНОГО УГОЛКА</a:t>
            </a:r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Удобное расположение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Хорошая освещенность в дневное и вечернее время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Близость к источнику света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Эстетичность оформление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Целесообразность</a:t>
            </a: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Соответствие возрастным особенностям и потребностям детей 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C:\Users\1\Desktop\фоны для книг\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68860"/>
            <a:ext cx="2520280" cy="2520280"/>
          </a:xfrm>
          <a:prstGeom prst="rect">
            <a:avLst/>
          </a:prstGeom>
          <a:noFill/>
        </p:spPr>
      </p:pic>
      <p:pic>
        <p:nvPicPr>
          <p:cNvPr id="43012" name="Picture 4" descr="C:\Users\1\Desktop\фоны для книг\514700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584" y="3140968"/>
            <a:ext cx="1550995" cy="12637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/>
          <a:lstStyle/>
          <a:p>
            <a:pPr lvl="0" indent="571500"/>
            <a: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  <a:t>ПРИНЦИПЫ ОРГАНИЗАЦИИ КНИЖНОГО УГОЛКА</a:t>
            </a:r>
            <a:br>
              <a:rPr lang="ru-RU" sz="2800" b="1" i="1" dirty="0" smtClean="0">
                <a:ln w="9525">
                  <a:solidFill>
                    <a:schemeClr val="tx1"/>
                  </a:solidFill>
                </a:ln>
                <a:solidFill>
                  <a:srgbClr val="3AB818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6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оступность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оответствие возрасту детей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стетичность 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азнообразие литературных жанров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азнообразие видов книг</a:t>
            </a:r>
          </a:p>
          <a:p>
            <a:pPr marL="0" indent="0" algn="just" eaLnBrk="1">
              <a:lnSpc>
                <a:spcPct val="90000"/>
              </a:lnSpc>
              <a:buClr>
                <a:srgbClr val="000080"/>
              </a:buClr>
              <a:tabLst>
                <a:tab pos="20478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ериодичность книжного обмена</a:t>
            </a:r>
          </a:p>
        </p:txBody>
      </p:sp>
      <p:pic>
        <p:nvPicPr>
          <p:cNvPr id="25601" name="Picture 1" descr="C:\Users\1\Desktop\фоны для книг\0_17f9da_693ad28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2414099" cy="1692474"/>
          </a:xfrm>
          <a:prstGeom prst="rect">
            <a:avLst/>
          </a:prstGeom>
          <a:noFill/>
        </p:spPr>
      </p:pic>
      <p:pic>
        <p:nvPicPr>
          <p:cNvPr id="25602" name="Picture 2" descr="C:\Users\1\Desktop\фоны для книг\15234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3053218" cy="22021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литератур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литература1</Template>
  <TotalTime>1028</TotalTime>
  <Words>1335</Words>
  <Application>Microsoft Office PowerPoint</Application>
  <PresentationFormat>Экран (4:3)</PresentationFormat>
  <Paragraphs>243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литература1</vt:lpstr>
      <vt:lpstr>Муниципальное автономное бюджетное дошкольное образовательное учреждение детский сад общеразвивающего вида «Антошка», с. Зудилово </vt:lpstr>
      <vt:lpstr>Хорошая книга, мой спутник, мой друг, с тобой интересным бывает досуг. Мы время отлично проводим вдвоем, и наш разговор потихоньку ведем. Ты мне говоришь про дела смельчаков, про злобных врагов и смешных чудаков. Про тайны земли и движенье планет- с тобой ничего непонятного нет, Ты учишь правдивым и доблестным быть, природу, людей понимать и любить. Тобой дорожу я, тебя берегу, без книги хорошей я жить не могу!  </vt:lpstr>
      <vt:lpstr> «Детские книги пишутся  для воспитания, а воспитание великое дело, им решается участь человека»  В. Г. Белинский  </vt:lpstr>
      <vt:lpstr>Слайд 4</vt:lpstr>
      <vt:lpstr>Слайд 5</vt:lpstr>
      <vt:lpstr>ОСНОВНЫЕ ЦЕЛИ ОРГАНИЗАЦИИ КНИЖНОГО УГОЛКА </vt:lpstr>
      <vt:lpstr>ЗАДАЧИ ОРГАНИЗАЦИИ КНИЖНОГО УГОЛКА </vt:lpstr>
      <vt:lpstr>ТРЕБОВАНИЯ К УСТРОЙСТВУ КНИЖНОГО УГОЛКА </vt:lpstr>
      <vt:lpstr>ПРИНЦИПЫ ОРГАНИЗАЦИИ КНИЖНОГО УГОЛКА </vt:lpstr>
      <vt:lpstr>Слайд 10</vt:lpstr>
      <vt:lpstr>Слайд 11</vt:lpstr>
      <vt:lpstr>Слайд 12</vt:lpstr>
      <vt:lpstr>ОРГАНИЗАЦИЯ КНИЖНОГО УГОЛКА  </vt:lpstr>
      <vt:lpstr>Слайд 14</vt:lpstr>
      <vt:lpstr>ОРГАНИЗАЦИЯ КНИЖНОГО УГОЛКА  </vt:lpstr>
      <vt:lpstr>Слайд 16</vt:lpstr>
      <vt:lpstr>ОРГАНИЗАЦИЯ КНИЖНОГО УГОЛКА  </vt:lpstr>
      <vt:lpstr>Слайд 18</vt:lpstr>
      <vt:lpstr>ОРГАНИЗАЦИЯ КНИЖНОГО УГОЛКА  </vt:lpstr>
      <vt:lpstr>Слайд 20</vt:lpstr>
      <vt:lpstr>ОРГАНИЗАЦИЯ КНИЖНОГО УГОЛКА  </vt:lpstr>
      <vt:lpstr>Слайд 22</vt:lpstr>
      <vt:lpstr>ОРГАНИЗАЦИЯ ТЕМАТИЧЕСКИХ ВЫСТАВОК  </vt:lpstr>
      <vt:lpstr>ТРЕБОВАНИЯ К ОРГАНИЗАЦИИ ВЫСТАВОК </vt:lpstr>
      <vt:lpstr>ПРИМЕРЫ ОФОРМЛЕНИЯ КНИЖНЫХ УГОЛКОВ </vt:lpstr>
      <vt:lpstr>ПРИМЕРЫ ОФОРМЛЕНИЯ КНИЖНЫХ УГОЛКОВ </vt:lpstr>
      <vt:lpstr>ПРИМЕРЫ ОФОРМЛЕНИЯ КНИЖНЫХ УГОЛКОВ </vt:lpstr>
      <vt:lpstr>ПРИМЕРЫ ОФОРМЛЕНИЯ КНИЖНЫХ УГОЛКОВ </vt:lpstr>
      <vt:lpstr>ПРИМЕРЫ ОФОРМЛЕНИЯ КНИЖНЫХ УГОЛКОВ </vt:lpstr>
      <vt:lpstr>ПРИМЕРЫ ОФОРМЛЕНИЯ КНИЖНЫХ УГОЛКОВ 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бюджетное дошкольное образовательное учреждение детский сад общеразвивающего вида «Антошка», с. Зудилово </dc:title>
  <dc:creator>1</dc:creator>
  <cp:lastModifiedBy>1</cp:lastModifiedBy>
  <cp:revision>38</cp:revision>
  <dcterms:created xsi:type="dcterms:W3CDTF">2016-10-23T00:10:40Z</dcterms:created>
  <dcterms:modified xsi:type="dcterms:W3CDTF">2016-10-31T05:30:04Z</dcterms:modified>
</cp:coreProperties>
</file>