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8" r:id="rId2"/>
    <p:sldId id="259" r:id="rId3"/>
    <p:sldId id="261" r:id="rId4"/>
    <p:sldId id="263" r:id="rId5"/>
    <p:sldId id="264" r:id="rId6"/>
    <p:sldId id="256" r:id="rId7"/>
    <p:sldId id="262" r:id="rId8"/>
    <p:sldId id="260" r:id="rId9"/>
    <p:sldId id="265" r:id="rId10"/>
    <p:sldId id="266" r:id="rId11"/>
    <p:sldId id="267" r:id="rId12"/>
    <p:sldId id="257" r:id="rId13"/>
    <p:sldId id="268"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413322051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46162772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30854489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60043551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11"/>
          </p:nvPr>
        </p:nvSpPr>
        <p:spPr/>
        <p:txBody>
          <a:bodyPr/>
          <a:lstStyle>
            <a:lvl1pPr>
              <a:defRPr/>
            </a:lvl1pPr>
          </a:lstStyle>
          <a:p>
            <a:endParaRPr lang="ru-RU"/>
          </a:p>
        </p:txBody>
      </p:sp>
      <p:sp>
        <p:nvSpPr>
          <p:cNvPr id="6"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16383995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31326367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8" name="Footer Placeholder 4"/>
          <p:cNvSpPr>
            <a:spLocks noGrp="1"/>
          </p:cNvSpPr>
          <p:nvPr>
            <p:ph type="ftr" sz="quarter" idx="11"/>
          </p:nvPr>
        </p:nvSpPr>
        <p:spPr/>
        <p:txBody>
          <a:bodyPr/>
          <a:lstStyle>
            <a:lvl1pPr>
              <a:defRPr/>
            </a:lvl1pPr>
          </a:lstStyle>
          <a:p>
            <a:endParaRPr lang="ru-RU"/>
          </a:p>
        </p:txBody>
      </p:sp>
      <p:sp>
        <p:nvSpPr>
          <p:cNvPr id="9"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215759638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4" name="Footer Placeholder 4"/>
          <p:cNvSpPr>
            <a:spLocks noGrp="1"/>
          </p:cNvSpPr>
          <p:nvPr>
            <p:ph type="ftr" sz="quarter" idx="11"/>
          </p:nvPr>
        </p:nvSpPr>
        <p:spPr/>
        <p:txBody>
          <a:bodyPr/>
          <a:lstStyle>
            <a:lvl1pPr>
              <a:defRPr/>
            </a:lvl1pPr>
          </a:lstStyle>
          <a:p>
            <a:endParaRPr lang="ru-RU"/>
          </a:p>
        </p:txBody>
      </p:sp>
      <p:sp>
        <p:nvSpPr>
          <p:cNvPr id="5"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93860590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3" name="Footer Placeholder 4"/>
          <p:cNvSpPr>
            <a:spLocks noGrp="1"/>
          </p:cNvSpPr>
          <p:nvPr>
            <p:ph type="ftr" sz="quarter" idx="11"/>
          </p:nvPr>
        </p:nvSpPr>
        <p:spPr/>
        <p:txBody>
          <a:bodyPr/>
          <a:lstStyle>
            <a:lvl1pPr>
              <a:defRPr/>
            </a:lvl1pPr>
          </a:lstStyle>
          <a:p>
            <a:endParaRPr lang="ru-RU"/>
          </a:p>
        </p:txBody>
      </p:sp>
      <p:sp>
        <p:nvSpPr>
          <p:cNvPr id="4"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33043956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63525635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ru-RU" noProof="0" smtClean="0"/>
              <a:t>Вставка рисунка</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fld id="{B4C71EC6-210F-42DE-9C53-41977AD35B3D}" type="datetimeFigureOut">
              <a:rPr lang="ru-RU" smtClean="0"/>
              <a:t>03.04.2015</a:t>
            </a:fld>
            <a:endParaRPr lang="ru-RU"/>
          </a:p>
        </p:txBody>
      </p:sp>
      <p:sp>
        <p:nvSpPr>
          <p:cNvPr id="6" name="Footer Placeholder 4"/>
          <p:cNvSpPr>
            <a:spLocks noGrp="1"/>
          </p:cNvSpPr>
          <p:nvPr>
            <p:ph type="ftr" sz="quarter" idx="11"/>
          </p:nvPr>
        </p:nvSpPr>
        <p:spPr/>
        <p:txBody>
          <a:bodyPr/>
          <a:lstStyle>
            <a:lvl1pPr>
              <a:defRPr/>
            </a:lvl1pPr>
          </a:lstStyle>
          <a:p>
            <a:endParaRPr lang="ru-RU"/>
          </a:p>
        </p:txBody>
      </p:sp>
      <p:sp>
        <p:nvSpPr>
          <p:cNvPr id="7" name="Slide Number Placeholder 5"/>
          <p:cNvSpPr>
            <a:spLocks noGrp="1"/>
          </p:cNvSpPr>
          <p:nvPr>
            <p:ph type="sldNum" sz="quarter" idx="12"/>
          </p:nvPr>
        </p:nvSpPr>
        <p:spPr/>
        <p:txBody>
          <a:bodyPr/>
          <a:lstStyle>
            <a:lvl1pPr>
              <a:defRPr/>
            </a:lvl1pPr>
          </a:lstStyle>
          <a:p>
            <a:fld id="{B19B0651-EE4F-4900-A07F-96A6BFA9D0F0}" type="slidenum">
              <a:rPr lang="ru-RU" smtClean="0"/>
              <a:t>‹#›</a:t>
            </a:fld>
            <a:endParaRPr lang="ru-RU"/>
          </a:p>
        </p:txBody>
      </p:sp>
    </p:spTree>
    <p:extLst>
      <p:ext uri="{BB962C8B-B14F-4D97-AF65-F5344CB8AC3E}">
        <p14:creationId xmlns:p14="http://schemas.microsoft.com/office/powerpoint/2010/main" val="153653388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6000" r="-26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smtClean="0"/>
              <a:t>Образец заголовка</a:t>
            </a:r>
            <a:endParaRPr lang="en-US" altLang="ru-RU" smtClean="0"/>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smtClean="0"/>
              <a:t>Образец текста</a:t>
            </a:r>
          </a:p>
          <a:p>
            <a:pPr lvl="1"/>
            <a:r>
              <a:rPr lang="ru-RU" altLang="ru-RU" smtClean="0"/>
              <a:t>Второй уровень</a:t>
            </a:r>
          </a:p>
          <a:p>
            <a:pPr lvl="2"/>
            <a:r>
              <a:rPr lang="ru-RU" altLang="ru-RU" smtClean="0"/>
              <a:t>Третий уровень</a:t>
            </a:r>
          </a:p>
          <a:p>
            <a:pPr lvl="3"/>
            <a:r>
              <a:rPr lang="ru-RU" altLang="ru-RU" smtClean="0"/>
              <a:t>Четвертый уровень</a:t>
            </a:r>
          </a:p>
          <a:p>
            <a:pPr lvl="4"/>
            <a:r>
              <a:rPr lang="ru-RU" altLang="ru-RU" smtClean="0"/>
              <a:t>Пятый уровень</a:t>
            </a:r>
            <a:endParaRPr lang="en-US" altLang="ru-RU" smtClean="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fld id="{B4C71EC6-210F-42DE-9C53-41977AD35B3D}" type="datetimeFigureOut">
              <a:rPr lang="ru-RU" smtClean="0"/>
              <a:t>03.04.2015</a:t>
            </a:fld>
            <a:endParaRPr lang="ru-RU"/>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endParaRPr lang="ru-RU"/>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itchFamily="34" charset="0"/>
        </a:defRPr>
      </a:lvl2pPr>
      <a:lvl3pPr algn="l" rtl="0" eaLnBrk="1" fontAlgn="base" hangingPunct="1">
        <a:lnSpc>
          <a:spcPct val="90000"/>
        </a:lnSpc>
        <a:spcBef>
          <a:spcPct val="0"/>
        </a:spcBef>
        <a:spcAft>
          <a:spcPct val="0"/>
        </a:spcAft>
        <a:defRPr sz="4400">
          <a:solidFill>
            <a:schemeClr val="tx1"/>
          </a:solidFill>
          <a:latin typeface="Calibri Light" pitchFamily="34" charset="0"/>
        </a:defRPr>
      </a:lvl3pPr>
      <a:lvl4pPr algn="l" rtl="0" eaLnBrk="1" fontAlgn="base" hangingPunct="1">
        <a:lnSpc>
          <a:spcPct val="90000"/>
        </a:lnSpc>
        <a:spcBef>
          <a:spcPct val="0"/>
        </a:spcBef>
        <a:spcAft>
          <a:spcPct val="0"/>
        </a:spcAft>
        <a:defRPr sz="4400">
          <a:solidFill>
            <a:schemeClr val="tx1"/>
          </a:solidFill>
          <a:latin typeface="Calibri Light" pitchFamily="34" charset="0"/>
        </a:defRPr>
      </a:lvl4pPr>
      <a:lvl5pPr algn="l" rtl="0" eaLnBrk="1" fontAlgn="base" hangingPunct="1">
        <a:lnSpc>
          <a:spcPct val="90000"/>
        </a:lnSpc>
        <a:spcBef>
          <a:spcPct val="0"/>
        </a:spcBef>
        <a:spcAft>
          <a:spcPct val="0"/>
        </a:spcAft>
        <a:defRPr sz="4400">
          <a:solidFill>
            <a:schemeClr val="tx1"/>
          </a:solidFill>
          <a:latin typeface="Calibri Light"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1" fontAlgn="base" hangingPunct="1">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80" y="1425"/>
            <a:ext cx="9124320" cy="685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r>
              <a:rPr lang="de-DE" sz="6000" dirty="0" err="1" smtClean="0">
                <a:solidFill>
                  <a:srgbClr val="FF0000"/>
                </a:solidFill>
                <a:effectLst>
                  <a:outerShdw blurRad="38100" dist="38100" dir="2700000" algn="tl">
                    <a:srgbClr val="000000">
                      <a:alpha val="43137"/>
                    </a:srgbClr>
                  </a:outerShdw>
                </a:effectLst>
                <a:latin typeface="Algerian" panose="04020705040A02060702" pitchFamily="82" charset="0"/>
              </a:rPr>
              <a:t>Remembrance</a:t>
            </a:r>
            <a:r>
              <a:rPr lang="de-DE" sz="6000" dirty="0" smtClean="0">
                <a:solidFill>
                  <a:srgbClr val="FF0000"/>
                </a:solidFill>
                <a:effectLst>
                  <a:outerShdw blurRad="38100" dist="38100" dir="2700000" algn="tl">
                    <a:srgbClr val="000000">
                      <a:alpha val="43137"/>
                    </a:srgbClr>
                  </a:outerShdw>
                </a:effectLst>
                <a:latin typeface="Algerian" panose="04020705040A02060702" pitchFamily="82" charset="0"/>
              </a:rPr>
              <a:t> </a:t>
            </a:r>
            <a:r>
              <a:rPr lang="de-DE" sz="6000" dirty="0" err="1" smtClean="0">
                <a:solidFill>
                  <a:srgbClr val="FF0000"/>
                </a:solidFill>
                <a:effectLst>
                  <a:outerShdw blurRad="38100" dist="38100" dir="2700000" algn="tl">
                    <a:srgbClr val="000000">
                      <a:alpha val="43137"/>
                    </a:srgbClr>
                  </a:outerShdw>
                </a:effectLst>
                <a:latin typeface="Algerian" panose="04020705040A02060702" pitchFamily="82" charset="0"/>
              </a:rPr>
              <a:t>day</a:t>
            </a:r>
            <a:endParaRPr lang="ru-RU" sz="6000" dirty="0"/>
          </a:p>
        </p:txBody>
      </p:sp>
    </p:spTree>
    <p:extLst>
      <p:ext uri="{BB962C8B-B14F-4D97-AF65-F5344CB8AC3E}">
        <p14:creationId xmlns:p14="http://schemas.microsoft.com/office/powerpoint/2010/main" val="65110828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4664"/>
            <a:ext cx="9145534" cy="6093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833840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8357" b="7602"/>
          <a:stretch/>
        </p:blipFill>
        <p:spPr bwMode="auto">
          <a:xfrm>
            <a:off x="0" y="620688"/>
            <a:ext cx="9144000" cy="5805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078368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65125"/>
            <a:ext cx="8784976" cy="1325563"/>
          </a:xfrm>
        </p:spPr>
        <p:txBody>
          <a:bodyPr/>
          <a:lstStyle/>
          <a:p>
            <a:endParaRPr lang="ru-RU" sz="6600"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p:txBody>
          <a:bodyPr/>
          <a:lstStyle/>
          <a:p>
            <a:endParaRPr lang="ru-RU" dirty="0"/>
          </a:p>
        </p:txBody>
      </p:sp>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2575" y="3747209"/>
            <a:ext cx="4651425" cy="310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3186" y="0"/>
            <a:ext cx="5620814" cy="3747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rotWithShape="1">
          <a:blip r:embed="rId4">
            <a:extLst>
              <a:ext uri="{28A0092B-C50C-407E-A947-70E740481C1C}">
                <a14:useLocalDpi xmlns:a14="http://schemas.microsoft.com/office/drawing/2010/main" val="0"/>
              </a:ext>
            </a:extLst>
          </a:blip>
          <a:srcRect l="24061" r="21061" b="14019"/>
          <a:stretch/>
        </p:blipFill>
        <p:spPr bwMode="auto">
          <a:xfrm>
            <a:off x="-43229" y="0"/>
            <a:ext cx="4965836" cy="3890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9205" t="-459" r="38124" b="459"/>
          <a:stretch/>
        </p:blipFill>
        <p:spPr bwMode="auto">
          <a:xfrm>
            <a:off x="-43229" y="2924944"/>
            <a:ext cx="4535804" cy="393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9680743"/>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spTree>
    <p:extLst>
      <p:ext uri="{BB962C8B-B14F-4D97-AF65-F5344CB8AC3E}">
        <p14:creationId xmlns:p14="http://schemas.microsoft.com/office/powerpoint/2010/main" val="2751387751"/>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sz="4000" dirty="0">
                <a:solidFill>
                  <a:srgbClr val="FF0000"/>
                </a:solidFill>
                <a:effectLst>
                  <a:outerShdw blurRad="38100" dist="38100" dir="2700000" algn="tl">
                    <a:srgbClr val="000000">
                      <a:alpha val="43137"/>
                    </a:srgbClr>
                  </a:outerShdw>
                </a:effectLst>
                <a:latin typeface="+mn-lt"/>
              </a:rPr>
              <a:t>Every year during the week before </a:t>
            </a:r>
            <a:r>
              <a:rPr lang="en-US" sz="4000" dirty="0" smtClean="0">
                <a:solidFill>
                  <a:srgbClr val="FF0000"/>
                </a:solidFill>
                <a:effectLst>
                  <a:outerShdw blurRad="38100" dist="38100" dir="2700000" algn="tl">
                    <a:srgbClr val="000000">
                      <a:alpha val="43137"/>
                    </a:srgbClr>
                  </a:outerShdw>
                </a:effectLst>
                <a:latin typeface="+mn-lt"/>
              </a:rPr>
              <a:t>the 11</a:t>
            </a:r>
            <a:r>
              <a:rPr lang="en-US" sz="4000" baseline="30000" dirty="0" smtClean="0">
                <a:solidFill>
                  <a:srgbClr val="FF0000"/>
                </a:solidFill>
                <a:effectLst>
                  <a:outerShdw blurRad="38100" dist="38100" dir="2700000" algn="tl">
                    <a:srgbClr val="000000">
                      <a:alpha val="43137"/>
                    </a:srgbClr>
                  </a:outerShdw>
                </a:effectLst>
                <a:latin typeface="+mn-lt"/>
              </a:rPr>
              <a:t>th</a:t>
            </a:r>
            <a:r>
              <a:rPr lang="en-US" sz="4000" dirty="0" smtClean="0">
                <a:solidFill>
                  <a:srgbClr val="FF0000"/>
                </a:solidFill>
                <a:effectLst>
                  <a:outerShdw blurRad="38100" dist="38100" dir="2700000" algn="tl">
                    <a:srgbClr val="000000">
                      <a:alpha val="43137"/>
                    </a:srgbClr>
                  </a:outerShdw>
                </a:effectLst>
                <a:latin typeface="+mn-lt"/>
              </a:rPr>
              <a:t> of </a:t>
            </a:r>
            <a:r>
              <a:rPr lang="en-US" sz="4000" dirty="0">
                <a:solidFill>
                  <a:srgbClr val="FF0000"/>
                </a:solidFill>
                <a:effectLst>
                  <a:outerShdw blurRad="38100" dist="38100" dir="2700000" algn="tl">
                    <a:srgbClr val="000000">
                      <a:alpha val="43137"/>
                    </a:srgbClr>
                  </a:outerShdw>
                </a:effectLst>
                <a:latin typeface="+mn-lt"/>
              </a:rPr>
              <a:t>November, people all over Britain wear a little red paper poppy.</a:t>
            </a:r>
            <a:endParaRPr lang="ru-RU" sz="4000" dirty="0">
              <a:solidFill>
                <a:srgbClr val="FF0000"/>
              </a:solidFill>
              <a:effectLst>
                <a:outerShdw blurRad="38100" dist="38100" dir="2700000" algn="tl">
                  <a:srgbClr val="000000">
                    <a:alpha val="43137"/>
                  </a:srgbClr>
                </a:outerShdw>
              </a:effectLst>
              <a:latin typeface="+mn-lt"/>
            </a:endParaRPr>
          </a:p>
        </p:txBody>
      </p:sp>
      <p:sp>
        <p:nvSpPr>
          <p:cNvPr id="3" name="Объект 2"/>
          <p:cNvSpPr>
            <a:spLocks noGrp="1"/>
          </p:cNvSpPr>
          <p:nvPr>
            <p:ph idx="1"/>
          </p:nvPr>
        </p:nvSpPr>
        <p:spPr/>
        <p:txBody>
          <a:bodyPr/>
          <a:lstStyle/>
          <a:p>
            <a:endParaRPr lang="ru-RU" dirty="0"/>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0" y="1801062"/>
            <a:ext cx="4139952" cy="266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418" r="12976"/>
          <a:stretch/>
        </p:blipFill>
        <p:spPr bwMode="auto">
          <a:xfrm>
            <a:off x="0" y="3952275"/>
            <a:ext cx="2701638" cy="2962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3798" t="2728" r="13539" b="7912"/>
          <a:stretch/>
        </p:blipFill>
        <p:spPr bwMode="auto">
          <a:xfrm>
            <a:off x="4155232" y="2608208"/>
            <a:ext cx="2360984" cy="42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4747" r="50000"/>
          <a:stretch/>
        </p:blipFill>
        <p:spPr bwMode="auto">
          <a:xfrm>
            <a:off x="2701638" y="4461762"/>
            <a:ext cx="1868909" cy="240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rotWithShape="1">
          <a:blip r:embed="rId6">
            <a:extLst>
              <a:ext uri="{28A0092B-C50C-407E-A947-70E740481C1C}">
                <a14:useLocalDpi xmlns:a14="http://schemas.microsoft.com/office/drawing/2010/main" val="0"/>
              </a:ext>
            </a:extLst>
          </a:blip>
          <a:srcRect l="3777" r="4578" b="25708"/>
          <a:stretch/>
        </p:blipFill>
        <p:spPr bwMode="auto">
          <a:xfrm>
            <a:off x="5940152" y="1801062"/>
            <a:ext cx="3165536" cy="20928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941" t="5555" r="5245" b="7890"/>
          <a:stretch/>
        </p:blipFill>
        <p:spPr bwMode="auto">
          <a:xfrm>
            <a:off x="6516216" y="3573016"/>
            <a:ext cx="2589472" cy="329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13220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52120" y="260648"/>
            <a:ext cx="3384376" cy="6597351"/>
          </a:xfrm>
        </p:spPr>
        <p:txBody>
          <a:bodyPr/>
          <a:lstStyle/>
          <a:p>
            <a:r>
              <a:rPr lang="en-US" sz="3400" dirty="0" smtClean="0">
                <a:solidFill>
                  <a:srgbClr val="FF0000"/>
                </a:solidFill>
                <a:effectLst>
                  <a:outerShdw blurRad="38100" dist="38100" dir="2700000" algn="tl">
                    <a:srgbClr val="000000">
                      <a:alpha val="43137"/>
                    </a:srgbClr>
                  </a:outerShdw>
                </a:effectLst>
              </a:rPr>
              <a:t>Remembrance Day, or Poppy Day, 11</a:t>
            </a:r>
            <a:r>
              <a:rPr lang="en-US" sz="3400" baseline="30000" dirty="0" smtClean="0">
                <a:solidFill>
                  <a:srgbClr val="FF0000"/>
                </a:solidFill>
                <a:effectLst>
                  <a:outerShdw blurRad="38100" dist="38100" dir="2700000" algn="tl">
                    <a:srgbClr val="000000">
                      <a:alpha val="43137"/>
                    </a:srgbClr>
                  </a:outerShdw>
                </a:effectLst>
              </a:rPr>
              <a:t>th</a:t>
            </a:r>
            <a:r>
              <a:rPr lang="en-US" sz="3400" dirty="0" smtClean="0">
                <a:solidFill>
                  <a:srgbClr val="FF0000"/>
                </a:solidFill>
                <a:effectLst>
                  <a:outerShdw blurRad="38100" dist="38100" dir="2700000" algn="tl">
                    <a:srgbClr val="000000">
                      <a:alpha val="43137"/>
                    </a:srgbClr>
                  </a:outerShdw>
                </a:effectLst>
              </a:rPr>
              <a:t> November, is the day when people in Britain remember  the  soldiers  that  died  in  the  First  World  War  (1914-18), the  Second  World  War  (1939-45)  and  all  other  wars  since.</a:t>
            </a:r>
            <a:r>
              <a:rPr lang="ru-RU" dirty="0" smtClean="0">
                <a:solidFill>
                  <a:srgbClr val="FF0000"/>
                </a:solidFill>
              </a:rPr>
              <a:t/>
            </a:r>
            <a:br>
              <a:rPr lang="ru-RU" dirty="0" smtClean="0">
                <a:solidFill>
                  <a:srgbClr val="FF0000"/>
                </a:solidFill>
              </a:rPr>
            </a:br>
            <a:endParaRPr lang="ru-RU" dirty="0"/>
          </a:p>
        </p:txBody>
      </p:sp>
      <p:sp>
        <p:nvSpPr>
          <p:cNvPr id="3" name="Объект 2"/>
          <p:cNvSpPr>
            <a:spLocks noGrp="1"/>
          </p:cNvSpPr>
          <p:nvPr>
            <p:ph idx="1"/>
          </p:nvPr>
        </p:nvSpPr>
        <p:spPr>
          <a:xfrm>
            <a:off x="0" y="1"/>
            <a:ext cx="6444208" cy="1945820"/>
          </a:xfrm>
        </p:spPr>
        <p:txBody>
          <a:bodyPr/>
          <a:lstStyle/>
          <a:p>
            <a:pPr marL="0" indent="0">
              <a:buNone/>
            </a:pPr>
            <a:endParaRPr lang="ru-RU" dirty="0">
              <a:solidFill>
                <a:srgbClr val="FF0000"/>
              </a:solidFill>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52120" cy="24137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5820"/>
            <a:ext cx="5652120" cy="49149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9115234"/>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179512" y="116632"/>
            <a:ext cx="8856984" cy="2952328"/>
          </a:xfrm>
        </p:spPr>
        <p:txBody>
          <a:bodyPr/>
          <a:lstStyle/>
          <a:p>
            <a:pPr marL="0" indent="0">
              <a:buNone/>
            </a:pPr>
            <a:r>
              <a:rPr lang="en-US" dirty="0" smtClean="0">
                <a:solidFill>
                  <a:srgbClr val="FF0000"/>
                </a:solidFill>
                <a:effectLst>
                  <a:outerShdw blurRad="38100" dist="38100" dir="2700000" algn="tl">
                    <a:srgbClr val="000000">
                      <a:alpha val="43137"/>
                    </a:srgbClr>
                  </a:outerShdw>
                </a:effectLst>
              </a:rPr>
              <a:t>The  First  World War  had  ended  three years  earlier,  but it  was  still  very  difficult,  often  impossible,  for</a:t>
            </a:r>
          </a:p>
          <a:p>
            <a:pPr marL="0" indent="0">
              <a:buNone/>
            </a:pPr>
            <a:r>
              <a:rPr lang="en-US" dirty="0" smtClean="0">
                <a:solidFill>
                  <a:srgbClr val="FF0000"/>
                </a:solidFill>
                <a:effectLst>
                  <a:outerShdw blurRad="38100" dist="38100" dir="2700000" algn="tl">
                    <a:srgbClr val="000000">
                      <a:alpha val="43137"/>
                    </a:srgbClr>
                  </a:outerShdw>
                </a:effectLst>
              </a:rPr>
              <a:t>ex-soldiers  in Britain  to  find employment.  So  some  of  them  </a:t>
            </a:r>
            <a:r>
              <a:rPr lang="en-US" dirty="0" err="1" smtClean="0">
                <a:solidFill>
                  <a:srgbClr val="FF0000"/>
                </a:solidFill>
                <a:effectLst>
                  <a:outerShdw blurRad="38100" dist="38100" dir="2700000" algn="tl">
                    <a:srgbClr val="000000">
                      <a:alpha val="43137"/>
                    </a:srgbClr>
                  </a:outerShdw>
                </a:effectLst>
              </a:rPr>
              <a:t>starte</a:t>
            </a:r>
            <a:r>
              <a:rPr lang="de-DE" dirty="0" smtClean="0">
                <a:solidFill>
                  <a:srgbClr val="FF0000"/>
                </a:solidFill>
                <a:effectLst>
                  <a:outerShdw blurRad="38100" dist="38100" dir="2700000" algn="tl">
                    <a:srgbClr val="000000">
                      <a:alpha val="43137"/>
                    </a:srgbClr>
                  </a:outerShdw>
                </a:effectLst>
              </a:rPr>
              <a:t>d </a:t>
            </a:r>
            <a:r>
              <a:rPr lang="en-US" dirty="0" smtClean="0">
                <a:solidFill>
                  <a:srgbClr val="FF0000"/>
                </a:solidFill>
                <a:effectLst>
                  <a:outerShdw blurRad="38100" dist="38100" dir="2700000" algn="tl">
                    <a:srgbClr val="000000">
                      <a:alpha val="43137"/>
                    </a:srgbClr>
                  </a:outerShdw>
                </a:effectLst>
              </a:rPr>
              <a:t>making  and  selling  red  paper  poppies.  They  gave  the  money  that they  raised  to  ex-soldiers  who  were  disabled  or unemployed,  and to  the  families  of  soldiers  who  had  died.</a:t>
            </a:r>
            <a:endParaRPr lang="ru-RU" dirty="0">
              <a:solidFill>
                <a:srgbClr val="FF0000"/>
              </a:solidFill>
              <a:effectLst>
                <a:outerShdw blurRad="38100" dist="38100" dir="2700000" algn="tl">
                  <a:srgbClr val="000000">
                    <a:alpha val="43137"/>
                  </a:srgbClr>
                </a:outerShdw>
              </a:effectLst>
            </a:endParaRPr>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7514" y="3145228"/>
            <a:ext cx="3316485" cy="37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45229"/>
            <a:ext cx="5932778" cy="37127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5138625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365125"/>
            <a:ext cx="8964488" cy="1983755"/>
          </a:xfrm>
        </p:spPr>
        <p:txBody>
          <a:bodyPr/>
          <a:lstStyle/>
          <a:p>
            <a:r>
              <a:rPr lang="en-US" sz="3200" dirty="0" smtClean="0">
                <a:solidFill>
                  <a:srgbClr val="FF0000"/>
                </a:solidFill>
                <a:effectLst>
                  <a:outerShdw blurRad="38100" dist="38100" dir="2700000" algn="tl">
                    <a:srgbClr val="000000">
                      <a:alpha val="43137"/>
                    </a:srgbClr>
                  </a:outerShdw>
                </a:effectLst>
              </a:rPr>
              <a:t>The  choice  of  flower was  significant.  During  the  war,  the  soldiers  had  noticed  poppies growing  every  year  on  the  battlefields  in Belgium  and  the  north of  France.</a:t>
            </a:r>
            <a:endParaRPr lang="ru-RU" sz="3200"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628650" y="2348879"/>
            <a:ext cx="7886700" cy="3828083"/>
          </a:xfrm>
        </p:spPr>
        <p:txBody>
          <a:bodyPr/>
          <a:lstStyle/>
          <a:p>
            <a:endParaRPr lang="ru-RU"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59" y="2260848"/>
            <a:ext cx="7746241" cy="4516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6082149"/>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endParaRPr lang="ru-RU"/>
          </a:p>
        </p:txBody>
      </p:sp>
      <p:sp>
        <p:nvSpPr>
          <p:cNvPr id="3" name="Подзаголовок 2"/>
          <p:cNvSpPr>
            <a:spLocks noGrp="1"/>
          </p:cNvSpPr>
          <p:nvPr>
            <p:ph type="subTitle" idx="1"/>
          </p:nvPr>
        </p:nvSpPr>
        <p:spPr/>
        <p:txBody>
          <a:bodyPr/>
          <a:lstStyle/>
          <a:p>
            <a:endParaRPr lang="ru-RU"/>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5" r="175" b="8866"/>
          <a:stretch/>
        </p:blipFill>
        <p:spPr bwMode="auto">
          <a:xfrm>
            <a:off x="755575" y="0"/>
            <a:ext cx="7547075" cy="6835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381015"/>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60" y="0"/>
            <a:ext cx="4932040" cy="3699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9" y="3212976"/>
            <a:ext cx="4860032" cy="3645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714" t="15670" r="-16453" b="16451"/>
          <a:stretch/>
        </p:blipFill>
        <p:spPr bwMode="auto">
          <a:xfrm>
            <a:off x="-8919" y="0"/>
            <a:ext cx="5639869" cy="321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51112" y="3699030"/>
            <a:ext cx="4292887" cy="3158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203282"/>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365125"/>
            <a:ext cx="9036496" cy="2919859"/>
          </a:xfrm>
        </p:spPr>
        <p:txBody>
          <a:bodyPr/>
          <a:lstStyle/>
          <a:p>
            <a:r>
              <a:rPr lang="en-US" sz="3400" dirty="0" smtClean="0">
                <a:solidFill>
                  <a:srgbClr val="FF0000"/>
                </a:solidFill>
                <a:effectLst>
                  <a:outerShdw blurRad="38100" dist="38100" dir="2700000" algn="tl">
                    <a:srgbClr val="000000">
                      <a:alpha val="43137"/>
                    </a:srgbClr>
                  </a:outerShdw>
                </a:effectLst>
              </a:rPr>
              <a:t>In the  days  about  32  million people in  Britain  buy  and  wear  small  poppies.  Some  people  choose  to wear  white  poppies  because  they  think that  white  symbolises peace.  Then,  at  11 a.m.  on 11</a:t>
            </a:r>
            <a:r>
              <a:rPr lang="en-US" sz="3400" baseline="30000" dirty="0" smtClean="0">
                <a:solidFill>
                  <a:srgbClr val="FF0000"/>
                </a:solidFill>
                <a:effectLst>
                  <a:outerShdw blurRad="38100" dist="38100" dir="2700000" algn="tl">
                    <a:srgbClr val="000000">
                      <a:alpha val="43137"/>
                    </a:srgbClr>
                  </a:outerShdw>
                </a:effectLst>
              </a:rPr>
              <a:t>th</a:t>
            </a:r>
            <a:r>
              <a:rPr lang="en-US" sz="3400" dirty="0" smtClean="0">
                <a:solidFill>
                  <a:srgbClr val="FF0000"/>
                </a:solidFill>
                <a:effectLst>
                  <a:outerShdw blurRad="38100" dist="38100" dir="2700000" algn="tl">
                    <a:srgbClr val="000000">
                      <a:alpha val="43137"/>
                    </a:srgbClr>
                  </a:outerShdw>
                </a:effectLst>
              </a:rPr>
              <a:t> November  (at  the  moment  when the  First  World War  ended)  there's  a  two-minute  silence.</a:t>
            </a:r>
            <a:endParaRPr lang="ru-RU" sz="3400"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628650" y="4869159"/>
            <a:ext cx="7886700" cy="1307803"/>
          </a:xfrm>
        </p:spPr>
        <p:txBody>
          <a:bodyPr/>
          <a:lstStyle/>
          <a:p>
            <a:endParaRPr lang="ru-RU"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29000"/>
            <a:ext cx="5364088" cy="342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3178771"/>
            <a:ext cx="4067944" cy="3679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53955457"/>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0" y="4869160"/>
            <a:ext cx="9144000" cy="1988840"/>
          </a:xfrm>
        </p:spPr>
        <p:txBody>
          <a:bodyPr/>
          <a:lstStyle/>
          <a:p>
            <a:pPr marL="0" indent="0" algn="ctr">
              <a:buNone/>
            </a:pPr>
            <a:r>
              <a:rPr lang="en-US" dirty="0" smtClean="0">
                <a:solidFill>
                  <a:srgbClr val="FF0000"/>
                </a:solidFill>
                <a:effectLst>
                  <a:outerShdw blurRad="38100" dist="38100" dir="2700000" algn="tl">
                    <a:srgbClr val="000000">
                      <a:alpha val="43137"/>
                    </a:srgbClr>
                  </a:outerShdw>
                </a:effectLst>
              </a:rPr>
              <a:t>There are  ceremonies  at  war  memorials  in towns  and  villages  all  over the  country.  The  most  important  ceremony  is  in London,  when the  Queen  and  the  Prime  Minister  lay  wreaths  of  poppies  at  the Cenotaph,  a  monument  to  soldiers  who  died  in  battles.</a:t>
            </a:r>
            <a:endParaRPr lang="ru-RU" dirty="0">
              <a:solidFill>
                <a:srgbClr val="FF0000"/>
              </a:solidFill>
              <a:effectLst>
                <a:outerShdw blurRad="38100" dist="38100" dir="2700000" algn="tl">
                  <a:srgbClr val="000000">
                    <a:alpha val="43137"/>
                  </a:srgbClr>
                </a:outerShdw>
              </a:effectLst>
            </a:endParaRPr>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90" r="10000"/>
          <a:stretch/>
        </p:blipFill>
        <p:spPr bwMode="auto">
          <a:xfrm>
            <a:off x="107504" y="692696"/>
            <a:ext cx="4125562" cy="4064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9992" y="12575"/>
            <a:ext cx="4640738" cy="3213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066" y="2577299"/>
            <a:ext cx="3630844" cy="24166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830022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gradient08">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gradient07.pot [Режим совместимости]" id="{0D83303F-AC58-4994-8560-4296B824C531}" vid="{54881544-D91D-48A4-A031-A33DAC9BE4EB}"/>
    </a:ext>
  </a:extLst>
</a:theme>
</file>

<file path=docProps/app.xml><?xml version="1.0" encoding="utf-8"?>
<Properties xmlns="http://schemas.openxmlformats.org/officeDocument/2006/extended-properties" xmlns:vt="http://schemas.openxmlformats.org/officeDocument/2006/docPropsVTypes">
  <Template>gradient08</Template>
  <TotalTime>79</TotalTime>
  <Words>265</Words>
  <Application>Microsoft Office PowerPoint</Application>
  <PresentationFormat>Экран (4:3)</PresentationFormat>
  <Paragraphs>8</Paragraphs>
  <Slides>13</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gradient08</vt:lpstr>
      <vt:lpstr>Remembrance day</vt:lpstr>
      <vt:lpstr>Every year during the week before the 11th of November, people all over Britain wear a little red paper poppy.</vt:lpstr>
      <vt:lpstr>Remembrance Day, or Poppy Day, 11th November, is the day when people in Britain remember  the  soldiers  that  died  in  the  First  World  War  (1914-18), the  Second  World  War  (1939-45)  and  all  other  wars  since. </vt:lpstr>
      <vt:lpstr>Презентация PowerPoint</vt:lpstr>
      <vt:lpstr>The  choice  of  flower was  significant.  During  the  war,  the  soldiers  had  noticed  poppies growing  every  year  on  the  battlefields  in Belgium  and  the  north of  France.</vt:lpstr>
      <vt:lpstr>Презентация PowerPoint</vt:lpstr>
      <vt:lpstr>Презентация PowerPoint</vt:lpstr>
      <vt:lpstr>In the  days  about  32  million people in  Britain  buy  and  wear  small  poppies.  Some  people  choose  to wear  white  poppies  because  they  think that  white  symbolises peace.  Then,  at  11 a.m.  on 11th November  (at  the  moment  when the  First  World War  ended)  there's  a  two-minute  silence.</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Remembrance day</dc:title>
  <dc:creator>Анастасия Павловна</dc:creator>
  <cp:lastModifiedBy>RePack by Diakov</cp:lastModifiedBy>
  <cp:revision>9</cp:revision>
  <dcterms:created xsi:type="dcterms:W3CDTF">2015-04-03T13:22:54Z</dcterms:created>
  <dcterms:modified xsi:type="dcterms:W3CDTF">2015-04-03T14:52:41Z</dcterms:modified>
</cp:coreProperties>
</file>